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2"/>
  </p:notesMasterIdLst>
  <p:handoutMasterIdLst>
    <p:handoutMasterId r:id="rId23"/>
  </p:handoutMasterIdLst>
  <p:sldIdLst>
    <p:sldId id="258" r:id="rId2"/>
    <p:sldId id="415" r:id="rId3"/>
    <p:sldId id="435" r:id="rId4"/>
    <p:sldId id="359" r:id="rId5"/>
    <p:sldId id="432" r:id="rId6"/>
    <p:sldId id="428" r:id="rId7"/>
    <p:sldId id="446" r:id="rId8"/>
    <p:sldId id="436" r:id="rId9"/>
    <p:sldId id="441" r:id="rId10"/>
    <p:sldId id="443" r:id="rId11"/>
    <p:sldId id="438" r:id="rId12"/>
    <p:sldId id="442" r:id="rId13"/>
    <p:sldId id="424" r:id="rId14"/>
    <p:sldId id="439" r:id="rId15"/>
    <p:sldId id="430" r:id="rId16"/>
    <p:sldId id="440" r:id="rId17"/>
    <p:sldId id="412" r:id="rId18"/>
    <p:sldId id="444" r:id="rId19"/>
    <p:sldId id="445" r:id="rId20"/>
    <p:sldId id="425" r:id="rId21"/>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i.Klugman" initials="J" lastIdx="8" clrIdx="0"/>
  <p:cmAuthor id="7" name="Martin Heger" initials="MH" lastIdx="11" clrIdx="7"/>
  <p:cmAuthor id="1" name="francisco.rodriguez" initials="fr" lastIdx="3" clrIdx="1"/>
  <p:cmAuthor id="8" name="Subhra Bhattacharjee" initials="SB" lastIdx="17" clrIdx="8"/>
  <p:cmAuthor id="2" name="HDRO.Guest" initials="HG" lastIdx="1" clrIdx="2"/>
  <p:cmAuthor id="3" name="emma.samman" initials="e" lastIdx="23" clrIdx="3"/>
  <p:cmAuthor id="4" name="Francisco" initials="F" lastIdx="1" clrIdx="4"/>
  <p:cmAuthor id="5" name="sarah.twigg" initials="s" lastIdx="12" clrIdx="5"/>
  <p:cmAuthor id="6" name="José Pineda" initials="JP" lastIdx="1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1" autoAdjust="0"/>
    <p:restoredTop sz="65419" autoAdjust="0"/>
  </p:normalViewPr>
  <p:slideViewPr>
    <p:cSldViewPr>
      <p:cViewPr varScale="1">
        <p:scale>
          <a:sx n="43" d="100"/>
          <a:sy n="43" d="100"/>
        </p:scale>
        <p:origin x="-195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22"/>
    </p:cViewPr>
  </p:sorterViewPr>
  <p:notesViewPr>
    <p:cSldViewPr snapToGrid="0" snapToObjects="1">
      <p:cViewPr varScale="1">
        <p:scale>
          <a:sx n="76" d="100"/>
          <a:sy n="76" d="100"/>
        </p:scale>
        <p:origin x="-2520" y="-120"/>
      </p:cViewPr>
      <p:guideLst>
        <p:guide orient="horz" pos="3109"/>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2820" tIns="46410" rIns="92820" bIns="46410" rtlCol="0"/>
          <a:lstStyle>
            <a:lvl1pPr algn="l">
              <a:defRPr sz="1200"/>
            </a:lvl1pPr>
          </a:lstStyle>
          <a:p>
            <a:endParaRPr lang="en-US" dirty="0"/>
          </a:p>
        </p:txBody>
      </p:sp>
      <p:sp>
        <p:nvSpPr>
          <p:cNvPr id="3" name="Date Placeholder 2"/>
          <p:cNvSpPr>
            <a:spLocks noGrp="1"/>
          </p:cNvSpPr>
          <p:nvPr>
            <p:ph type="dt" sz="quarter" idx="1"/>
          </p:nvPr>
        </p:nvSpPr>
        <p:spPr>
          <a:xfrm>
            <a:off x="3850444" y="0"/>
            <a:ext cx="2945659" cy="493713"/>
          </a:xfrm>
          <a:prstGeom prst="rect">
            <a:avLst/>
          </a:prstGeom>
        </p:spPr>
        <p:txBody>
          <a:bodyPr vert="horz" lIns="92820" tIns="46410" rIns="92820" bIns="46410" rtlCol="0"/>
          <a:lstStyle>
            <a:lvl1pPr algn="r">
              <a:defRPr sz="1200"/>
            </a:lvl1pPr>
          </a:lstStyle>
          <a:p>
            <a:fld id="{461DB32D-92FC-49D2-94C5-643D5E343A03}" type="datetimeFigureOut">
              <a:rPr lang="en-US" smtClean="0"/>
              <a:pPr/>
              <a:t>10/25/2011</a:t>
            </a:fld>
            <a:endParaRPr lang="en-US" dirty="0"/>
          </a:p>
        </p:txBody>
      </p:sp>
      <p:sp>
        <p:nvSpPr>
          <p:cNvPr id="4" name="Footer Placeholder 3"/>
          <p:cNvSpPr>
            <a:spLocks noGrp="1"/>
          </p:cNvSpPr>
          <p:nvPr>
            <p:ph type="ftr" sz="quarter" idx="2"/>
          </p:nvPr>
        </p:nvSpPr>
        <p:spPr>
          <a:xfrm>
            <a:off x="1" y="9378823"/>
            <a:ext cx="2945659" cy="493713"/>
          </a:xfrm>
          <a:prstGeom prst="rect">
            <a:avLst/>
          </a:prstGeom>
        </p:spPr>
        <p:txBody>
          <a:bodyPr vert="horz" lIns="92820" tIns="46410" rIns="92820" bIns="4641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4" y="9378823"/>
            <a:ext cx="2945659" cy="493713"/>
          </a:xfrm>
          <a:prstGeom prst="rect">
            <a:avLst/>
          </a:prstGeom>
        </p:spPr>
        <p:txBody>
          <a:bodyPr vert="horz" lIns="92820" tIns="46410" rIns="92820" bIns="46410" rtlCol="0" anchor="b"/>
          <a:lstStyle>
            <a:lvl1pPr algn="r">
              <a:defRPr sz="1200"/>
            </a:lvl1pPr>
          </a:lstStyle>
          <a:p>
            <a:fld id="{5D78080B-E075-4500-819D-AF96378FBF14}" type="slidenum">
              <a:rPr lang="en-US" smtClean="0"/>
              <a:pPr/>
              <a:t>‹#›</a:t>
            </a:fld>
            <a:endParaRPr lang="en-US" dirty="0"/>
          </a:p>
        </p:txBody>
      </p:sp>
    </p:spTree>
    <p:extLst>
      <p:ext uri="{BB962C8B-B14F-4D97-AF65-F5344CB8AC3E}">
        <p14:creationId xmlns="" xmlns:p14="http://schemas.microsoft.com/office/powerpoint/2010/main" val="3491281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2820" tIns="46410" rIns="92820" bIns="46410" rtlCol="0"/>
          <a:lstStyle>
            <a:lvl1pPr algn="l">
              <a:defRPr sz="1200"/>
            </a:lvl1pPr>
          </a:lstStyle>
          <a:p>
            <a:endParaRPr lang="en-GB" dirty="0"/>
          </a:p>
        </p:txBody>
      </p:sp>
      <p:sp>
        <p:nvSpPr>
          <p:cNvPr id="3" name="Date Placeholder 2"/>
          <p:cNvSpPr>
            <a:spLocks noGrp="1"/>
          </p:cNvSpPr>
          <p:nvPr>
            <p:ph type="dt" idx="1"/>
          </p:nvPr>
        </p:nvSpPr>
        <p:spPr>
          <a:xfrm>
            <a:off x="3850444" y="0"/>
            <a:ext cx="2945659" cy="493713"/>
          </a:xfrm>
          <a:prstGeom prst="rect">
            <a:avLst/>
          </a:prstGeom>
        </p:spPr>
        <p:txBody>
          <a:bodyPr vert="horz" lIns="92820" tIns="46410" rIns="92820" bIns="46410" rtlCol="0"/>
          <a:lstStyle>
            <a:lvl1pPr algn="r">
              <a:defRPr sz="1200"/>
            </a:lvl1pPr>
          </a:lstStyle>
          <a:p>
            <a:fld id="{83E4B420-0EFD-4EB9-BDA0-5CADE127CE10}" type="datetimeFigureOut">
              <a:rPr lang="en-US" smtClean="0"/>
              <a:pPr/>
              <a:t>10/25/2011</a:t>
            </a:fld>
            <a:endParaRPr lang="en-GB" dirty="0"/>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2820" tIns="46410" rIns="92820" bIns="46410" rtlCol="0" anchor="ctr"/>
          <a:lstStyle/>
          <a:p>
            <a:endParaRPr lang="en-GB" dirty="0"/>
          </a:p>
        </p:txBody>
      </p:sp>
      <p:sp>
        <p:nvSpPr>
          <p:cNvPr id="5" name="Notes Placeholder 4"/>
          <p:cNvSpPr>
            <a:spLocks noGrp="1"/>
          </p:cNvSpPr>
          <p:nvPr>
            <p:ph type="body" sz="quarter" idx="3"/>
          </p:nvPr>
        </p:nvSpPr>
        <p:spPr>
          <a:xfrm>
            <a:off x="679768" y="4690271"/>
            <a:ext cx="5438140" cy="4443413"/>
          </a:xfrm>
          <a:prstGeom prst="rect">
            <a:avLst/>
          </a:prstGeom>
        </p:spPr>
        <p:txBody>
          <a:bodyPr vert="horz" lIns="92820" tIns="46410" rIns="92820" bIns="4641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78823"/>
            <a:ext cx="2945659" cy="493713"/>
          </a:xfrm>
          <a:prstGeom prst="rect">
            <a:avLst/>
          </a:prstGeom>
        </p:spPr>
        <p:txBody>
          <a:bodyPr vert="horz" lIns="92820" tIns="46410" rIns="92820" bIns="4641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378823"/>
            <a:ext cx="2945659" cy="493713"/>
          </a:xfrm>
          <a:prstGeom prst="rect">
            <a:avLst/>
          </a:prstGeom>
        </p:spPr>
        <p:txBody>
          <a:bodyPr vert="horz" lIns="92820" tIns="46410" rIns="92820" bIns="46410" rtlCol="0" anchor="b"/>
          <a:lstStyle>
            <a:lvl1pPr algn="r">
              <a:defRPr sz="1200"/>
            </a:lvl1pPr>
          </a:lstStyle>
          <a:p>
            <a:fld id="{0D1AA570-BE4C-4E51-8FA6-AAA914F98DAA}" type="slidenum">
              <a:rPr lang="en-GB" smtClean="0"/>
              <a:pPr/>
              <a:t>‹#›</a:t>
            </a:fld>
            <a:endParaRPr lang="en-GB" dirty="0"/>
          </a:p>
        </p:txBody>
      </p:sp>
    </p:spTree>
    <p:extLst>
      <p:ext uri="{BB962C8B-B14F-4D97-AF65-F5344CB8AC3E}">
        <p14:creationId xmlns="" xmlns:p14="http://schemas.microsoft.com/office/powerpoint/2010/main" val="310292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lgn="r" rtl="1"/>
            <a:r>
              <a:rPr lang="ar-LB" sz="1300" i="0" dirty="0" smtClean="0">
                <a:cs typeface="Arabic Transparent" pitchFamily="2" charset="-78"/>
              </a:rPr>
              <a:t>صباح الخير...</a:t>
            </a:r>
          </a:p>
          <a:p>
            <a:pPr algn="r" rtl="1"/>
            <a:r>
              <a:rPr lang="ar-LB" sz="1300" i="0" dirty="0" smtClean="0">
                <a:cs typeface="Arabic Transparent" pitchFamily="2" charset="-78"/>
              </a:rPr>
              <a:t>أظهر</a:t>
            </a:r>
            <a:r>
              <a:rPr lang="ar-LB" sz="1300" i="0" baseline="0" dirty="0" smtClean="0">
                <a:cs typeface="Arabic Transparent" pitchFamily="2" charset="-78"/>
              </a:rPr>
              <a:t> </a:t>
            </a:r>
            <a:r>
              <a:rPr lang="ar-LB" sz="1300" i="0" dirty="0" smtClean="0">
                <a:cs typeface="Arabic Transparent" pitchFamily="2" charset="-78"/>
              </a:rPr>
              <a:t>تقرير التنمية البشرية الذي صدر</a:t>
            </a:r>
            <a:r>
              <a:rPr lang="ar-LB" sz="1300" i="0" baseline="0" dirty="0" smtClean="0">
                <a:cs typeface="Arabic Transparent" pitchFamily="2" charset="-78"/>
              </a:rPr>
              <a:t> في العام الماضي التقدم الكبير (والهام) في التنمية البشرية على مدى العقود الماضية.</a:t>
            </a:r>
          </a:p>
          <a:p>
            <a:pPr algn="r" rtl="1"/>
            <a:r>
              <a:rPr lang="ar-LB" sz="1300" i="0" baseline="0" dirty="0" smtClean="0">
                <a:cs typeface="Arabic Transparent" pitchFamily="2" charset="-78"/>
              </a:rPr>
              <a:t>وعلى الرغم من الإنجازات الكثيرة التي تحقّقت سيكون </a:t>
            </a:r>
            <a:r>
              <a:rPr lang="ar-LB" sz="1300" b="1" i="0" baseline="0" dirty="0" smtClean="0">
                <a:cs typeface="Arabic Transparent" pitchFamily="2" charset="-78"/>
              </a:rPr>
              <a:t>التقدّم الإنمائي </a:t>
            </a:r>
            <a:r>
              <a:rPr lang="ar-LB" sz="1300" i="0" baseline="0" dirty="0" smtClean="0">
                <a:cs typeface="Arabic Transparent" pitchFamily="2" charset="-78"/>
              </a:rPr>
              <a:t>الذي أحرزته البلدان الفقيرة في العالم عرضة </a:t>
            </a:r>
            <a:r>
              <a:rPr lang="ar-LB" sz="1300" b="1" i="0" baseline="0" dirty="0" smtClean="0">
                <a:cs typeface="Arabic Transparent" pitchFamily="2" charset="-78"/>
              </a:rPr>
              <a:t>للتباطؤ</a:t>
            </a:r>
            <a:r>
              <a:rPr lang="ar-LB" sz="1300" i="0" baseline="0" dirty="0" smtClean="0">
                <a:cs typeface="Arabic Transparent" pitchFamily="2" charset="-78"/>
              </a:rPr>
              <a:t> أو </a:t>
            </a:r>
            <a:r>
              <a:rPr lang="ar-LB" sz="1300" b="1" i="0" baseline="0" dirty="0" smtClean="0">
                <a:cs typeface="Arabic Transparent" pitchFamily="2" charset="-78"/>
              </a:rPr>
              <a:t>التراجع</a:t>
            </a:r>
            <a:r>
              <a:rPr lang="ar-LB" sz="1300" i="0" baseline="0" dirty="0" smtClean="0">
                <a:cs typeface="Arabic Transparent" pitchFamily="2" charset="-78"/>
              </a:rPr>
              <a:t> في منتصف هذا القرن ما لم تتخذ خطواتُ </a:t>
            </a:r>
            <a:r>
              <a:rPr lang="ar-LB" sz="1300" b="1" i="0" baseline="0" dirty="0" smtClean="0">
                <a:cs typeface="Arabic Transparent" pitchFamily="2" charset="-78"/>
              </a:rPr>
              <a:t>جريئة</a:t>
            </a:r>
            <a:r>
              <a:rPr lang="ar-LB" sz="1300" i="0" baseline="0" dirty="0" smtClean="0">
                <a:cs typeface="Arabic Transparent" pitchFamily="2" charset="-78"/>
              </a:rPr>
              <a:t> على الفور لمواجهة ظاهرة تغيّر المناخ، خطوات تسهم في الحد من التدهور البيئي وفي التقليص من أوجه عدم المساواة بين البلدان.</a:t>
            </a:r>
          </a:p>
          <a:p>
            <a:pPr algn="r" rtl="1"/>
            <a:endParaRPr lang="ar-LB" sz="1300" i="0" baseline="0" dirty="0" smtClean="0">
              <a:cs typeface="Arabic Transparent" pitchFamily="2" charset="-78"/>
            </a:endParaRPr>
          </a:p>
          <a:p>
            <a:pPr algn="r" rtl="1"/>
            <a:r>
              <a:rPr lang="ar-LB" sz="1300" i="0" baseline="0" dirty="0" smtClean="0">
                <a:cs typeface="Arabic Transparent" pitchFamily="2" charset="-78"/>
              </a:rPr>
              <a:t>وتقرير التنمية البشرية لهذا العام يسلّط الضوء على التقدّم المستدام والمنصف. </a:t>
            </a:r>
          </a:p>
          <a:p>
            <a:pPr algn="r" rtl="1"/>
            <a:r>
              <a:rPr lang="ar-LB" sz="1300" i="0" baseline="0" dirty="0" smtClean="0">
                <a:cs typeface="Arabic Transparent" pitchFamily="2" charset="-78"/>
              </a:rPr>
              <a:t>ومن خلال هذا </a:t>
            </a:r>
            <a:r>
              <a:rPr lang="ar-LB" sz="1300" b="1" i="0" baseline="0" dirty="0" smtClean="0">
                <a:cs typeface="Arabic Transparent" pitchFamily="2" charset="-78"/>
              </a:rPr>
              <a:t>المنظور  الثنائي (الاستدامة والإنصاف) </a:t>
            </a:r>
            <a:r>
              <a:rPr lang="ar-LB" sz="1300" i="0" baseline="0" dirty="0" smtClean="0">
                <a:cs typeface="Arabic Transparent" pitchFamily="2" charset="-78"/>
              </a:rPr>
              <a:t>يبيّن...</a:t>
            </a:r>
          </a:p>
          <a:p>
            <a:pPr algn="r" rtl="1">
              <a:buFont typeface="Wingdings" pitchFamily="2" charset="2"/>
              <a:buChar char="Ø"/>
            </a:pPr>
            <a:r>
              <a:rPr lang="ar-LB" sz="1300" i="0" dirty="0" smtClean="0">
                <a:cs typeface="Arabic Transparent" pitchFamily="2" charset="-78"/>
              </a:rPr>
              <a:t> كيف تتفاقم</a:t>
            </a:r>
            <a:r>
              <a:rPr lang="ar-LB" sz="1300" i="0" baseline="0" dirty="0" smtClean="0">
                <a:cs typeface="Arabic Transparent" pitchFamily="2" charset="-78"/>
              </a:rPr>
              <a:t> أوجه عدم المساواة جراء التدهور البيئي لا </a:t>
            </a:r>
            <a:r>
              <a:rPr lang="ar-LB" sz="1300" i="0" baseline="0" dirty="0" err="1" smtClean="0">
                <a:cs typeface="Arabic Transparent" pitchFamily="2" charset="-78"/>
              </a:rPr>
              <a:t>سيما</a:t>
            </a:r>
            <a:r>
              <a:rPr lang="ar-LB" sz="1300" i="0" baseline="0" dirty="0" smtClean="0">
                <a:cs typeface="Arabic Transparent" pitchFamily="2" charset="-78"/>
              </a:rPr>
              <a:t>  في حالات الفئات المحرومة وكيف ينعكس عدم المساواة سلباً على البيئة</a:t>
            </a:r>
          </a:p>
          <a:p>
            <a:pPr algn="r" rtl="1">
              <a:buFont typeface="Wingdings" pitchFamily="2" charset="2"/>
              <a:buChar char="Ø"/>
            </a:pPr>
            <a:r>
              <a:rPr lang="ar-LB" sz="1300" i="0" baseline="0" dirty="0" smtClean="0">
                <a:cs typeface="Arabic Transparent" pitchFamily="2" charset="-78"/>
              </a:rPr>
              <a:t> ويبيّن كذلك الآثار المتعددة للتحديات البيئية على التنمية البشرية </a:t>
            </a:r>
            <a:r>
              <a:rPr lang="ar-LB" sz="1300" b="1" i="0" baseline="0" dirty="0" smtClean="0">
                <a:cs typeface="Arabic Transparent" pitchFamily="2" charset="-78"/>
              </a:rPr>
              <a:t>بالنسبة للأسر</a:t>
            </a:r>
          </a:p>
          <a:p>
            <a:pPr algn="r" rtl="1">
              <a:buFont typeface="Wingdings" pitchFamily="2" charset="2"/>
              <a:buChar char="Ø"/>
            </a:pPr>
            <a:r>
              <a:rPr lang="ar-LB" sz="1300" b="1" i="0" baseline="0" dirty="0" smtClean="0">
                <a:cs typeface="Arabic Transparent" pitchFamily="2" charset="-78"/>
              </a:rPr>
              <a:t> ويوضح سبل تحقيق </a:t>
            </a:r>
            <a:r>
              <a:rPr lang="ar-LB" sz="1300" i="0" baseline="0" dirty="0" smtClean="0">
                <a:cs typeface="Arabic Transparent" pitchFamily="2" charset="-78"/>
              </a:rPr>
              <a:t>التقدم المستدام والمنصف.</a:t>
            </a:r>
          </a:p>
          <a:p>
            <a:pPr algn="r" rtl="1">
              <a:buFont typeface="Wingdings" pitchFamily="2" charset="2"/>
              <a:buNone/>
            </a:pPr>
            <a:endParaRPr lang="ar-LB" sz="1300" i="0" baseline="0" dirty="0" smtClean="0">
              <a:cs typeface="Arabic Transparent" pitchFamily="2" charset="-78"/>
            </a:endParaRPr>
          </a:p>
          <a:p>
            <a:pPr algn="r" rtl="1">
              <a:buFont typeface="Wingdings" pitchFamily="2" charset="2"/>
              <a:buNone/>
            </a:pPr>
            <a:r>
              <a:rPr lang="ar-LB" sz="1300" i="0" baseline="0" dirty="0" smtClean="0">
                <a:cs typeface="Arabic Transparent" pitchFamily="2" charset="-78"/>
              </a:rPr>
              <a:t>وحرصُنا على الاستدامة ينطلق من  مبدأ أن تكون للأجيال القادمة الإمكانات نفسها التي يتمتّع </a:t>
            </a:r>
            <a:r>
              <a:rPr lang="ar-LB" sz="1300" i="0" baseline="0" dirty="0" err="1" smtClean="0">
                <a:cs typeface="Arabic Transparent" pitchFamily="2" charset="-78"/>
              </a:rPr>
              <a:t>بها</a:t>
            </a:r>
            <a:r>
              <a:rPr lang="ar-LB" sz="1300" i="0" baseline="0" dirty="0" smtClean="0">
                <a:cs typeface="Arabic Transparent" pitchFamily="2" charset="-78"/>
              </a:rPr>
              <a:t> جيل اليوم على الأقل.</a:t>
            </a:r>
            <a:endParaRPr lang="en-US" sz="1300" i="0" dirty="0" smtClean="0">
              <a:cs typeface="Arabic Transparent" pitchFamily="2" charset="-78"/>
            </a:endParaRPr>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173548-C539-4355-82A5-967FA47185DE}" type="slidenum">
              <a:rPr lang="en-US">
                <a:ea typeface="ＭＳ Ｐゴシック" charset="-128"/>
                <a:cs typeface="ＭＳ Ｐゴシック" charset="-128"/>
              </a:rPr>
              <a:pPr fontAlgn="base">
                <a:spcBef>
                  <a:spcPct val="0"/>
                </a:spcBef>
                <a:spcAft>
                  <a:spcPct val="0"/>
                </a:spcAft>
                <a:defRPr/>
              </a:pPr>
              <a:t>1</a:t>
            </a:fld>
            <a:endParaRPr lang="en-US" dirty="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lgn="r" rtl="1" eaLnBrk="1" hangingPunct="1">
              <a:spcBef>
                <a:spcPct val="0"/>
              </a:spcBef>
            </a:pPr>
            <a:r>
              <a:rPr lang="ar-LB" sz="1300" dirty="0" smtClean="0">
                <a:cs typeface="Arabic Transparent" pitchFamily="2" charset="-78"/>
              </a:rPr>
              <a:t>كم</a:t>
            </a:r>
            <a:r>
              <a:rPr lang="ar-LB" sz="1300" baseline="0" dirty="0" smtClean="0">
                <a:cs typeface="Arabic Transparent" pitchFamily="2" charset="-78"/>
              </a:rPr>
              <a:t>ا سترون</a:t>
            </a:r>
          </a:p>
          <a:p>
            <a:pPr algn="r" rtl="1" eaLnBrk="1" hangingPunct="1">
              <a:spcBef>
                <a:spcPct val="0"/>
              </a:spcBef>
            </a:pPr>
            <a:endParaRPr lang="ar-LB" sz="1300" baseline="0" dirty="0" smtClean="0">
              <a:cs typeface="Arabic Transparent" pitchFamily="2" charset="-78"/>
            </a:endParaRPr>
          </a:p>
          <a:p>
            <a:pPr algn="r" rtl="1" eaLnBrk="1" hangingPunct="1">
              <a:spcBef>
                <a:spcPct val="0"/>
              </a:spcBef>
            </a:pPr>
            <a:r>
              <a:rPr lang="ar-LB" sz="1300" baseline="0" dirty="0" smtClean="0">
                <a:cs typeface="Arabic Transparent" pitchFamily="2" charset="-78"/>
              </a:rPr>
              <a:t>البلدان ذات التنمية البشرية المنخفضة هي الأكثر تضرراً، فقد شهدت تراجعاً في </a:t>
            </a:r>
            <a:r>
              <a:rPr lang="ar-LB" sz="1300" b="1" baseline="0" dirty="0" smtClean="0">
                <a:cs typeface="Arabic Transparent" pitchFamily="2" charset="-78"/>
              </a:rPr>
              <a:t>معدل هطول الأمطار </a:t>
            </a:r>
            <a:r>
              <a:rPr lang="ar-LB" sz="1300" baseline="0" dirty="0" smtClean="0">
                <a:cs typeface="Arabic Transparent" pitchFamily="2" charset="-78"/>
              </a:rPr>
              <a:t>(4 في المائة)</a:t>
            </a:r>
          </a:p>
          <a:p>
            <a:pPr algn="r" rtl="1" eaLnBrk="1" hangingPunct="1">
              <a:spcBef>
                <a:spcPct val="0"/>
              </a:spcBef>
            </a:pPr>
            <a:endParaRPr lang="ar-LB" sz="1300" baseline="0" dirty="0" smtClean="0">
              <a:cs typeface="Arabic Transparent" pitchFamily="2" charset="-78"/>
            </a:endParaRPr>
          </a:p>
          <a:p>
            <a:pPr algn="r" rtl="1" eaLnBrk="1" hangingPunct="1">
              <a:spcBef>
                <a:spcPct val="0"/>
              </a:spcBef>
            </a:pPr>
            <a:r>
              <a:rPr lang="ar-LB" sz="1300" baseline="0" dirty="0" smtClean="0">
                <a:cs typeface="Arabic Transparent" pitchFamily="2" charset="-78"/>
              </a:rPr>
              <a:t>.... </a:t>
            </a:r>
            <a:r>
              <a:rPr lang="ar-LB" sz="1300" b="1" baseline="0" dirty="0" smtClean="0">
                <a:cs typeface="Arabic Transparent" pitchFamily="2" charset="-78"/>
              </a:rPr>
              <a:t>وزيادة في التقلبات.</a:t>
            </a:r>
          </a:p>
          <a:p>
            <a:pPr algn="r" rtl="1" eaLnBrk="1" hangingPunct="1">
              <a:spcBef>
                <a:spcPct val="0"/>
              </a:spcBef>
            </a:pPr>
            <a:endParaRPr lang="ar-LB" sz="1300" baseline="0" dirty="0" smtClean="0">
              <a:cs typeface="Arabic Transparent" pitchFamily="2" charset="-78"/>
            </a:endParaRPr>
          </a:p>
          <a:p>
            <a:pPr algn="r" rtl="1" eaLnBrk="1" hangingPunct="1">
              <a:spcBef>
                <a:spcPct val="0"/>
              </a:spcBef>
            </a:pPr>
            <a:r>
              <a:rPr lang="ar-LB" sz="1300" baseline="0" dirty="0" smtClean="0">
                <a:cs typeface="Arabic Transparent" pitchFamily="2" charset="-78"/>
              </a:rPr>
              <a:t>و</a:t>
            </a:r>
            <a:r>
              <a:rPr lang="ar-LB" sz="1300" dirty="0" smtClean="0">
                <a:cs typeface="Arabic Transparent" pitchFamily="2" charset="-78"/>
              </a:rPr>
              <a:t>منطقة جنوب الصحراء الأفريقية الكبرى هي الأكثر تأثراً، مع تراجع عام في معدّل تساقط الأمطار يفوق</a:t>
            </a:r>
            <a:r>
              <a:rPr lang="ar-LB" sz="1300" baseline="0" dirty="0" smtClean="0">
                <a:cs typeface="Arabic Transparent" pitchFamily="2" charset="-78"/>
              </a:rPr>
              <a:t> 7 في المائة.</a:t>
            </a:r>
            <a:endParaRPr lang="en-US" sz="1300" dirty="0" smtClean="0">
              <a:cs typeface="Arabic Transparent" pitchFamily="2" charset="-78"/>
            </a:endParaRPr>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173548-C539-4355-82A5-967FA47185DE}" type="slidenum">
              <a:rPr lang="en-US">
                <a:ea typeface="ＭＳ Ｐゴシック" charset="-128"/>
                <a:cs typeface="ＭＳ Ｐゴシック" charset="-128"/>
              </a:rPr>
              <a:pPr fontAlgn="base">
                <a:spcBef>
                  <a:spcPct val="0"/>
                </a:spcBef>
                <a:spcAft>
                  <a:spcPct val="0"/>
                </a:spcAft>
                <a:defRPr/>
              </a:pPr>
              <a:t>10</a:t>
            </a:fld>
            <a:endParaRPr lang="en-US" dirty="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LB" sz="1300" dirty="0" smtClean="0">
                <a:cs typeface="Arabic Transparent" pitchFamily="2" charset="-78"/>
              </a:rPr>
              <a:t>التقدّم</a:t>
            </a:r>
            <a:r>
              <a:rPr lang="ar-LB" sz="1300" baseline="0" dirty="0" smtClean="0">
                <a:cs typeface="Arabic Transparent" pitchFamily="2" charset="-78"/>
              </a:rPr>
              <a:t> المحرز على مدى الأعوام الأخيرة في التنمية البشرية لم يشمل توزيع الدخل، ولا تزال أوجه كثيرة من عدم المساواة بين الجنسين قائمة، وتلقي الأوضاع البيئية المتدهورة </a:t>
            </a:r>
            <a:r>
              <a:rPr lang="ar-LB" sz="1300" b="1" baseline="0" dirty="0" smtClean="0">
                <a:cs typeface="Arabic Transparent" pitchFamily="2" charset="-78"/>
              </a:rPr>
              <a:t>عبئاً مزدوجًا </a:t>
            </a:r>
            <a:r>
              <a:rPr lang="ar-LB" sz="1300" baseline="0" dirty="0" smtClean="0">
                <a:cs typeface="Arabic Transparent" pitchFamily="2" charset="-78"/>
              </a:rPr>
              <a:t>على الأسر والمجتمعات الفقيرة.</a:t>
            </a:r>
            <a:endParaRPr lang="en-US" sz="1300" dirty="0">
              <a:cs typeface="Arabic Transparent" pitchFamily="2" charset="-78"/>
            </a:endParaRPr>
          </a:p>
        </p:txBody>
      </p:sp>
      <p:sp>
        <p:nvSpPr>
          <p:cNvPr id="4" name="Slide Number Placeholder 3"/>
          <p:cNvSpPr>
            <a:spLocks noGrp="1"/>
          </p:cNvSpPr>
          <p:nvPr>
            <p:ph type="sldNum" sz="quarter" idx="10"/>
          </p:nvPr>
        </p:nvSpPr>
        <p:spPr/>
        <p:txBody>
          <a:bodyPr/>
          <a:lstStyle/>
          <a:p>
            <a:fld id="{0D1AA570-BE4C-4E51-8FA6-AAA914F98DAA}"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lvl="0" algn="r" rtl="1"/>
            <a:r>
              <a:rPr lang="ar-LB" sz="1300" i="0" dirty="0" smtClean="0">
                <a:cs typeface="Arabic Transparent" pitchFamily="2" charset="-78"/>
              </a:rPr>
              <a:t>الانعكاسات</a:t>
            </a:r>
            <a:r>
              <a:rPr lang="ar-LB" sz="1300" i="0" baseline="0" dirty="0" smtClean="0">
                <a:cs typeface="Arabic Transparent" pitchFamily="2" charset="-78"/>
              </a:rPr>
              <a:t> على مستوى الأسر...</a:t>
            </a:r>
          </a:p>
          <a:p>
            <a:pPr lvl="0" algn="r" rtl="1"/>
            <a:r>
              <a:rPr lang="ar-LB" sz="1300" b="1" i="0" baseline="0" dirty="0" smtClean="0">
                <a:cs typeface="Arabic Transparent" pitchFamily="2" charset="-78"/>
              </a:rPr>
              <a:t>التعليم</a:t>
            </a:r>
            <a:r>
              <a:rPr lang="ar-LB" sz="1300" i="0" baseline="0" dirty="0" smtClean="0">
                <a:cs typeface="Arabic Transparent" pitchFamily="2" charset="-78"/>
              </a:rPr>
              <a:t>:</a:t>
            </a:r>
          </a:p>
          <a:p>
            <a:pPr marL="0" marR="0" lvl="3" indent="0" algn="r" defTabSz="914400" rtl="1" eaLnBrk="1" fontAlgn="auto" latinLnBrk="0" hangingPunct="1">
              <a:lnSpc>
                <a:spcPct val="100000"/>
              </a:lnSpc>
              <a:spcBef>
                <a:spcPct val="0"/>
              </a:spcBef>
              <a:spcAft>
                <a:spcPts val="0"/>
              </a:spcAft>
              <a:buClrTx/>
              <a:buSzTx/>
              <a:buFontTx/>
              <a:buNone/>
              <a:tabLst/>
              <a:defRPr/>
            </a:pPr>
            <a:r>
              <a:rPr lang="ar-LB" sz="1300" i="0" dirty="0" smtClean="0">
                <a:solidFill>
                  <a:schemeClr val="tx1"/>
                </a:solidFill>
                <a:cs typeface="Arabic Transparent" pitchFamily="2" charset="-78"/>
              </a:rPr>
              <a:t>تعوق التحديات البيئية زيادة نسبة الالتحاق وتقدّم التلامذة الملتحقين (بسبب</a:t>
            </a:r>
            <a:r>
              <a:rPr lang="ar-LB" sz="1300" i="0" baseline="0" dirty="0" smtClean="0">
                <a:solidFill>
                  <a:schemeClr val="tx1"/>
                </a:solidFill>
                <a:cs typeface="Arabic Transparent" pitchFamily="2" charset="-78"/>
              </a:rPr>
              <a:t> الانشغال بتجميع الحطب وغيره من الموارد)</a:t>
            </a:r>
          </a:p>
          <a:p>
            <a:pPr marL="0" marR="0" lvl="3" indent="0" algn="r" defTabSz="914400" rtl="1" eaLnBrk="1" fontAlgn="auto" latinLnBrk="0" hangingPunct="1">
              <a:lnSpc>
                <a:spcPct val="100000"/>
              </a:lnSpc>
              <a:spcBef>
                <a:spcPct val="0"/>
              </a:spcBef>
              <a:spcAft>
                <a:spcPts val="0"/>
              </a:spcAft>
              <a:buClrTx/>
              <a:buSzTx/>
              <a:buFontTx/>
              <a:buNone/>
              <a:tabLst/>
              <a:defRPr/>
            </a:pPr>
            <a:r>
              <a:rPr lang="ar-LB" sz="1300" i="0" baseline="0" dirty="0" smtClean="0">
                <a:solidFill>
                  <a:schemeClr val="tx1"/>
                </a:solidFill>
                <a:cs typeface="Arabic Transparent" pitchFamily="2" charset="-78"/>
              </a:rPr>
              <a:t>ويُتوقّع من الفتاة عموماً أن توفّق بين الدراسة والواجبات الأخرى في جمع الموارد.</a:t>
            </a:r>
          </a:p>
          <a:p>
            <a:pPr marL="0" marR="0" lvl="3" indent="0" algn="r" defTabSz="914400" rtl="1" eaLnBrk="1" fontAlgn="auto" latinLnBrk="0" hangingPunct="1">
              <a:lnSpc>
                <a:spcPct val="100000"/>
              </a:lnSpc>
              <a:spcBef>
                <a:spcPct val="0"/>
              </a:spcBef>
              <a:spcAft>
                <a:spcPts val="0"/>
              </a:spcAft>
              <a:buClrTx/>
              <a:buSzTx/>
              <a:buFontTx/>
              <a:buNone/>
              <a:tabLst/>
              <a:defRPr/>
            </a:pPr>
            <a:r>
              <a:rPr lang="ar-LB" sz="1300" i="0" baseline="0" dirty="0" smtClean="0">
                <a:solidFill>
                  <a:schemeClr val="tx1"/>
                </a:solidFill>
                <a:cs typeface="Arabic Transparent" pitchFamily="2" charset="-78"/>
              </a:rPr>
              <a:t>عدم توفّر الكهرباء يحدّ من قدرة التلامذة على الدراسة.</a:t>
            </a:r>
          </a:p>
          <a:p>
            <a:pPr marL="0" marR="0" lvl="3" indent="0" algn="r" defTabSz="914400" rtl="1" eaLnBrk="1" fontAlgn="auto" latinLnBrk="0" hangingPunct="1">
              <a:lnSpc>
                <a:spcPct val="100000"/>
              </a:lnSpc>
              <a:spcBef>
                <a:spcPct val="0"/>
              </a:spcBef>
              <a:spcAft>
                <a:spcPts val="0"/>
              </a:spcAft>
              <a:buClrTx/>
              <a:buSzTx/>
              <a:buFontTx/>
              <a:buChar char="-"/>
              <a:tabLst/>
              <a:defRPr/>
            </a:pPr>
            <a:endParaRPr lang="ar-LB" sz="1300" i="0" baseline="0" dirty="0" smtClean="0">
              <a:solidFill>
                <a:schemeClr val="tx1"/>
              </a:solidFill>
              <a:cs typeface="Arabic Transparent" pitchFamily="2" charset="-78"/>
            </a:endParaRPr>
          </a:p>
          <a:p>
            <a:pPr marL="0" marR="0" lvl="3" indent="0" algn="r" defTabSz="914400" rtl="1" eaLnBrk="1" fontAlgn="auto" latinLnBrk="0" hangingPunct="1">
              <a:lnSpc>
                <a:spcPct val="100000"/>
              </a:lnSpc>
              <a:spcBef>
                <a:spcPct val="0"/>
              </a:spcBef>
              <a:spcAft>
                <a:spcPts val="0"/>
              </a:spcAft>
              <a:buClrTx/>
              <a:buSzTx/>
              <a:buFontTx/>
              <a:buNone/>
              <a:tabLst/>
              <a:defRPr/>
            </a:pPr>
            <a:r>
              <a:rPr lang="ar-LB" sz="1300" b="1" i="0" baseline="0" dirty="0" smtClean="0">
                <a:solidFill>
                  <a:schemeClr val="tx1"/>
                </a:solidFill>
                <a:cs typeface="Arabic Transparent" pitchFamily="2" charset="-78"/>
              </a:rPr>
              <a:t>حلّ هذه المشاكل ممكن باتخاذ التدابير الفاعلة</a:t>
            </a:r>
            <a:r>
              <a:rPr lang="ar-LB" sz="1300" i="0" baseline="0" dirty="0" smtClean="0">
                <a:solidFill>
                  <a:schemeClr val="tx1"/>
                </a:solidFill>
                <a:cs typeface="Arabic Transparent" pitchFamily="2" charset="-78"/>
              </a:rPr>
              <a:t>. ففي </a:t>
            </a:r>
            <a:r>
              <a:rPr lang="ar-LB" sz="1300" i="0" baseline="0" dirty="0" err="1" smtClean="0">
                <a:solidFill>
                  <a:schemeClr val="tx1"/>
                </a:solidFill>
                <a:cs typeface="Arabic Transparent" pitchFamily="2" charset="-78"/>
              </a:rPr>
              <a:t>فييت</a:t>
            </a:r>
            <a:r>
              <a:rPr lang="ar-LB" sz="1300" i="0" baseline="0" dirty="0" smtClean="0">
                <a:solidFill>
                  <a:schemeClr val="tx1"/>
                </a:solidFill>
                <a:cs typeface="Arabic Transparent" pitchFamily="2" charset="-78"/>
              </a:rPr>
              <a:t> نام مثلاُ زاد معدل الالتحاق بالمدارس بأكثر من 15 في المائة في المجتمعات التي تستفيد من إمدادات الكهرباء منذ ثلاث سنوات.</a:t>
            </a:r>
          </a:p>
          <a:p>
            <a:pPr marL="0" marR="0" lvl="3" indent="0" algn="r" defTabSz="914400" rtl="1" eaLnBrk="1" fontAlgn="auto" latinLnBrk="0" hangingPunct="1">
              <a:lnSpc>
                <a:spcPct val="100000"/>
              </a:lnSpc>
              <a:spcBef>
                <a:spcPct val="0"/>
              </a:spcBef>
              <a:spcAft>
                <a:spcPts val="0"/>
              </a:spcAft>
              <a:buClrTx/>
              <a:buSzTx/>
              <a:buFontTx/>
              <a:buChar char="-"/>
              <a:tabLst/>
              <a:defRPr/>
            </a:pPr>
            <a:endParaRPr lang="ar-LB" sz="1300" i="0" baseline="0" dirty="0" smtClean="0">
              <a:solidFill>
                <a:schemeClr val="tx1"/>
              </a:solidFill>
              <a:cs typeface="Arabic Transparent" pitchFamily="2" charset="-78"/>
            </a:endParaRPr>
          </a:p>
          <a:p>
            <a:pPr marL="0" marR="0" lvl="3" indent="0" algn="r" defTabSz="914400" rtl="1" eaLnBrk="1" fontAlgn="auto" latinLnBrk="0" hangingPunct="1">
              <a:lnSpc>
                <a:spcPct val="100000"/>
              </a:lnSpc>
              <a:spcBef>
                <a:spcPct val="0"/>
              </a:spcBef>
              <a:spcAft>
                <a:spcPts val="0"/>
              </a:spcAft>
              <a:buClrTx/>
              <a:buSzTx/>
              <a:buFontTx/>
              <a:buNone/>
              <a:tabLst/>
              <a:defRPr/>
            </a:pPr>
            <a:r>
              <a:rPr lang="ar-LB" sz="1300" b="1" i="0" baseline="0" dirty="0" smtClean="0">
                <a:solidFill>
                  <a:schemeClr val="tx1"/>
                </a:solidFill>
                <a:cs typeface="Arabic Transparent" pitchFamily="2" charset="-78"/>
              </a:rPr>
              <a:t>سبل </a:t>
            </a:r>
            <a:r>
              <a:rPr lang="ar-LB" sz="1300" b="1" i="0" baseline="0" dirty="0" err="1" smtClean="0">
                <a:solidFill>
                  <a:schemeClr val="tx1"/>
                </a:solidFill>
                <a:cs typeface="Arabic Transparent" pitchFamily="2" charset="-78"/>
              </a:rPr>
              <a:t>العبش</a:t>
            </a:r>
            <a:r>
              <a:rPr lang="ar-LB" sz="1300" b="1" i="0" baseline="0" dirty="0" smtClean="0">
                <a:solidFill>
                  <a:schemeClr val="tx1"/>
                </a:solidFill>
                <a:cs typeface="Arabic Transparent" pitchFamily="2" charset="-78"/>
              </a:rPr>
              <a:t>:</a:t>
            </a:r>
          </a:p>
          <a:p>
            <a:pPr marL="0" marR="0" lvl="3" indent="0" algn="r" defTabSz="914400" rtl="1" eaLnBrk="1" fontAlgn="auto" latinLnBrk="0" hangingPunct="1">
              <a:lnSpc>
                <a:spcPct val="100000"/>
              </a:lnSpc>
              <a:spcBef>
                <a:spcPct val="0"/>
              </a:spcBef>
              <a:spcAft>
                <a:spcPts val="0"/>
              </a:spcAft>
              <a:buClrTx/>
              <a:buSzTx/>
              <a:buFontTx/>
              <a:buNone/>
              <a:tabLst/>
              <a:defRPr/>
            </a:pPr>
            <a:r>
              <a:rPr lang="ar-LB" sz="1300" b="0" i="0" baseline="0" dirty="0" smtClean="0">
                <a:solidFill>
                  <a:schemeClr val="tx1"/>
                </a:solidFill>
                <a:cs typeface="Arabic Transparent" pitchFamily="2" charset="-78"/>
              </a:rPr>
              <a:t>من السكان الذين يعتمدون على الغابات للحصول على القوت والدخل، يمكن أن يكون نحو 350 مليون شخص في خطر.</a:t>
            </a:r>
          </a:p>
          <a:p>
            <a:pPr marL="0" marR="0" lvl="3" indent="0" algn="r" defTabSz="914400" rtl="1" eaLnBrk="1" fontAlgn="auto" latinLnBrk="0" hangingPunct="1">
              <a:lnSpc>
                <a:spcPct val="100000"/>
              </a:lnSpc>
              <a:spcBef>
                <a:spcPct val="0"/>
              </a:spcBef>
              <a:spcAft>
                <a:spcPts val="0"/>
              </a:spcAft>
              <a:buClrTx/>
              <a:buSzTx/>
              <a:buFontTx/>
              <a:buNone/>
              <a:tabLst/>
              <a:defRPr/>
            </a:pPr>
            <a:r>
              <a:rPr lang="ar-LB" sz="1300" b="0" i="0" baseline="0" dirty="0" smtClean="0">
                <a:solidFill>
                  <a:schemeClr val="tx1"/>
                </a:solidFill>
                <a:cs typeface="Arabic Transparent" pitchFamily="2" charset="-78"/>
              </a:rPr>
              <a:t>45 مليون شخص من الذين يعتمدون على صيد السمك لتأمين عيشهم، معرّضون لمخاطر الإفراط في الصيد وتغيّر المناخ (6 ملايين منهم  على الأقل من النساء).</a:t>
            </a:r>
          </a:p>
          <a:p>
            <a:pPr marL="0" marR="0" lvl="3" indent="0" algn="r" defTabSz="914400" rtl="1" eaLnBrk="1" fontAlgn="auto" latinLnBrk="0" hangingPunct="1">
              <a:lnSpc>
                <a:spcPct val="100000"/>
              </a:lnSpc>
              <a:spcBef>
                <a:spcPct val="0"/>
              </a:spcBef>
              <a:spcAft>
                <a:spcPts val="0"/>
              </a:spcAft>
              <a:buClrTx/>
              <a:buSzTx/>
              <a:buFontTx/>
              <a:buNone/>
              <a:tabLst/>
              <a:defRPr/>
            </a:pPr>
            <a:r>
              <a:rPr lang="ar-LB" sz="1300" b="0" i="0" baseline="0" dirty="0" smtClean="0">
                <a:solidFill>
                  <a:schemeClr val="tx1"/>
                </a:solidFill>
                <a:cs typeface="Arabic Transparent" pitchFamily="2" charset="-78"/>
              </a:rPr>
              <a:t>وفي هذه الحالة، يكون هؤلاء السكان معرضين لمخاطر مضاعفة: فالبلدان الأكثر عرضة هي أيضاً التي تعتمد على السمك لتأمين البروتين في النظام الغذائي وتأمين العيش والتصدير.</a:t>
            </a:r>
          </a:p>
          <a:p>
            <a:pPr marL="0" marR="0" lvl="3" indent="0" algn="r" defTabSz="914400" rtl="1" eaLnBrk="1" fontAlgn="auto" latinLnBrk="0" hangingPunct="1">
              <a:lnSpc>
                <a:spcPct val="100000"/>
              </a:lnSpc>
              <a:spcBef>
                <a:spcPct val="0"/>
              </a:spcBef>
              <a:spcAft>
                <a:spcPts val="0"/>
              </a:spcAft>
              <a:buClrTx/>
              <a:buSzTx/>
              <a:buFontTx/>
              <a:buNone/>
              <a:tabLst/>
              <a:defRPr/>
            </a:pPr>
            <a:endParaRPr lang="ar-LB" sz="1300" b="0" i="0" baseline="0" dirty="0" smtClean="0">
              <a:solidFill>
                <a:schemeClr val="tx1"/>
              </a:solidFill>
              <a:cs typeface="Arabic Transparent" pitchFamily="2" charset="-78"/>
            </a:endParaRPr>
          </a:p>
          <a:p>
            <a:pPr marL="0" marR="0" lvl="3" indent="0" algn="r" defTabSz="914400" rtl="1" eaLnBrk="1" fontAlgn="auto" latinLnBrk="0" hangingPunct="1">
              <a:lnSpc>
                <a:spcPct val="100000"/>
              </a:lnSpc>
              <a:spcBef>
                <a:spcPct val="0"/>
              </a:spcBef>
              <a:spcAft>
                <a:spcPts val="0"/>
              </a:spcAft>
              <a:buClrTx/>
              <a:buSzTx/>
              <a:buFontTx/>
              <a:buNone/>
              <a:tabLst/>
              <a:defRPr/>
            </a:pPr>
            <a:r>
              <a:rPr lang="ar-LB" sz="1300" b="1" i="0" baseline="0" dirty="0" smtClean="0">
                <a:solidFill>
                  <a:schemeClr val="tx1"/>
                </a:solidFill>
                <a:cs typeface="Arabic Transparent" pitchFamily="2" charset="-78"/>
              </a:rPr>
              <a:t>الصحة:</a:t>
            </a:r>
          </a:p>
          <a:p>
            <a:pPr marL="0" marR="0" lvl="3" indent="0" algn="r" defTabSz="914400" rtl="1" eaLnBrk="1" fontAlgn="auto" latinLnBrk="0" hangingPunct="1">
              <a:lnSpc>
                <a:spcPct val="100000"/>
              </a:lnSpc>
              <a:spcBef>
                <a:spcPct val="0"/>
              </a:spcBef>
              <a:spcAft>
                <a:spcPts val="0"/>
              </a:spcAft>
              <a:buClrTx/>
              <a:buSzTx/>
              <a:buFontTx/>
              <a:buNone/>
              <a:tabLst/>
              <a:defRPr/>
            </a:pPr>
            <a:r>
              <a:rPr lang="ar-LB" sz="1300" b="0" i="0" baseline="0" dirty="0" smtClean="0">
                <a:solidFill>
                  <a:schemeClr val="tx1"/>
                </a:solidFill>
                <a:cs typeface="Arabic Transparent" pitchFamily="2" charset="-78"/>
              </a:rPr>
              <a:t>يرزح سكان البلدان الفقيرة تحت أعباء الأمراض الناجمة عن تلوّث الهواء في الأماكن المغلقة والهواء الطلق وتلوّث المياه، وعدم توفّر مرافق الصرف الصحي المحسّن.</a:t>
            </a:r>
          </a:p>
          <a:p>
            <a:pPr marL="0" marR="0" lvl="3" indent="0" algn="r" defTabSz="914400" rtl="1" eaLnBrk="1" fontAlgn="auto" latinLnBrk="0" hangingPunct="1">
              <a:lnSpc>
                <a:spcPct val="100000"/>
              </a:lnSpc>
              <a:spcBef>
                <a:spcPct val="0"/>
              </a:spcBef>
              <a:spcAft>
                <a:spcPts val="0"/>
              </a:spcAft>
              <a:buClrTx/>
              <a:buSzTx/>
              <a:buFontTx/>
              <a:buNone/>
              <a:tabLst/>
              <a:defRPr/>
            </a:pPr>
            <a:r>
              <a:rPr lang="ar-LB" sz="1300" b="0" i="0" baseline="0" dirty="0" smtClean="0">
                <a:solidFill>
                  <a:schemeClr val="tx1"/>
                </a:solidFill>
                <a:cs typeface="Arabic Transparent" pitchFamily="2" charset="-78"/>
              </a:rPr>
              <a:t>فتلوّث الهواء في الأماكن المغلقة يسبّب عدداً من الوفيات في البلدان ذات التنمية البشرية المنخفضة أكثر بإحدى عشر مرة من عدد الوفيات للأسباب نفسها في البلدان الأخرى.</a:t>
            </a:r>
          </a:p>
          <a:p>
            <a:pPr marL="0" marR="0" lvl="3" indent="0" algn="r" defTabSz="914400" rtl="1" eaLnBrk="1" fontAlgn="auto" latinLnBrk="0" hangingPunct="1">
              <a:lnSpc>
                <a:spcPct val="100000"/>
              </a:lnSpc>
              <a:spcBef>
                <a:spcPct val="0"/>
              </a:spcBef>
              <a:spcAft>
                <a:spcPts val="0"/>
              </a:spcAft>
              <a:buClrTx/>
              <a:buSzTx/>
              <a:buFontTx/>
              <a:buNone/>
              <a:tabLst/>
              <a:defRPr/>
            </a:pPr>
            <a:r>
              <a:rPr lang="ar-LB" sz="1300" b="0" i="0" baseline="0" dirty="0" smtClean="0">
                <a:solidFill>
                  <a:schemeClr val="tx1"/>
                </a:solidFill>
                <a:cs typeface="Arabic Transparent" pitchFamily="2" charset="-78"/>
              </a:rPr>
              <a:t>كل عام، يقضي ضحية الأمراض الناجمة عن أسباب بيئية، ومنها الالتهابات التنفسية الحادة وحالات الإسهال، أكثر من ثلاثة ملايين طفل دون سن الخامسة.</a:t>
            </a:r>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173548-C539-4355-82A5-967FA47185DE}" type="slidenum">
              <a:rPr lang="en-US">
                <a:ea typeface="ＭＳ Ｐゴシック" charset="-128"/>
                <a:cs typeface="ＭＳ Ｐゴシック" charset="-128"/>
              </a:rPr>
              <a:pPr fontAlgn="base">
                <a:spcBef>
                  <a:spcPct val="0"/>
                </a:spcBef>
                <a:spcAft>
                  <a:spcPct val="0"/>
                </a:spcAft>
                <a:defRPr/>
              </a:pPr>
              <a:t>12</a:t>
            </a:fld>
            <a:endParaRPr lang="en-US" dirty="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r" rtl="1"/>
            <a:r>
              <a:rPr lang="en-US" sz="1300" i="0" dirty="0" smtClean="0">
                <a:cs typeface="Arabic Transparent" pitchFamily="2" charset="-78"/>
              </a:rPr>
              <a:t> </a:t>
            </a:r>
            <a:r>
              <a:rPr lang="ar-LB" sz="1300" i="0" dirty="0" smtClean="0">
                <a:cs typeface="Arabic Transparent" pitchFamily="2" charset="-78"/>
              </a:rPr>
              <a:t>الموضوع الأهم</a:t>
            </a:r>
            <a:r>
              <a:rPr lang="ar-LB" sz="1300" i="0" baseline="0" dirty="0" smtClean="0">
                <a:cs typeface="Arabic Transparent" pitchFamily="2" charset="-78"/>
              </a:rPr>
              <a:t> هو أن الفئات المحرومة ستتحمل </a:t>
            </a:r>
            <a:r>
              <a:rPr lang="ar-LB" sz="1300" b="1" i="0" baseline="0" dirty="0" smtClean="0">
                <a:cs typeface="Arabic Transparent" pitchFamily="2" charset="-78"/>
              </a:rPr>
              <a:t>حرماناً مزدوجاً</a:t>
            </a:r>
            <a:r>
              <a:rPr lang="ar-LB" sz="1300" i="0" baseline="0" dirty="0" smtClean="0">
                <a:cs typeface="Arabic Transparent" pitchFamily="2" charset="-78"/>
              </a:rPr>
              <a:t>. </a:t>
            </a:r>
          </a:p>
          <a:p>
            <a:pPr algn="r" rtl="1"/>
            <a:r>
              <a:rPr lang="ar-LB" sz="1300" i="0" baseline="0" dirty="0" smtClean="0">
                <a:cs typeface="Arabic Transparent" pitchFamily="2" charset="-78"/>
              </a:rPr>
              <a:t>إلى جانب ما تتعرض له هذه الفئات من جراء التدهور البيئي عليها أن تواجه مخاطر البيئة المباشرة المحيطة </a:t>
            </a:r>
            <a:r>
              <a:rPr lang="ar-LB" sz="1300" i="0" baseline="0" dirty="0" err="1" smtClean="0">
                <a:cs typeface="Arabic Transparent" pitchFamily="2" charset="-78"/>
              </a:rPr>
              <a:t>بها</a:t>
            </a:r>
            <a:r>
              <a:rPr lang="ar-LB" sz="1300" i="0" baseline="0" dirty="0" smtClean="0">
                <a:cs typeface="Arabic Transparent" pitchFamily="2" charset="-78"/>
              </a:rPr>
              <a:t>، مثل </a:t>
            </a:r>
            <a:r>
              <a:rPr lang="ar-LB" sz="1300" b="1" i="0" baseline="0" dirty="0" smtClean="0">
                <a:cs typeface="Arabic Transparent" pitchFamily="2" charset="-78"/>
              </a:rPr>
              <a:t>تلوّث الهواء والمياه، وعدم كفاية خدمات الصرف الصحي. </a:t>
            </a:r>
          </a:p>
          <a:p>
            <a:pPr algn="r" rtl="1"/>
            <a:r>
              <a:rPr lang="ar-LB" sz="1300" i="0" baseline="0" dirty="0" smtClean="0">
                <a:cs typeface="Arabic Transparent" pitchFamily="2" charset="-78"/>
              </a:rPr>
              <a:t>ويُضاف إلى </a:t>
            </a:r>
            <a:r>
              <a:rPr lang="ar-LB" sz="1300" b="1" i="0" baseline="0" dirty="0" smtClean="0">
                <a:cs typeface="Arabic Transparent" pitchFamily="2" charset="-78"/>
              </a:rPr>
              <a:t>دليل الفقر المتعدد الأبعاد ا</a:t>
            </a:r>
            <a:r>
              <a:rPr lang="ar-LB" sz="1300" i="0" baseline="0" dirty="0" smtClean="0">
                <a:cs typeface="Arabic Transparent" pitchFamily="2" charset="-78"/>
              </a:rPr>
              <a:t>لذي يشمل هذا العام 109 بلدان، مقياس جديد لكشف أوجه الحرمان جراء المخاطر البيئية وتداخلها على مستوى الفئات التي تعاني من الفقر المتعدد الأبعاد.</a:t>
            </a:r>
          </a:p>
          <a:p>
            <a:pPr algn="r" rtl="1"/>
            <a:endParaRPr lang="en-US" sz="1300" i="0" dirty="0" smtClean="0">
              <a:cs typeface="Arabic Transparent" pitchFamily="2" charset="-78"/>
            </a:endParaRPr>
          </a:p>
          <a:p>
            <a:pPr algn="r" rtl="1"/>
            <a:r>
              <a:rPr lang="en-US" sz="1300" i="0" dirty="0" smtClean="0">
                <a:cs typeface="Arabic Transparent" pitchFamily="2" charset="-78"/>
              </a:rPr>
              <a:t> </a:t>
            </a:r>
            <a:r>
              <a:rPr lang="ar-LB" sz="1300" b="1" i="0" dirty="0" smtClean="0">
                <a:cs typeface="Arabic Transparent" pitchFamily="2" charset="-78"/>
              </a:rPr>
              <a:t>ويعاني معظم الفقراء من</a:t>
            </a:r>
            <a:r>
              <a:rPr lang="ar-LB" sz="1300" b="1" i="0" baseline="0" dirty="0" smtClean="0">
                <a:cs typeface="Arabic Transparent" pitchFamily="2" charset="-78"/>
              </a:rPr>
              <a:t> أوجه حرمان متعددة</a:t>
            </a:r>
            <a:r>
              <a:rPr lang="ar-LB" sz="1300" i="0" baseline="0" dirty="0" smtClean="0">
                <a:cs typeface="Arabic Transparent" pitchFamily="2" charset="-78"/>
              </a:rPr>
              <a:t>: فيعيش 8 من أصل 10 </a:t>
            </a:r>
            <a:r>
              <a:rPr lang="ar-LB" sz="1300" b="1" i="0" baseline="0" dirty="0" smtClean="0">
                <a:cs typeface="Arabic Transparent" pitchFamily="2" charset="-78"/>
              </a:rPr>
              <a:t>وجهين</a:t>
            </a:r>
            <a:r>
              <a:rPr lang="ar-LB" sz="1300" i="0" baseline="0" dirty="0" smtClean="0">
                <a:cs typeface="Arabic Transparent" pitchFamily="2" charset="-78"/>
              </a:rPr>
              <a:t> أو أكثر من الأوجه المتداخلة، في حين يعيش شخص من أصل ثلاثة </a:t>
            </a:r>
            <a:r>
              <a:rPr lang="ar-LB" sz="1300" b="1" i="0" baseline="0" dirty="0" smtClean="0">
                <a:cs typeface="Arabic Transparent" pitchFamily="2" charset="-78"/>
              </a:rPr>
              <a:t>الأوجه الثلاثة معاً.</a:t>
            </a:r>
            <a:endParaRPr lang="en-US" sz="1300" b="1" i="0" dirty="0" smtClean="0">
              <a:cs typeface="Arabic Transparent" pitchFamily="2" charset="-78"/>
            </a:endParaRPr>
          </a:p>
          <a:p>
            <a:pPr algn="r" rtl="1"/>
            <a:endParaRPr lang="ar-LB" sz="1300" i="0" dirty="0" smtClean="0">
              <a:cs typeface="Arabic Transparent" pitchFamily="2" charset="-78"/>
            </a:endParaRPr>
          </a:p>
          <a:p>
            <a:pPr algn="r" rtl="1"/>
            <a:endParaRPr lang="ar-LB" sz="1300" i="0" dirty="0" smtClean="0">
              <a:cs typeface="Arabic Transparent" pitchFamily="2" charset="-78"/>
            </a:endParaRPr>
          </a:p>
          <a:p>
            <a:pPr algn="r" rtl="1"/>
            <a:r>
              <a:rPr lang="ar-LB" sz="1300" i="0" dirty="0" smtClean="0">
                <a:cs typeface="Arabic Transparent" pitchFamily="2" charset="-78"/>
              </a:rPr>
              <a:t>أمثلة عن أوجه الحرمان المتعددة الأبعاد:</a:t>
            </a:r>
          </a:p>
          <a:p>
            <a:pPr algn="r" rtl="1">
              <a:buFont typeface="Arial" pitchFamily="34" charset="0"/>
              <a:buChar char="•"/>
            </a:pPr>
            <a:r>
              <a:rPr lang="ar-LB" sz="1300" i="0" baseline="0" dirty="0" smtClean="0">
                <a:cs typeface="Arabic Transparent" pitchFamily="2" charset="-78"/>
              </a:rPr>
              <a:t> تبلغ نسبة المحرومين من الوقود الحديث </a:t>
            </a:r>
            <a:r>
              <a:rPr lang="ar-LB" sz="1300" i="0" baseline="0" dirty="0" err="1" smtClean="0">
                <a:cs typeface="Arabic Transparent" pitchFamily="2" charset="-78"/>
              </a:rPr>
              <a:t>للطهو</a:t>
            </a:r>
            <a:r>
              <a:rPr lang="ar-LB" sz="1300" i="0" baseline="0" dirty="0" smtClean="0">
                <a:cs typeface="Arabic Transparent" pitchFamily="2" charset="-78"/>
              </a:rPr>
              <a:t> 90 في المائة </a:t>
            </a:r>
            <a:r>
              <a:rPr lang="ar-LB" sz="1300" i="0" dirty="0" smtClean="0">
                <a:cs typeface="Arabic Transparent" pitchFamily="2" charset="-78"/>
              </a:rPr>
              <a:t>ونسبة المحرومين من خدمات الصرف الصحي 80 في المائة، ونسبة المحرومين من المياه النظيفة 35 في المائة.</a:t>
            </a:r>
          </a:p>
          <a:p>
            <a:pPr algn="r" rtl="1">
              <a:buFontTx/>
              <a:buChar char="-"/>
            </a:pPr>
            <a:endParaRPr lang="ar-LB" sz="1300" i="0" dirty="0" smtClean="0">
              <a:cs typeface="Arabic Transparent" pitchFamily="2" charset="-78"/>
            </a:endParaRPr>
          </a:p>
          <a:p>
            <a:pPr marL="0" marR="0" lvl="1" indent="0" algn="r" defTabSz="914400" rtl="1" eaLnBrk="1" fontAlgn="auto" latinLnBrk="0" hangingPunct="1">
              <a:lnSpc>
                <a:spcPct val="100000"/>
              </a:lnSpc>
              <a:spcBef>
                <a:spcPts val="0"/>
              </a:spcBef>
              <a:spcAft>
                <a:spcPts val="0"/>
              </a:spcAft>
              <a:buClrTx/>
              <a:buSzTx/>
              <a:buFont typeface="Arial" pitchFamily="34" charset="0"/>
              <a:buChar char="•"/>
              <a:tabLst/>
              <a:defRPr/>
            </a:pPr>
            <a:r>
              <a:rPr lang="ar-LB" sz="1300" i="0" dirty="0" smtClean="0">
                <a:cs typeface="Arabic Transparent" pitchFamily="2" charset="-78"/>
              </a:rPr>
              <a:t> في منطقة جنوب آسيا ومنطقة جنوب الصحراء الأفريقية الكبرى أكثر من </a:t>
            </a:r>
            <a:r>
              <a:rPr lang="en-GB" sz="1300" i="0" dirty="0" smtClean="0">
                <a:cs typeface="Arabic Transparent" pitchFamily="2" charset="-78"/>
              </a:rPr>
              <a:t/>
            </a:r>
            <a:br>
              <a:rPr lang="en-GB" sz="1300" i="0" dirty="0" smtClean="0">
                <a:cs typeface="Arabic Transparent" pitchFamily="2" charset="-78"/>
              </a:rPr>
            </a:br>
            <a:r>
              <a:rPr lang="ar-LB" sz="1300" i="0" dirty="0" smtClean="0">
                <a:cs typeface="Arabic Transparent" pitchFamily="2" charset="-78"/>
              </a:rPr>
              <a:t>90 في المائة محرومون من وقود </a:t>
            </a:r>
            <a:r>
              <a:rPr lang="ar-LB" sz="1300" i="0" dirty="0" err="1" smtClean="0">
                <a:cs typeface="Arabic Transparent" pitchFamily="2" charset="-78"/>
              </a:rPr>
              <a:t>الطهو</a:t>
            </a:r>
            <a:r>
              <a:rPr lang="ar-LB" sz="1300" i="0" dirty="0" smtClean="0">
                <a:cs typeface="Arabic Transparent" pitchFamily="2" charset="-78"/>
              </a:rPr>
              <a:t> الحديث.</a:t>
            </a:r>
          </a:p>
          <a:p>
            <a:pPr marL="0" marR="0" lvl="1" indent="0" algn="r" defTabSz="914400" rtl="1" eaLnBrk="1" fontAlgn="auto" latinLnBrk="0" hangingPunct="1">
              <a:lnSpc>
                <a:spcPct val="100000"/>
              </a:lnSpc>
              <a:spcBef>
                <a:spcPts val="0"/>
              </a:spcBef>
              <a:spcAft>
                <a:spcPts val="0"/>
              </a:spcAft>
              <a:buClrTx/>
              <a:buSzTx/>
              <a:buFontTx/>
              <a:buNone/>
              <a:tabLst/>
              <a:defRPr/>
            </a:pPr>
            <a:r>
              <a:rPr lang="ar-LB" sz="1300" i="0" dirty="0" smtClean="0">
                <a:cs typeface="Arabic Transparent" pitchFamily="2" charset="-78"/>
              </a:rPr>
              <a:t>85 في المائة محرومون من خدمات الصرف الصحي المحسّن.</a:t>
            </a:r>
          </a:p>
          <a:p>
            <a:pPr marL="0" marR="0" lvl="1" indent="0" algn="r" defTabSz="914400" rtl="1" eaLnBrk="1" fontAlgn="auto" latinLnBrk="0" hangingPunct="1">
              <a:lnSpc>
                <a:spcPct val="100000"/>
              </a:lnSpc>
              <a:spcBef>
                <a:spcPts val="0"/>
              </a:spcBef>
              <a:spcAft>
                <a:spcPts val="0"/>
              </a:spcAft>
              <a:buClrTx/>
              <a:buSzTx/>
              <a:buFontTx/>
              <a:buNone/>
              <a:tabLst/>
              <a:defRPr/>
            </a:pPr>
            <a:endParaRPr lang="ar-LB" sz="1300" i="0" dirty="0" smtClean="0">
              <a:cs typeface="Arabic Transparent" pitchFamily="2" charset="-78"/>
            </a:endParaRPr>
          </a:p>
          <a:p>
            <a:pPr marL="0" marR="0" lvl="1" indent="0" algn="r" defTabSz="914400" rtl="1" eaLnBrk="1" fontAlgn="auto" latinLnBrk="0" hangingPunct="1">
              <a:lnSpc>
                <a:spcPct val="100000"/>
              </a:lnSpc>
              <a:spcBef>
                <a:spcPts val="0"/>
              </a:spcBef>
              <a:spcAft>
                <a:spcPts val="0"/>
              </a:spcAft>
              <a:buClrTx/>
              <a:buSzTx/>
              <a:buFont typeface="Arial" pitchFamily="34" charset="0"/>
              <a:buChar char="•"/>
              <a:tabLst/>
              <a:defRPr/>
            </a:pPr>
            <a:r>
              <a:rPr lang="ar-LB" sz="1300" i="0" dirty="0" smtClean="0">
                <a:cs typeface="Arabic Transparent" pitchFamily="2" charset="-78"/>
              </a:rPr>
              <a:t> في عدد من البلدان العربية، أكثر من </a:t>
            </a:r>
          </a:p>
          <a:p>
            <a:pPr marL="0" marR="0" lvl="1" indent="0" algn="r" defTabSz="914400" rtl="1" eaLnBrk="1" fontAlgn="auto" latinLnBrk="0" hangingPunct="1">
              <a:lnSpc>
                <a:spcPct val="100000"/>
              </a:lnSpc>
              <a:spcBef>
                <a:spcPts val="0"/>
              </a:spcBef>
              <a:spcAft>
                <a:spcPts val="0"/>
              </a:spcAft>
              <a:buClrTx/>
              <a:buSzTx/>
              <a:buFontTx/>
              <a:buNone/>
              <a:tabLst/>
              <a:defRPr/>
            </a:pPr>
            <a:r>
              <a:rPr lang="ar-LB" sz="1300" i="0" dirty="0" smtClean="0">
                <a:cs typeface="Arabic Transparent" pitchFamily="2" charset="-78"/>
              </a:rPr>
              <a:t> 60 في المائة يعانون من شحّ </a:t>
            </a:r>
            <a:r>
              <a:rPr lang="ar-LB" sz="1300" i="0" baseline="0" dirty="0" smtClean="0">
                <a:cs typeface="Arabic Transparent" pitchFamily="2" charset="-78"/>
              </a:rPr>
              <a:t>المياه.</a:t>
            </a:r>
          </a:p>
          <a:p>
            <a:pPr marL="0" marR="0" lvl="1" indent="0" algn="r" defTabSz="914400" rtl="1" eaLnBrk="1" fontAlgn="auto" latinLnBrk="0" hangingPunct="1">
              <a:lnSpc>
                <a:spcPct val="100000"/>
              </a:lnSpc>
              <a:spcBef>
                <a:spcPts val="0"/>
              </a:spcBef>
              <a:spcAft>
                <a:spcPts val="0"/>
              </a:spcAft>
              <a:buClrTx/>
              <a:buSzTx/>
              <a:buFontTx/>
              <a:buNone/>
              <a:tabLst/>
              <a:defRPr/>
            </a:pPr>
            <a:endParaRPr lang="ar-LB" sz="1300" i="0" baseline="0" dirty="0" smtClean="0">
              <a:cs typeface="Arabic Transparent" pitchFamily="2" charset="-78"/>
            </a:endParaRPr>
          </a:p>
          <a:p>
            <a:pPr marL="0" marR="0" lvl="1" indent="0" algn="r" defTabSz="914400" rtl="1" eaLnBrk="1" fontAlgn="auto" latinLnBrk="0" hangingPunct="1">
              <a:lnSpc>
                <a:spcPct val="100000"/>
              </a:lnSpc>
              <a:spcBef>
                <a:spcPts val="0"/>
              </a:spcBef>
              <a:spcAft>
                <a:spcPts val="0"/>
              </a:spcAft>
              <a:buClrTx/>
              <a:buSzTx/>
              <a:buFontTx/>
              <a:buNone/>
              <a:tabLst/>
              <a:defRPr/>
            </a:pPr>
            <a:endParaRPr lang="en-US" sz="1300" i="0" dirty="0" smtClean="0">
              <a:cs typeface="Arabic Transparent" pitchFamily="2" charset="-78"/>
            </a:endParaRPr>
          </a:p>
          <a:p>
            <a:pPr marL="460629" indent="-460629" algn="r" rtl="1">
              <a:buFont typeface="Arial" pitchFamily="34" charset="0"/>
              <a:buNone/>
            </a:pPr>
            <a:r>
              <a:rPr lang="ar-LB" sz="1300" i="0" dirty="0" smtClean="0">
                <a:cs typeface="Arabic Transparent" pitchFamily="2" charset="-78"/>
              </a:rPr>
              <a:t>في معظم البلدان النامية، يبلغ الحرمان أشده في الافتقار إلى الوقود </a:t>
            </a:r>
            <a:r>
              <a:rPr lang="ar-LB" sz="1300" i="0" dirty="0" err="1" smtClean="0">
                <a:cs typeface="Arabic Transparent" pitchFamily="2" charset="-78"/>
              </a:rPr>
              <a:t>للطهو</a:t>
            </a:r>
            <a:r>
              <a:rPr lang="ar-LB" sz="1300" i="0" dirty="0" smtClean="0">
                <a:cs typeface="Arabic Transparent" pitchFamily="2" charset="-78"/>
              </a:rPr>
              <a:t>،</a:t>
            </a:r>
            <a:r>
              <a:rPr lang="ar-LB" sz="1300" i="0" baseline="0" dirty="0" smtClean="0">
                <a:cs typeface="Arabic Transparent" pitchFamily="2" charset="-78"/>
              </a:rPr>
              <a:t> مع أن النقص في المياه هو من أهم أوجه الحرمان في عدد من البلدان العربية.</a:t>
            </a:r>
          </a:p>
          <a:p>
            <a:pPr marL="460629" indent="-460629" algn="r" rtl="1">
              <a:buFont typeface="Arial" pitchFamily="34" charset="0"/>
              <a:buNone/>
            </a:pPr>
            <a:endParaRPr lang="ar-LB" sz="1300" i="0" baseline="0" dirty="0" smtClean="0">
              <a:cs typeface="Arabic Transparent" pitchFamily="2" charset="-78"/>
            </a:endParaRPr>
          </a:p>
          <a:p>
            <a:pPr marL="460629" indent="-460629" algn="r" rtl="1">
              <a:buFont typeface="Arial" pitchFamily="34" charset="0"/>
              <a:buNone/>
            </a:pPr>
            <a:r>
              <a:rPr lang="ar-LB" sz="1300" i="0" baseline="0" dirty="0" smtClean="0">
                <a:cs typeface="Arabic Transparent" pitchFamily="2" charset="-78"/>
              </a:rPr>
              <a:t>(تلخيص): كما رأينا، للتحديات البيئية وأوجه عدم المساواة انعكاسات مباشرة وواسعة النطاق على التنمية البشرية اليوم وسيكون لها انعكاسات على مستقبلنا. </a:t>
            </a:r>
          </a:p>
          <a:p>
            <a:pPr marL="460629" indent="-460629" algn="r" rtl="1">
              <a:buFont typeface="Arial" pitchFamily="34" charset="0"/>
              <a:buNone/>
            </a:pPr>
            <a:r>
              <a:rPr lang="ar-LB" sz="1300" i="0" baseline="0" dirty="0" smtClean="0">
                <a:cs typeface="Arabic Transparent" pitchFamily="2" charset="-78"/>
              </a:rPr>
              <a:t>وهذه الانعكاسات كبيرة ويأتي </a:t>
            </a:r>
            <a:r>
              <a:rPr lang="ar-LB" sz="1300" b="1" i="0" baseline="0" dirty="0" smtClean="0">
                <a:cs typeface="Arabic Transparent" pitchFamily="2" charset="-78"/>
              </a:rPr>
              <a:t>أثرها الأكبر على الفئات الأشد فقراً وحرماناً</a:t>
            </a:r>
            <a:r>
              <a:rPr lang="ar-LB" sz="1300" i="0" baseline="0" dirty="0" smtClean="0">
                <a:cs typeface="Arabic Transparent" pitchFamily="2" charset="-78"/>
              </a:rPr>
              <a:t>.</a:t>
            </a:r>
          </a:p>
          <a:p>
            <a:pPr marL="460629" indent="-460629" algn="r" rtl="1">
              <a:buFont typeface="Arial" pitchFamily="34" charset="0"/>
              <a:buNone/>
            </a:pPr>
            <a:r>
              <a:rPr lang="ar-LB" sz="1300" i="0" baseline="0" dirty="0" smtClean="0">
                <a:cs typeface="Arabic Transparent" pitchFamily="2" charset="-78"/>
              </a:rPr>
              <a:t>ولا يمكننا أن نتجاهل هذه المخاطر المحتملة، ولا بد أن نتخذ إجراءات عاجلة وهامة.</a:t>
            </a:r>
            <a:endParaRPr lang="en-GB" sz="1300" i="0" dirty="0" smtClean="0">
              <a:cs typeface="Arabic Transparent" pitchFamily="2" charset="-78"/>
            </a:endParaRPr>
          </a:p>
        </p:txBody>
      </p:sp>
      <p:sp>
        <p:nvSpPr>
          <p:cNvPr id="4" name="Slide Number Placeholder 3"/>
          <p:cNvSpPr>
            <a:spLocks noGrp="1"/>
          </p:cNvSpPr>
          <p:nvPr>
            <p:ph type="sldNum" sz="quarter" idx="10"/>
          </p:nvPr>
        </p:nvSpPr>
        <p:spPr/>
        <p:txBody>
          <a:bodyPr/>
          <a:lstStyle/>
          <a:p>
            <a:fld id="{0D1AA570-BE4C-4E51-8FA6-AAA914F98DAA}"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AA570-BE4C-4E51-8FA6-AAA914F98DAA}" type="slidenum">
              <a:rPr lang="en-GB" smtClean="0"/>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lgn="r" rtl="1"/>
            <a:r>
              <a:rPr lang="ar-LB" sz="1300" dirty="0" smtClean="0">
                <a:cs typeface="Arabic Transparent" pitchFamily="2" charset="-78"/>
              </a:rPr>
              <a:t>لمواجهة</a:t>
            </a:r>
            <a:r>
              <a:rPr lang="ar-LB" sz="1300" baseline="0" dirty="0" smtClean="0">
                <a:cs typeface="Arabic Transparent" pitchFamily="2" charset="-78"/>
              </a:rPr>
              <a:t> التحديات المذكورة، لا بد من اعتماد حلول تجمع بين الاستدامة البيئية والإنصاف والتنمية البشرية.</a:t>
            </a:r>
          </a:p>
          <a:p>
            <a:pPr algn="r" rtl="1"/>
            <a:endParaRPr lang="ar-LB" sz="1300" baseline="0" dirty="0" smtClean="0">
              <a:cs typeface="Arabic Transparent" pitchFamily="2" charset="-78"/>
            </a:endParaRPr>
          </a:p>
          <a:p>
            <a:pPr algn="r" rtl="1"/>
            <a:r>
              <a:rPr lang="ar-LB" sz="1300" dirty="0" smtClean="0">
                <a:cs typeface="Arabic Transparent" pitchFamily="2" charset="-78"/>
              </a:rPr>
              <a:t>ونحن ندعو إلى اعتماد ال</a:t>
            </a:r>
            <a:r>
              <a:rPr lang="ar-LB" sz="1300" baseline="0" dirty="0" smtClean="0">
                <a:cs typeface="Arabic Transparent" pitchFamily="2" charset="-78"/>
              </a:rPr>
              <a:t>سياسات الاقتصادية التي تشجّع </a:t>
            </a:r>
            <a:r>
              <a:rPr lang="ar-LB" sz="1300" b="1" baseline="0" dirty="0" smtClean="0">
                <a:cs typeface="Arabic Transparent" pitchFamily="2" charset="-78"/>
              </a:rPr>
              <a:t>الأنماط المستدامة في الإنتاج والاستهلاك</a:t>
            </a:r>
            <a:r>
              <a:rPr lang="ar-LB" sz="1300" baseline="0" dirty="0" smtClean="0">
                <a:cs typeface="Arabic Transparent" pitchFamily="2" charset="-78"/>
              </a:rPr>
              <a:t> لجعل الاعتبارات البيئية جزءاً من القرارات الاقتصادية اليومية.</a:t>
            </a:r>
          </a:p>
          <a:p>
            <a:pPr algn="r" rtl="1"/>
            <a:endParaRPr lang="ar-LB" sz="1300" dirty="0" smtClean="0">
              <a:cs typeface="Arabic Transparent" pitchFamily="2" charset="-78"/>
            </a:endParaRPr>
          </a:p>
          <a:p>
            <a:pPr algn="r" rtl="1"/>
            <a:r>
              <a:rPr lang="ar-LB" sz="1300" b="1" dirty="0" smtClean="0">
                <a:solidFill>
                  <a:schemeClr val="tx1"/>
                </a:solidFill>
                <a:cs typeface="Arabic Transparent" pitchFamily="2" charset="-78"/>
              </a:rPr>
              <a:t>بيئة نظيفة وآمنة: حق لا امتياز</a:t>
            </a:r>
          </a:p>
          <a:p>
            <a:pPr marL="0" marR="0" lvl="2" indent="0" algn="r" defTabSz="914400" rtl="1" eaLnBrk="1" fontAlgn="auto" latinLnBrk="0" hangingPunct="1">
              <a:lnSpc>
                <a:spcPct val="100000"/>
              </a:lnSpc>
              <a:spcBef>
                <a:spcPts val="0"/>
              </a:spcBef>
              <a:spcAft>
                <a:spcPts val="0"/>
              </a:spcAft>
              <a:buClrTx/>
              <a:buSzTx/>
              <a:buFontTx/>
              <a:buNone/>
              <a:tabLst/>
              <a:defRPr/>
            </a:pPr>
            <a:r>
              <a:rPr lang="ar-LB" sz="1300" dirty="0" smtClean="0">
                <a:solidFill>
                  <a:schemeClr val="tx1"/>
                </a:solidFill>
                <a:cs typeface="Arabic Transparent" pitchFamily="2" charset="-78"/>
              </a:rPr>
              <a:t>تعزيز مشاركة مختلف الجهات في الحكم وفي صنع السياسات بحيث</a:t>
            </a:r>
            <a:r>
              <a:rPr lang="ar-LB" sz="1300" baseline="0" dirty="0" smtClean="0">
                <a:solidFill>
                  <a:schemeClr val="tx1"/>
                </a:solidFill>
                <a:cs typeface="Arabic Transparent" pitchFamily="2" charset="-78"/>
              </a:rPr>
              <a:t> </a:t>
            </a:r>
            <a:r>
              <a:rPr lang="ar-LB" sz="1300" dirty="0" smtClean="0">
                <a:solidFill>
                  <a:schemeClr val="tx1"/>
                </a:solidFill>
                <a:cs typeface="Arabic Transparent" pitchFamily="2" charset="-78"/>
              </a:rPr>
              <a:t>تشمل هذه العملية جميع الذين هم أكثر عرضة للمخاطر البيئية.</a:t>
            </a:r>
          </a:p>
          <a:p>
            <a:pPr marL="0" marR="0" lvl="2" indent="0" algn="r" defTabSz="914400" rtl="1" eaLnBrk="1" fontAlgn="auto" latinLnBrk="0" hangingPunct="1">
              <a:lnSpc>
                <a:spcPct val="100000"/>
              </a:lnSpc>
              <a:spcBef>
                <a:spcPts val="0"/>
              </a:spcBef>
              <a:spcAft>
                <a:spcPts val="0"/>
              </a:spcAft>
              <a:buClrTx/>
              <a:buSzTx/>
              <a:buFontTx/>
              <a:buNone/>
              <a:tabLst/>
              <a:defRPr/>
            </a:pPr>
            <a:endParaRPr lang="ar-LB" sz="1300" dirty="0" smtClean="0">
              <a:solidFill>
                <a:schemeClr val="tx1"/>
              </a:solidFill>
              <a:cs typeface="Arabic Transparent" pitchFamily="2" charset="-78"/>
            </a:endParaRPr>
          </a:p>
          <a:p>
            <a:pPr marL="0" marR="0" lvl="2" indent="0" algn="r" defTabSz="914400" rtl="1" eaLnBrk="1" fontAlgn="auto" latinLnBrk="0" hangingPunct="1">
              <a:lnSpc>
                <a:spcPct val="100000"/>
              </a:lnSpc>
              <a:spcBef>
                <a:spcPts val="0"/>
              </a:spcBef>
              <a:spcAft>
                <a:spcPts val="0"/>
              </a:spcAft>
              <a:buClrTx/>
              <a:buSzTx/>
              <a:buFontTx/>
              <a:buNone/>
              <a:tabLst/>
              <a:defRPr/>
            </a:pPr>
            <a:r>
              <a:rPr lang="ar-LB" sz="1300" dirty="0" smtClean="0">
                <a:solidFill>
                  <a:schemeClr val="tx1"/>
                </a:solidFill>
                <a:cs typeface="Arabic Transparent" pitchFamily="2" charset="-78"/>
              </a:rPr>
              <a:t>تلبية </a:t>
            </a:r>
            <a:r>
              <a:rPr lang="ar-LB" sz="1300" b="1" dirty="0" smtClean="0">
                <a:solidFill>
                  <a:schemeClr val="tx1"/>
                </a:solidFill>
                <a:cs typeface="Arabic Transparent" pitchFamily="2" charset="-78"/>
              </a:rPr>
              <a:t>تطلّعات الفقراء لتحقيق التنمية</a:t>
            </a:r>
            <a:r>
              <a:rPr lang="ar-LB" sz="1300" dirty="0" smtClean="0">
                <a:solidFill>
                  <a:schemeClr val="tx1"/>
                </a:solidFill>
                <a:cs typeface="Arabic Transparent" pitchFamily="2" charset="-78"/>
              </a:rPr>
              <a:t> من دون إلحاق</a:t>
            </a:r>
            <a:r>
              <a:rPr lang="ar-LB" sz="1300" baseline="0" dirty="0" smtClean="0">
                <a:solidFill>
                  <a:schemeClr val="tx1"/>
                </a:solidFill>
                <a:cs typeface="Arabic Transparent" pitchFamily="2" charset="-78"/>
              </a:rPr>
              <a:t> أي ضرر ب</a:t>
            </a:r>
            <a:r>
              <a:rPr lang="ar-LB" sz="1300" dirty="0" smtClean="0">
                <a:solidFill>
                  <a:schemeClr val="tx1"/>
                </a:solidFill>
                <a:cs typeface="Arabic Transparent" pitchFamily="2" charset="-78"/>
              </a:rPr>
              <a:t>البيئة. أمثلة كثيرة عن</a:t>
            </a:r>
            <a:r>
              <a:rPr lang="ar-LB" sz="1300" baseline="0" dirty="0" smtClean="0">
                <a:solidFill>
                  <a:schemeClr val="tx1"/>
                </a:solidFill>
                <a:cs typeface="Arabic Transparent" pitchFamily="2" charset="-78"/>
              </a:rPr>
              <a:t> </a:t>
            </a:r>
            <a:r>
              <a:rPr lang="ar-LB" sz="1300" dirty="0" smtClean="0">
                <a:solidFill>
                  <a:schemeClr val="tx1"/>
                </a:solidFill>
                <a:cs typeface="Arabic Transparent" pitchFamily="2" charset="-78"/>
              </a:rPr>
              <a:t>سياسات جيّدة مطبّقة على مستوى البلدان تحقّق ال</a:t>
            </a:r>
            <a:r>
              <a:rPr lang="ar-LB" sz="1300" dirty="0" smtClean="0">
                <a:cs typeface="Arabic Transparent" pitchFamily="2" charset="-78"/>
              </a:rPr>
              <a:t>مكاسب على الأصعدة الثلاثة.</a:t>
            </a:r>
          </a:p>
          <a:p>
            <a:pPr marL="0" marR="0" lvl="2" indent="0" algn="r" defTabSz="914400" rtl="1" eaLnBrk="1" fontAlgn="auto" latinLnBrk="0" hangingPunct="1">
              <a:lnSpc>
                <a:spcPct val="100000"/>
              </a:lnSpc>
              <a:spcBef>
                <a:spcPts val="0"/>
              </a:spcBef>
              <a:spcAft>
                <a:spcPts val="0"/>
              </a:spcAft>
              <a:buClrTx/>
              <a:buSzTx/>
              <a:buFontTx/>
              <a:buNone/>
              <a:tabLst/>
              <a:defRPr/>
            </a:pPr>
            <a:r>
              <a:rPr lang="ar-LB" sz="1300" dirty="0" smtClean="0">
                <a:solidFill>
                  <a:schemeClr val="tx1"/>
                </a:solidFill>
                <a:cs typeface="Arabic Transparent" pitchFamily="2" charset="-78"/>
              </a:rPr>
              <a:t>على سبيل</a:t>
            </a:r>
            <a:r>
              <a:rPr lang="ar-LB" sz="1300" baseline="0" dirty="0" smtClean="0">
                <a:solidFill>
                  <a:schemeClr val="tx1"/>
                </a:solidFill>
                <a:cs typeface="Arabic Transparent" pitchFamily="2" charset="-78"/>
              </a:rPr>
              <a:t> المثال:</a:t>
            </a:r>
          </a:p>
          <a:p>
            <a:pPr marL="0" marR="0" lvl="2" indent="0" algn="r" defTabSz="914400" rtl="1" eaLnBrk="1" fontAlgn="auto" latinLnBrk="0" hangingPunct="1">
              <a:lnSpc>
                <a:spcPct val="100000"/>
              </a:lnSpc>
              <a:spcBef>
                <a:spcPts val="0"/>
              </a:spcBef>
              <a:spcAft>
                <a:spcPts val="0"/>
              </a:spcAft>
              <a:buClrTx/>
              <a:buSzTx/>
              <a:buFontTx/>
              <a:buNone/>
              <a:tabLst/>
              <a:defRPr/>
            </a:pPr>
            <a:r>
              <a:rPr lang="ar-LB" sz="1300" baseline="0" dirty="0" smtClean="0">
                <a:solidFill>
                  <a:schemeClr val="tx1"/>
                </a:solidFill>
                <a:cs typeface="Arabic Transparent" pitchFamily="2" charset="-78"/>
              </a:rPr>
              <a:t>المنشآت الصغيرة للطاقة </a:t>
            </a:r>
            <a:r>
              <a:rPr lang="ar-LB" sz="1300" baseline="0" dirty="0" err="1" smtClean="0">
                <a:solidFill>
                  <a:schemeClr val="tx1"/>
                </a:solidFill>
                <a:cs typeface="Arabic Transparent" pitchFamily="2" charset="-78"/>
              </a:rPr>
              <a:t>الكهرمائية</a:t>
            </a:r>
            <a:r>
              <a:rPr lang="ar-LB" sz="1300" baseline="0" dirty="0" smtClean="0">
                <a:solidFill>
                  <a:schemeClr val="tx1"/>
                </a:solidFill>
                <a:cs typeface="Arabic Transparent" pitchFamily="2" charset="-78"/>
              </a:rPr>
              <a:t> والشبكات الصغيرة على مستوى البلد من مصادر الطاقة المتجددة التي يتزايد عددها في البرازيل والصين والهند.</a:t>
            </a:r>
          </a:p>
          <a:p>
            <a:pPr marL="0" marR="0" lvl="2" indent="0" algn="r" defTabSz="914400" rtl="1" eaLnBrk="1" fontAlgn="auto" latinLnBrk="0" hangingPunct="1">
              <a:lnSpc>
                <a:spcPct val="100000"/>
              </a:lnSpc>
              <a:spcBef>
                <a:spcPts val="0"/>
              </a:spcBef>
              <a:spcAft>
                <a:spcPts val="0"/>
              </a:spcAft>
              <a:buClrTx/>
              <a:buSzTx/>
              <a:buFontTx/>
              <a:buNone/>
              <a:tabLst/>
              <a:defRPr/>
            </a:pPr>
            <a:r>
              <a:rPr lang="ar-LB" sz="1300" baseline="0" dirty="0" smtClean="0">
                <a:solidFill>
                  <a:schemeClr val="tx1"/>
                </a:solidFill>
                <a:cs typeface="Arabic Transparent" pitchFamily="2" charset="-78"/>
              </a:rPr>
              <a:t>والبرامج المحلية كما في </a:t>
            </a:r>
            <a:r>
              <a:rPr lang="ar-LB" sz="1300" baseline="0" dirty="0" err="1" smtClean="0">
                <a:solidFill>
                  <a:schemeClr val="tx1"/>
                </a:solidFill>
                <a:cs typeface="Arabic Transparent" pitchFamily="2" charset="-78"/>
              </a:rPr>
              <a:t>هيمشال</a:t>
            </a:r>
            <a:r>
              <a:rPr lang="ar-LB" sz="1300" baseline="0" dirty="0" smtClean="0">
                <a:solidFill>
                  <a:schemeClr val="tx1"/>
                </a:solidFill>
                <a:cs typeface="Arabic Transparent" pitchFamily="2" charset="-78"/>
              </a:rPr>
              <a:t> </a:t>
            </a:r>
            <a:r>
              <a:rPr lang="ar-LB" sz="1300" baseline="0" dirty="0" err="1" smtClean="0">
                <a:solidFill>
                  <a:schemeClr val="tx1"/>
                </a:solidFill>
                <a:cs typeface="Arabic Transparent" pitchFamily="2" charset="-78"/>
              </a:rPr>
              <a:t>براديش</a:t>
            </a:r>
            <a:r>
              <a:rPr lang="ar-LB" sz="1300" baseline="0" dirty="0" smtClean="0">
                <a:solidFill>
                  <a:schemeClr val="tx1"/>
                </a:solidFill>
                <a:cs typeface="Arabic Transparent" pitchFamily="2" charset="-78"/>
              </a:rPr>
              <a:t> في الهند، حيث أمّن مشروع الصرف الصحي الكامل بقيادة المجتمع المحلي المراحيض لأكثر من 3 ملايين شخص.</a:t>
            </a:r>
          </a:p>
          <a:p>
            <a:pPr marL="0" marR="0" lvl="2" indent="0" algn="r" defTabSz="914400" rtl="1" eaLnBrk="1" fontAlgn="auto" latinLnBrk="0" hangingPunct="1">
              <a:lnSpc>
                <a:spcPct val="100000"/>
              </a:lnSpc>
              <a:spcBef>
                <a:spcPts val="0"/>
              </a:spcBef>
              <a:spcAft>
                <a:spcPts val="0"/>
              </a:spcAft>
              <a:buClrTx/>
              <a:buSzTx/>
              <a:buFontTx/>
              <a:buNone/>
              <a:tabLst/>
              <a:defRPr/>
            </a:pPr>
            <a:r>
              <a:rPr lang="ar-LB" sz="1300" b="1" dirty="0" smtClean="0">
                <a:solidFill>
                  <a:schemeClr val="tx1"/>
                </a:solidFill>
                <a:cs typeface="Arabic Transparent" pitchFamily="2" charset="-78"/>
              </a:rPr>
              <a:t>التحدي كبير ويتطلّب استثمارات وابتكارات هامة ومتزامنة.</a:t>
            </a:r>
            <a:endParaRPr lang="en-GB" sz="1300" b="1" dirty="0" smtClean="0">
              <a:solidFill>
                <a:schemeClr val="tx1"/>
              </a:solidFill>
              <a:cs typeface="Arabic Transparent" pitchFamily="2" charset="-78"/>
            </a:endParaRPr>
          </a:p>
          <a:p>
            <a:pPr marL="0" marR="0" lvl="2" indent="0" algn="r" defTabSz="914400" rtl="1" eaLnBrk="1" fontAlgn="auto" latinLnBrk="0" hangingPunct="1">
              <a:lnSpc>
                <a:spcPct val="100000"/>
              </a:lnSpc>
              <a:spcBef>
                <a:spcPts val="0"/>
              </a:spcBef>
              <a:spcAft>
                <a:spcPts val="0"/>
              </a:spcAft>
              <a:buClrTx/>
              <a:buSzTx/>
              <a:buFontTx/>
              <a:buNone/>
              <a:tabLst/>
              <a:defRPr/>
            </a:pPr>
            <a:endParaRPr lang="ar-LB" sz="1300" baseline="0" dirty="0" smtClean="0">
              <a:solidFill>
                <a:schemeClr val="tx1"/>
              </a:solidFill>
              <a:cs typeface="Arabic Transparent" pitchFamily="2" charset="-78"/>
            </a:endParaRPr>
          </a:p>
          <a:p>
            <a:pPr marL="0" marR="0" lvl="2" indent="0" algn="r" defTabSz="914400" rtl="1" eaLnBrk="1" fontAlgn="auto" latinLnBrk="0" hangingPunct="1">
              <a:lnSpc>
                <a:spcPct val="100000"/>
              </a:lnSpc>
              <a:spcBef>
                <a:spcPts val="0"/>
              </a:spcBef>
              <a:spcAft>
                <a:spcPts val="0"/>
              </a:spcAft>
              <a:buClrTx/>
              <a:buSzTx/>
              <a:buFontTx/>
              <a:buNone/>
              <a:tabLst/>
              <a:defRPr/>
            </a:pPr>
            <a:endParaRPr lang="ar-LB" sz="1300" dirty="0" smtClean="0">
              <a:solidFill>
                <a:schemeClr val="tx1"/>
              </a:solidFill>
              <a:cs typeface="Arabic Transparent" pitchFamily="2" charset="-78"/>
            </a:endParaRPr>
          </a:p>
          <a:p>
            <a:pPr algn="r" rtl="1"/>
            <a:endParaRPr lang="en-GB" sz="1300" dirty="0" smtClean="0">
              <a:cs typeface="Arabic Transparent" pitchFamily="2" charset="-78"/>
            </a:endParaRPr>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173548-C539-4355-82A5-967FA47185DE}" type="slidenum">
              <a:rPr lang="en-US">
                <a:ea typeface="ＭＳ Ｐゴシック" charset="-128"/>
                <a:cs typeface="ＭＳ Ｐゴシック" charset="-128"/>
              </a:rPr>
              <a:pPr fontAlgn="base">
                <a:spcBef>
                  <a:spcPct val="0"/>
                </a:spcBef>
                <a:spcAft>
                  <a:spcPct val="0"/>
                </a:spcAft>
                <a:defRPr/>
              </a:pPr>
              <a:t>15</a:t>
            </a:fld>
            <a:endParaRPr lang="en-US" dirty="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AA570-BE4C-4E51-8FA6-AAA914F98DAA}" type="slidenum">
              <a:rPr lang="en-GB" smtClean="0"/>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748522" lvl="1" indent="-287893" algn="r" rtl="1">
              <a:buFont typeface="Wingdings" pitchFamily="2" charset="2"/>
              <a:buNone/>
            </a:pPr>
            <a:r>
              <a:rPr lang="ar-LB" sz="1300" b="1" i="0" dirty="0" smtClean="0">
                <a:cs typeface="Arabic Transparent" pitchFamily="2" charset="-78"/>
              </a:rPr>
              <a:t>تمويل التنمية</a:t>
            </a:r>
            <a:r>
              <a:rPr lang="ar-LB" sz="1300" b="1" i="0" baseline="0" dirty="0" smtClean="0">
                <a:cs typeface="Arabic Transparent" pitchFamily="2" charset="-78"/>
              </a:rPr>
              <a:t> هو من القيود</a:t>
            </a:r>
            <a:r>
              <a:rPr lang="ar-LB" sz="1300" i="0" baseline="0" dirty="0" smtClean="0">
                <a:cs typeface="Arabic Transparent" pitchFamily="2" charset="-78"/>
              </a:rPr>
              <a:t> التي تعوق الانتقال المنصف إلى التنمية المستدامة وذلك لسببين:</a:t>
            </a:r>
          </a:p>
          <a:p>
            <a:pPr marL="748522" lvl="1" indent="-287893" algn="r" rtl="1">
              <a:buFont typeface="Wingdings" pitchFamily="2" charset="2"/>
              <a:buNone/>
            </a:pPr>
            <a:r>
              <a:rPr lang="ar-LB" sz="1300" i="0" baseline="0" dirty="0" smtClean="0">
                <a:cs typeface="Arabic Transparent" pitchFamily="2" charset="-78"/>
              </a:rPr>
              <a:t>الأول هو أن التمويل أقل بكثير من الاحتياجات العالمية. والثاني هو أنّ البلدان والقطاعات لا تحظى بفرص متساوية في الحصول عليه.</a:t>
            </a:r>
          </a:p>
          <a:p>
            <a:pPr marL="748522" lvl="1" indent="-287893" algn="r" rtl="1">
              <a:buFont typeface="Wingdings" pitchFamily="2" charset="2"/>
              <a:buNone/>
            </a:pPr>
            <a:endParaRPr lang="ar-LB" sz="1300" i="0" baseline="0" dirty="0" smtClean="0">
              <a:cs typeface="Arabic Transparent" pitchFamily="2" charset="-78"/>
            </a:endParaRPr>
          </a:p>
          <a:p>
            <a:pPr marL="748522" lvl="1" indent="-287893" algn="r" rtl="1">
              <a:buFont typeface="Wingdings" pitchFamily="2" charset="2"/>
              <a:buNone/>
            </a:pPr>
            <a:r>
              <a:rPr lang="ar-LB" sz="1300" i="0" baseline="0" dirty="0" smtClean="0">
                <a:cs typeface="Arabic Transparent" pitchFamily="2" charset="-78"/>
              </a:rPr>
              <a:t>ولذلك نحن نتقدّم بالمقترحات التالية:</a:t>
            </a:r>
          </a:p>
          <a:p>
            <a:pPr marL="748522" lvl="1" indent="-287893" algn="r" rtl="1">
              <a:buFontTx/>
              <a:buNone/>
            </a:pPr>
            <a:r>
              <a:rPr lang="ar-LB" sz="1300" b="1" i="0" baseline="0" dirty="0" smtClean="0">
                <a:cs typeface="Arabic Transparent" pitchFamily="2" charset="-78"/>
              </a:rPr>
              <a:t>---مصادر جديدة للتمويل، الضريبة على المعاملات المصرفية بالعملات</a:t>
            </a:r>
            <a:r>
              <a:rPr lang="ar-LB" sz="1300" i="0" baseline="0" dirty="0" smtClean="0">
                <a:cs typeface="Arabic Transparent" pitchFamily="2" charset="-78"/>
              </a:rPr>
              <a:t>:</a:t>
            </a:r>
          </a:p>
          <a:p>
            <a:pPr marL="748522" lvl="1" indent="-287893" algn="r" rtl="1">
              <a:buFontTx/>
              <a:buChar char="-"/>
            </a:pPr>
            <a:r>
              <a:rPr lang="ar-LB" sz="1300" i="0" baseline="0" dirty="0" smtClean="0">
                <a:cs typeface="Arabic Transparent" pitchFamily="2" charset="-78"/>
              </a:rPr>
              <a:t>أصبح تداول العملات الأجنبية اليوم خاضعاً لمزيد من التنظيم، والضوابط المركزية، والمعايير، بحيث أصبح من الممكن فرض ضريبة على هذه المعاملات.</a:t>
            </a:r>
          </a:p>
          <a:p>
            <a:pPr marL="748522" lvl="1" indent="-287893" algn="r" rtl="1">
              <a:buFontTx/>
              <a:buNone/>
            </a:pPr>
            <a:r>
              <a:rPr lang="ar-LB" sz="1300" i="0" baseline="0" dirty="0" smtClean="0">
                <a:cs typeface="Arabic Transparent" pitchFamily="2" charset="-78"/>
              </a:rPr>
              <a:t>      (وهذا الاقتراح يحظى بالتأييد على أعلى المستويات، ولا </a:t>
            </a:r>
            <a:r>
              <a:rPr lang="ar-LB" sz="1300" i="0" baseline="0" dirty="0" err="1" smtClean="0">
                <a:cs typeface="Arabic Transparent" pitchFamily="2" charset="-78"/>
              </a:rPr>
              <a:t>سيما</a:t>
            </a:r>
            <a:r>
              <a:rPr lang="ar-LB" sz="1300" i="0" baseline="0" dirty="0" smtClean="0">
                <a:cs typeface="Arabic Transparent" pitchFamily="2" charset="-78"/>
              </a:rPr>
              <a:t> من الفريق الرائد المعني بالتمويل المبتكر للتنمية، الذي يضم 63 بلداً منها ألمانيا، والصين، وفرنسا، والمملكة المتحدة، واليابان. واقترح الفريق الاستشاري الرفيع المستوى للأمم المتحدة المعني بتمويل إجراءات مواجهة تغيّر المناخ اقتطاع مبلغ يتراوح بين 25 و50 في المائة من قيمة هذه الضريبة وتخصيصه لتمويل تدابير التكيّف مع تغيّر المناخ والتخفيف من حدّة آثاره في البلدان النامية.</a:t>
            </a:r>
          </a:p>
          <a:p>
            <a:pPr marL="748522" lvl="1" indent="-287893" algn="r" rtl="1">
              <a:buFontTx/>
              <a:buNone/>
            </a:pPr>
            <a:endParaRPr lang="ar-LB" sz="1300" i="0" baseline="0" dirty="0" smtClean="0">
              <a:cs typeface="Arabic Transparent" pitchFamily="2" charset="-78"/>
            </a:endParaRPr>
          </a:p>
          <a:p>
            <a:pPr marL="748522" lvl="1" indent="-287893" algn="r" rtl="1">
              <a:buFontTx/>
              <a:buNone/>
            </a:pPr>
            <a:r>
              <a:rPr lang="ar-LB" sz="1300" i="0" baseline="0" dirty="0" smtClean="0">
                <a:cs typeface="Arabic Transparent" pitchFamily="2" charset="-78"/>
              </a:rPr>
              <a:t>--- ويتطلّب تحقيق النتائج الفعالة الطويلة الأجل والمساءلة أمام السكان المحليين والشركاء الإجراءات التالية:</a:t>
            </a:r>
          </a:p>
          <a:p>
            <a:pPr marL="748522" lvl="1" indent="-287893" algn="r" rtl="1">
              <a:buFont typeface="Arial" pitchFamily="34" charset="0"/>
              <a:buChar char="•"/>
            </a:pPr>
            <a:r>
              <a:rPr lang="ar-LB" sz="1300" i="0" baseline="0" dirty="0" smtClean="0">
                <a:cs typeface="Arabic Transparent" pitchFamily="2" charset="-78"/>
              </a:rPr>
              <a:t>التأكيد على دور الدولة في جذب الموارد الخاصة – جذب الاستثمار الرأسمالي للتكنولوجيات الحديثة والنظيفة، في البلدان الفقيرة؛</a:t>
            </a:r>
          </a:p>
          <a:p>
            <a:pPr marL="748522" lvl="1" indent="-287893" algn="r" rtl="1">
              <a:buFont typeface="Arial" pitchFamily="34" charset="0"/>
              <a:buChar char="•"/>
            </a:pPr>
            <a:r>
              <a:rPr lang="ar-LB" sz="1300" i="0" baseline="0" dirty="0" smtClean="0">
                <a:cs typeface="Arabic Transparent" pitchFamily="2" charset="-78"/>
              </a:rPr>
              <a:t>تسهيل تدفّق الموارد المالية من أجل المناخ لمساعدة البلدان التي لا تتمتع بالقدرة الكافية على الحصول </a:t>
            </a:r>
            <a:r>
              <a:rPr lang="ar-LB" sz="1300" i="0" baseline="0" dirty="0" smtClean="0">
                <a:solidFill>
                  <a:schemeClr val="tx1"/>
                </a:solidFill>
                <a:cs typeface="Arabic Transparent" pitchFamily="2" charset="-78"/>
              </a:rPr>
              <a:t>على التمويل من أجل المناخ؛</a:t>
            </a:r>
          </a:p>
          <a:p>
            <a:pPr marL="748522" lvl="1" indent="-287893" algn="r" rtl="1">
              <a:buFont typeface="Arial" pitchFamily="34" charset="0"/>
              <a:buChar char="•"/>
            </a:pPr>
            <a:r>
              <a:rPr lang="ar-LB" sz="1300" i="0" dirty="0" smtClean="0">
                <a:solidFill>
                  <a:schemeClr val="tx1"/>
                </a:solidFill>
                <a:cs typeface="Arabic Transparent" pitchFamily="2" charset="-78"/>
              </a:rPr>
              <a:t>إنشاء الصناديق الوطنية للمناخ-</a:t>
            </a:r>
            <a:r>
              <a:rPr lang="ar-LB" sz="1300" i="0" baseline="0" dirty="0" smtClean="0">
                <a:solidFill>
                  <a:schemeClr val="tx1"/>
                </a:solidFill>
                <a:cs typeface="Arabic Transparent" pitchFamily="2" charset="-78"/>
              </a:rPr>
              <a:t> لتيسير الجمع بين الموارد المحلية والدولية والخاصة والعامة، والمنح والقروض.</a:t>
            </a:r>
          </a:p>
          <a:p>
            <a:pPr marL="748522" lvl="1" indent="-287893" algn="r" rtl="1">
              <a:buFontTx/>
              <a:buChar char="-"/>
            </a:pPr>
            <a:endParaRPr lang="ar-LB" sz="1300" i="0" baseline="0" dirty="0" smtClean="0">
              <a:cs typeface="Arabic Transparent" pitchFamily="2" charset="-78"/>
            </a:endParaRPr>
          </a:p>
          <a:p>
            <a:pPr marL="748522" lvl="1" indent="-287893" algn="r" rtl="1">
              <a:buFontTx/>
              <a:buNone/>
            </a:pPr>
            <a:endParaRPr lang="ar-LB" sz="1300" i="0" baseline="0" dirty="0" smtClean="0">
              <a:cs typeface="Arabic Transparent" pitchFamily="2" charset="-78"/>
            </a:endParaRPr>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173548-C539-4355-82A5-967FA47185DE}" type="slidenum">
              <a:rPr lang="en-US">
                <a:ea typeface="ＭＳ Ｐゴシック" charset="-128"/>
                <a:cs typeface="ＭＳ Ｐゴシック" charset="-128"/>
              </a:rPr>
              <a:pPr fontAlgn="base">
                <a:spcBef>
                  <a:spcPct val="0"/>
                </a:spcBef>
                <a:spcAft>
                  <a:spcPct val="0"/>
                </a:spcAft>
                <a:defRPr/>
              </a:pPr>
              <a:t>17</a:t>
            </a:fld>
            <a:endParaRPr lang="en-US" dirty="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marL="287893" indent="-287893" algn="r" rtl="1"/>
            <a:r>
              <a:rPr lang="ar-LB" sz="1300" dirty="0" smtClean="0">
                <a:cs typeface="Arabic Transparent" pitchFamily="2" charset="-78"/>
              </a:rPr>
              <a:t>وأخيراً، نحن ندعو:</a:t>
            </a:r>
          </a:p>
          <a:p>
            <a:pPr marL="287893" marR="0" lvl="1" indent="-287893" algn="r" defTabSz="914400" rtl="1" eaLnBrk="1" fontAlgn="auto" latinLnBrk="0" hangingPunct="1">
              <a:lnSpc>
                <a:spcPct val="100000"/>
              </a:lnSpc>
              <a:spcBef>
                <a:spcPts val="0"/>
              </a:spcBef>
              <a:spcAft>
                <a:spcPts val="0"/>
              </a:spcAft>
              <a:buClrTx/>
              <a:buSzTx/>
              <a:buFontTx/>
              <a:buNone/>
              <a:tabLst/>
              <a:defRPr/>
            </a:pPr>
            <a:r>
              <a:rPr lang="ar-LB" sz="1300" b="1" dirty="0" smtClean="0">
                <a:cs typeface="Arabic Transparent" pitchFamily="2" charset="-78"/>
              </a:rPr>
              <a:t>---</a:t>
            </a:r>
            <a:r>
              <a:rPr lang="ar-LB" sz="1300" b="1" baseline="0" dirty="0" smtClean="0">
                <a:cs typeface="Arabic Transparent" pitchFamily="2" charset="-78"/>
              </a:rPr>
              <a:t> إلى الإسراع في تنفيذ </a:t>
            </a:r>
            <a:r>
              <a:rPr lang="ar-LB" sz="1300" b="1" dirty="0" smtClean="0">
                <a:cs typeface="Arabic Transparent" pitchFamily="2" charset="-78"/>
              </a:rPr>
              <a:t>المبادرة العالمية لتعميم الحصول على الطاقة، وهي مبادرة للأمم المتحدة</a:t>
            </a:r>
          </a:p>
          <a:p>
            <a:pPr marL="287893" indent="-287893" algn="r" rtl="1">
              <a:buFont typeface="Arial" pitchFamily="34" charset="0"/>
              <a:buChar char="•"/>
            </a:pPr>
            <a:r>
              <a:rPr lang="ar-LB" sz="1300" dirty="0" smtClean="0">
                <a:cs typeface="Arabic Transparent" pitchFamily="2" charset="-78"/>
              </a:rPr>
              <a:t>إطلاق</a:t>
            </a:r>
            <a:r>
              <a:rPr lang="ar-LB" sz="1300" baseline="0" dirty="0" smtClean="0">
                <a:cs typeface="Arabic Transparent" pitchFamily="2" charset="-78"/>
              </a:rPr>
              <a:t> </a:t>
            </a:r>
            <a:r>
              <a:rPr lang="ar-LB" sz="1300" dirty="0" smtClean="0">
                <a:cs typeface="Arabic Transparent" pitchFamily="2" charset="-78"/>
              </a:rPr>
              <a:t>حملة عالمية</a:t>
            </a:r>
            <a:r>
              <a:rPr lang="ar-LB" sz="1300" baseline="0" dirty="0" smtClean="0">
                <a:cs typeface="Arabic Transparent" pitchFamily="2" charset="-78"/>
              </a:rPr>
              <a:t> – لتطوير الطاقة النظيفة في كل بلد في إطار من  المشاركة</a:t>
            </a:r>
          </a:p>
          <a:p>
            <a:pPr marL="287893" marR="0" lvl="2" indent="-287893" algn="r" defTabSz="914400" rtl="1" eaLnBrk="1" fontAlgn="auto" latinLnBrk="0" hangingPunct="1">
              <a:lnSpc>
                <a:spcPct val="100000"/>
              </a:lnSpc>
              <a:spcBef>
                <a:spcPts val="0"/>
              </a:spcBef>
              <a:spcAft>
                <a:spcPts val="0"/>
              </a:spcAft>
              <a:buClrTx/>
              <a:buSzTx/>
              <a:buFont typeface="Arial" pitchFamily="34" charset="0"/>
              <a:buChar char="•"/>
              <a:tabLst/>
              <a:defRPr/>
            </a:pPr>
            <a:r>
              <a:rPr lang="ar-LB" sz="1300" dirty="0" smtClean="0">
                <a:cs typeface="Arabic Transparent" pitchFamily="2" charset="-78"/>
              </a:rPr>
              <a:t>إزالة العقبات أمام</a:t>
            </a:r>
            <a:r>
              <a:rPr lang="ar-LB" sz="1300" baseline="0" dirty="0" smtClean="0">
                <a:cs typeface="Arabic Transparent" pitchFamily="2" charset="-78"/>
              </a:rPr>
              <a:t> </a:t>
            </a:r>
            <a:r>
              <a:rPr lang="ar-LB" sz="1300" dirty="0" smtClean="0">
                <a:cs typeface="Arabic Transparent" pitchFamily="2" charset="-78"/>
              </a:rPr>
              <a:t>انتشار التكنولوجيا</a:t>
            </a:r>
          </a:p>
          <a:p>
            <a:pPr marL="287893" marR="0" lvl="2" indent="-287893" algn="r" defTabSz="914400" rtl="1" eaLnBrk="1" fontAlgn="auto" latinLnBrk="0" hangingPunct="1">
              <a:lnSpc>
                <a:spcPct val="100000"/>
              </a:lnSpc>
              <a:spcBef>
                <a:spcPts val="0"/>
              </a:spcBef>
              <a:spcAft>
                <a:spcPts val="0"/>
              </a:spcAft>
              <a:buClrTx/>
              <a:buSzTx/>
              <a:buFont typeface="Arial" pitchFamily="34" charset="0"/>
              <a:buChar char="•"/>
              <a:tabLst/>
              <a:defRPr/>
            </a:pPr>
            <a:r>
              <a:rPr lang="ar-LB" sz="1300" dirty="0" smtClean="0">
                <a:cs typeface="Arabic Transparent" pitchFamily="2" charset="-78"/>
              </a:rPr>
              <a:t>دعم استراتيجيات التنمية الوطنية لخفض </a:t>
            </a:r>
            <a:r>
              <a:rPr lang="ar-LB" sz="1300" dirty="0" err="1" smtClean="0">
                <a:cs typeface="Arabic Transparent" pitchFamily="2" charset="-78"/>
              </a:rPr>
              <a:t>الانبعاثات</a:t>
            </a:r>
            <a:r>
              <a:rPr lang="ar-LB" sz="1300" dirty="0" smtClean="0">
                <a:cs typeface="Arabic Transparent" pitchFamily="2" charset="-78"/>
              </a:rPr>
              <a:t> وتعزيز المناعة إزاء تغيّر المناخ.</a:t>
            </a:r>
            <a:endParaRPr lang="en-US" sz="1300" dirty="0" smtClean="0">
              <a:cs typeface="Arabic Transparent" pitchFamily="2" charset="-78"/>
            </a:endParaRPr>
          </a:p>
          <a:p>
            <a:pPr marL="287893" indent="-287893" algn="r" rtl="1">
              <a:buFontTx/>
              <a:buNone/>
            </a:pPr>
            <a:endParaRPr lang="ar-LB" sz="1300" dirty="0" smtClean="0">
              <a:cs typeface="Arabic Transparent" pitchFamily="2" charset="-78"/>
            </a:endParaRPr>
          </a:p>
          <a:p>
            <a:pPr marL="287893" indent="-287893" algn="r" rtl="1">
              <a:buFontTx/>
              <a:buNone/>
            </a:pPr>
            <a:endParaRPr lang="ar-LB" sz="1300" dirty="0" smtClean="0">
              <a:cs typeface="Arabic Transparent" pitchFamily="2" charset="-78"/>
            </a:endParaRPr>
          </a:p>
          <a:p>
            <a:pPr marL="285750" indent="-285750" algn="r" rtl="1">
              <a:buFont typeface="Wingdings" pitchFamily="2" charset="2"/>
              <a:buNone/>
            </a:pPr>
            <a:r>
              <a:rPr lang="ar-LB" sz="1300" b="1" dirty="0" smtClean="0">
                <a:cs typeface="Arabic Transparent" pitchFamily="2" charset="-78"/>
              </a:rPr>
              <a:t>--- هذا يؤدي إلى زيادة في </a:t>
            </a:r>
            <a:r>
              <a:rPr lang="ar-LB" sz="1300" b="1" dirty="0" err="1" smtClean="0">
                <a:cs typeface="Arabic Transparent" pitchFamily="2" charset="-78"/>
              </a:rPr>
              <a:t>انبعاثات</a:t>
            </a:r>
            <a:r>
              <a:rPr lang="ar-LB" sz="1300" b="1" dirty="0" smtClean="0">
                <a:cs typeface="Arabic Transparent" pitchFamily="2" charset="-78"/>
              </a:rPr>
              <a:t> ثاني أكسيد الكربون لا تتجاوز 0.8 في المائة</a:t>
            </a:r>
          </a:p>
          <a:p>
            <a:pPr marL="285750" lvl="0" indent="-285750" algn="r" rtl="1">
              <a:buFont typeface="Arial" pitchFamily="34" charset="0"/>
              <a:buChar char="•"/>
            </a:pPr>
            <a:r>
              <a:rPr lang="ar-LB" sz="1300" dirty="0" smtClean="0">
                <a:cs typeface="Arabic Transparent" pitchFamily="2" charset="-78"/>
              </a:rPr>
              <a:t>في حين</a:t>
            </a:r>
            <a:r>
              <a:rPr lang="ar-LB" sz="1300" baseline="0" dirty="0" smtClean="0">
                <a:cs typeface="Arabic Transparent" pitchFamily="2" charset="-78"/>
              </a:rPr>
              <a:t> أنّ </a:t>
            </a:r>
            <a:r>
              <a:rPr lang="ar-LB" sz="1300" dirty="0" smtClean="0">
                <a:cs typeface="Arabic Transparent" pitchFamily="2" charset="-78"/>
              </a:rPr>
              <a:t>الاستثمار السنوي التقديري لا يتعدّى ثمن (1/8) الإعانات السنوية للوقود </a:t>
            </a:r>
            <a:r>
              <a:rPr lang="ar-LB" sz="1300" dirty="0" err="1" smtClean="0">
                <a:cs typeface="Arabic Transparent" pitchFamily="2" charset="-78"/>
              </a:rPr>
              <a:t>الأحفوري</a:t>
            </a:r>
            <a:r>
              <a:rPr lang="ar-LB" sz="1300" dirty="0" smtClean="0">
                <a:cs typeface="Arabic Transparent" pitchFamily="2" charset="-78"/>
              </a:rPr>
              <a:t>.</a:t>
            </a:r>
            <a:endParaRPr lang="en-US" sz="1300" dirty="0" smtClean="0">
              <a:cs typeface="Arabic Transparent" pitchFamily="2" charset="-78"/>
            </a:endParaRPr>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173548-C539-4355-82A5-967FA47185DE}" type="slidenum">
              <a:rPr lang="en-US">
                <a:ea typeface="ＭＳ Ｐゴシック" charset="-128"/>
                <a:cs typeface="ＭＳ Ｐゴシック" charset="-128"/>
              </a:rPr>
              <a:pPr fontAlgn="base">
                <a:spcBef>
                  <a:spcPct val="0"/>
                </a:spcBef>
                <a:spcAft>
                  <a:spcPct val="0"/>
                </a:spcAft>
                <a:defRPr/>
              </a:pPr>
              <a:t>18</a:t>
            </a:fld>
            <a:endParaRPr lang="en-US" dirty="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lvl="1" algn="r" rtl="1"/>
            <a:endParaRPr lang="ar-LB" sz="1300" i="0" dirty="0" smtClean="0">
              <a:cs typeface="Arabic Transparent" pitchFamily="2" charset="-78"/>
            </a:endParaRPr>
          </a:p>
          <a:p>
            <a:pPr lvl="1" algn="r" rtl="1"/>
            <a:r>
              <a:rPr lang="ar-LB" sz="1300" i="0" dirty="0" smtClean="0">
                <a:cs typeface="Arabic Transparent" pitchFamily="2" charset="-78"/>
              </a:rPr>
              <a:t>(وأخيراً)</a:t>
            </a:r>
          </a:p>
          <a:p>
            <a:pPr lvl="1" algn="r" rtl="1"/>
            <a:endParaRPr lang="ar-LB" sz="1300" i="0" dirty="0" smtClean="0">
              <a:cs typeface="Arabic Transparent" pitchFamily="2" charset="-78"/>
            </a:endParaRPr>
          </a:p>
          <a:p>
            <a:pPr lvl="1" algn="r" rtl="1"/>
            <a:r>
              <a:rPr lang="ar-LB" sz="1300" i="0" dirty="0" smtClean="0">
                <a:cs typeface="Arabic Transparent" pitchFamily="2" charset="-78"/>
              </a:rPr>
              <a:t>محور هذا التقرير لعام 2011 هو</a:t>
            </a:r>
            <a:r>
              <a:rPr lang="ar-LB" sz="1300" i="0" baseline="0" dirty="0" smtClean="0">
                <a:cs typeface="Arabic Transparent" pitchFamily="2" charset="-78"/>
              </a:rPr>
              <a:t> الاستدامة والإنصاف والترابط بينهما.</a:t>
            </a:r>
          </a:p>
          <a:p>
            <a:pPr lvl="1" algn="r" rtl="1"/>
            <a:r>
              <a:rPr lang="ar-LB" sz="1300" i="0" baseline="0" dirty="0" smtClean="0">
                <a:cs typeface="Arabic Transparent" pitchFamily="2" charset="-78"/>
              </a:rPr>
              <a:t>وهو يبيّن </a:t>
            </a:r>
            <a:r>
              <a:rPr lang="ar-LB" sz="1300" b="1" i="0" baseline="0" dirty="0" smtClean="0">
                <a:cs typeface="Arabic Transparent" pitchFamily="2" charset="-78"/>
              </a:rPr>
              <a:t>حجم الأضرار التي يخلّفها التدهور البيئي</a:t>
            </a:r>
            <a:r>
              <a:rPr lang="ar-LB" sz="1300" i="0" baseline="0" dirty="0" smtClean="0">
                <a:cs typeface="Arabic Transparent" pitchFamily="2" charset="-78"/>
              </a:rPr>
              <a:t>، وما يقع منها على كاهل الفئات الفقيرة والضعيفة، ويصف انعكاسات أوجه عدم المساواة على التنمية البشرية.</a:t>
            </a:r>
          </a:p>
          <a:p>
            <a:pPr lvl="1" algn="r" rtl="1"/>
            <a:endParaRPr lang="ar-LB" sz="1300" i="0" baseline="0" dirty="0" smtClean="0">
              <a:cs typeface="Arabic Transparent" pitchFamily="2" charset="-78"/>
            </a:endParaRPr>
          </a:p>
          <a:p>
            <a:pPr lvl="1" algn="r" rtl="1"/>
            <a:r>
              <a:rPr lang="ar-LB" sz="1300" i="0" baseline="0" dirty="0" smtClean="0">
                <a:cs typeface="Arabic Transparent" pitchFamily="2" charset="-78"/>
              </a:rPr>
              <a:t>وبالنظر إلى آثار التحديات البيئية على الأسر، وجدنا </a:t>
            </a:r>
            <a:r>
              <a:rPr lang="ar-LB" sz="1300" b="1" i="0" baseline="0" dirty="0" smtClean="0">
                <a:cs typeface="Arabic Transparent" pitchFamily="2" charset="-78"/>
              </a:rPr>
              <a:t>أوجه حرمان بيئي متعددة </a:t>
            </a:r>
            <a:r>
              <a:rPr lang="ar-LB" sz="1300" i="0" baseline="0" dirty="0" smtClean="0">
                <a:cs typeface="Arabic Transparent" pitchFamily="2" charset="-78"/>
              </a:rPr>
              <a:t>ومنتشرة تطال العديد من الذين ينتمون إلى الفئات الأكثر فقراً وحرماناً في العالم.</a:t>
            </a:r>
          </a:p>
          <a:p>
            <a:pPr lvl="1" algn="r" rtl="1"/>
            <a:endParaRPr lang="ar-LB" sz="1300" i="0" baseline="0" dirty="0" smtClean="0">
              <a:cs typeface="Arabic Transparent" pitchFamily="2" charset="-78"/>
            </a:endParaRPr>
          </a:p>
          <a:p>
            <a:pPr lvl="1" algn="r" rtl="1"/>
            <a:r>
              <a:rPr lang="ar-LB" sz="1300" i="0" dirty="0" smtClean="0">
                <a:cs typeface="Arabic Transparent" pitchFamily="2" charset="-78"/>
              </a:rPr>
              <a:t>والهدف الأساسي</a:t>
            </a:r>
            <a:r>
              <a:rPr lang="ar-LB" sz="1300" i="0" baseline="0" dirty="0" smtClean="0">
                <a:cs typeface="Arabic Transparent" pitchFamily="2" charset="-78"/>
              </a:rPr>
              <a:t> من التنمية البشرية إنما هو إتاحة </a:t>
            </a:r>
            <a:r>
              <a:rPr lang="ar-LB" sz="1300" b="1" i="0" baseline="0" dirty="0" smtClean="0">
                <a:cs typeface="Arabic Transparent" pitchFamily="2" charset="-78"/>
              </a:rPr>
              <a:t>فرص العيش الكريم والخيارات المنصفة </a:t>
            </a:r>
            <a:r>
              <a:rPr lang="ar-LB" sz="1300" i="0" baseline="0" dirty="0" smtClean="0">
                <a:cs typeface="Arabic Transparent" pitchFamily="2" charset="-78"/>
              </a:rPr>
              <a:t>للجميع.</a:t>
            </a:r>
          </a:p>
          <a:p>
            <a:pPr lvl="1" algn="r" rtl="1"/>
            <a:endParaRPr lang="ar-LB" sz="1300" i="0" baseline="0" dirty="0" smtClean="0">
              <a:cs typeface="Arabic Transparent" pitchFamily="2" charset="-78"/>
            </a:endParaRPr>
          </a:p>
          <a:p>
            <a:pPr lvl="1" algn="r" rtl="1"/>
            <a:r>
              <a:rPr lang="ar-LB" sz="1300" i="0" baseline="0" dirty="0" smtClean="0">
                <a:cs typeface="Arabic Transparent" pitchFamily="2" charset="-78"/>
              </a:rPr>
              <a:t>التحدي كبير ويتطلب جهوداً كبيرة. </a:t>
            </a:r>
          </a:p>
          <a:p>
            <a:pPr lvl="1" algn="r" rtl="1"/>
            <a:endParaRPr lang="ar-LB" sz="1300" i="0" baseline="0" dirty="0" smtClean="0">
              <a:cs typeface="Arabic Transparent" pitchFamily="2" charset="-78"/>
            </a:endParaRPr>
          </a:p>
          <a:p>
            <a:pPr lvl="1" algn="r" rtl="1"/>
            <a:r>
              <a:rPr lang="ar-LB" sz="1300" i="0" baseline="0" dirty="0" smtClean="0">
                <a:cs typeface="Arabic Transparent" pitchFamily="2" charset="-78"/>
              </a:rPr>
              <a:t>وعلينا </a:t>
            </a:r>
            <a:r>
              <a:rPr lang="ar-LB" sz="1300" b="1" i="0" baseline="0" dirty="0" smtClean="0">
                <a:cs typeface="Arabic Transparent" pitchFamily="2" charset="-78"/>
              </a:rPr>
              <a:t>مسؤولية مشتركة تجاه الفئات المحرومة </a:t>
            </a:r>
            <a:r>
              <a:rPr lang="ar-LB" sz="1300" i="0" baseline="0" dirty="0" smtClean="0">
                <a:cs typeface="Arabic Transparent" pitchFamily="2" charset="-78"/>
              </a:rPr>
              <a:t>في مختلف أنحاء العالم، سواء أكانت تعيش بيننا اليوم، أم ستعيش في المستقبل. والالتزام بهذه المسؤولية يكون بضمان الاستدامة البيئية </a:t>
            </a:r>
            <a:r>
              <a:rPr lang="ar-LB" sz="1300" i="0" baseline="0" dirty="0" smtClean="0">
                <a:solidFill>
                  <a:srgbClr val="FF0000"/>
                </a:solidFill>
                <a:cs typeface="Arabic Transparent" pitchFamily="2" charset="-78"/>
              </a:rPr>
              <a:t>وتحقيق  التقدّم المنصف للجميع.</a:t>
            </a:r>
          </a:p>
          <a:p>
            <a:pPr lvl="1" algn="r" rtl="1"/>
            <a:endParaRPr lang="en-US" sz="1300" i="0" dirty="0" smtClean="0">
              <a:solidFill>
                <a:srgbClr val="FF0000"/>
              </a:solidFill>
              <a:cs typeface="Arabic Transparent" pitchFamily="2" charset="-78"/>
            </a:endParaRPr>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173548-C539-4355-82A5-967FA47185DE}" type="slidenum">
              <a:rPr lang="en-US">
                <a:ea typeface="ＭＳ Ｐゴシック" charset="-128"/>
                <a:cs typeface="ＭＳ Ｐゴシック" charset="-128"/>
              </a:rPr>
              <a:pPr fontAlgn="base">
                <a:spcBef>
                  <a:spcPct val="0"/>
                </a:spcBef>
                <a:spcAft>
                  <a:spcPct val="0"/>
                </a:spcAft>
                <a:defRPr/>
              </a:pPr>
              <a:t>19</a:t>
            </a:fld>
            <a:endParaRPr lang="en-US" dirty="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lgn="r" rtl="1" eaLnBrk="1" hangingPunct="1">
              <a:spcBef>
                <a:spcPct val="0"/>
              </a:spcBef>
            </a:pPr>
            <a:r>
              <a:rPr lang="ar-LB" sz="1300" dirty="0" smtClean="0">
                <a:cs typeface="Arabic Transparent" pitchFamily="2" charset="-78"/>
              </a:rPr>
              <a:t>يتناول تقرير هذا العام </a:t>
            </a:r>
            <a:r>
              <a:rPr lang="ar-LB" sz="1300" baseline="0" dirty="0" smtClean="0">
                <a:cs typeface="Arabic Transparent" pitchFamily="2" charset="-78"/>
              </a:rPr>
              <a:t> </a:t>
            </a:r>
            <a:r>
              <a:rPr lang="ar-LB" sz="1300" b="1" baseline="0" dirty="0" smtClean="0">
                <a:cs typeface="Arabic Transparent" pitchFamily="2" charset="-78"/>
              </a:rPr>
              <a:t>الترابط</a:t>
            </a:r>
            <a:r>
              <a:rPr lang="ar-LB" sz="1300" baseline="0" dirty="0" smtClean="0">
                <a:cs typeface="Arabic Transparent" pitchFamily="2" charset="-78"/>
              </a:rPr>
              <a:t> بين الاستدامة البيئية والإنصاف، علماً أنّ </a:t>
            </a:r>
            <a:r>
              <a:rPr lang="ar-LB" sz="1300" b="1" baseline="0" dirty="0" smtClean="0">
                <a:cs typeface="Arabic Transparent" pitchFamily="2" charset="-78"/>
              </a:rPr>
              <a:t>الفئات المحرومة تتحمل الجزء الأكبر من أعباء </a:t>
            </a:r>
            <a:r>
              <a:rPr lang="ar-LB" sz="1300" b="0" baseline="0" dirty="0" smtClean="0">
                <a:cs typeface="Arabic Transparent" pitchFamily="2" charset="-78"/>
              </a:rPr>
              <a:t>ال</a:t>
            </a:r>
            <a:r>
              <a:rPr lang="ar-LB" sz="1300" baseline="0" dirty="0" smtClean="0">
                <a:cs typeface="Arabic Transparent" pitchFamily="2" charset="-78"/>
              </a:rPr>
              <a:t>تدهور البيئي.</a:t>
            </a:r>
          </a:p>
          <a:p>
            <a:pPr algn="r" rtl="1" eaLnBrk="1" hangingPunct="1">
              <a:spcBef>
                <a:spcPct val="0"/>
              </a:spcBef>
            </a:pPr>
            <a:endParaRPr lang="ar-LB" sz="1300" baseline="0" dirty="0" smtClean="0">
              <a:cs typeface="Arabic Transparent" pitchFamily="2" charset="-78"/>
            </a:endParaRPr>
          </a:p>
          <a:p>
            <a:pPr algn="r" rtl="1" eaLnBrk="1" hangingPunct="1">
              <a:spcBef>
                <a:spcPct val="0"/>
              </a:spcBef>
            </a:pPr>
            <a:r>
              <a:rPr lang="ar-LB" sz="1300" baseline="0" dirty="0" smtClean="0">
                <a:cs typeface="Arabic Transparent" pitchFamily="2" charset="-78"/>
              </a:rPr>
              <a:t>ونحن نطرح الأسئلة الرئيسية التالية:</a:t>
            </a:r>
          </a:p>
          <a:p>
            <a:pPr algn="r" rtl="1" eaLnBrk="1" hangingPunct="1">
              <a:spcBef>
                <a:spcPct val="0"/>
              </a:spcBef>
            </a:pPr>
            <a:r>
              <a:rPr lang="ar-LB" sz="1300" baseline="0" dirty="0" smtClean="0">
                <a:cs typeface="Arabic Transparent" pitchFamily="2" charset="-78"/>
              </a:rPr>
              <a:t>كيف يمكن:</a:t>
            </a:r>
          </a:p>
          <a:p>
            <a:pPr algn="r" rtl="1" eaLnBrk="1" hangingPunct="1">
              <a:spcBef>
                <a:spcPct val="0"/>
              </a:spcBef>
              <a:buFont typeface="Wingdings" pitchFamily="2" charset="2"/>
              <a:buChar char="Ø"/>
            </a:pPr>
            <a:r>
              <a:rPr lang="ar-LB" sz="1300" baseline="0" dirty="0" smtClean="0">
                <a:cs typeface="Arabic Transparent" pitchFamily="2" charset="-78"/>
              </a:rPr>
              <a:t> </a:t>
            </a:r>
            <a:r>
              <a:rPr lang="ar-LB" sz="1300" b="1" dirty="0" smtClean="0">
                <a:cs typeface="Arabic Transparent" pitchFamily="2" charset="-78"/>
              </a:rPr>
              <a:t>المضي في التقدم </a:t>
            </a:r>
            <a:r>
              <a:rPr lang="ar-LB" sz="1300" dirty="0" smtClean="0">
                <a:cs typeface="Arabic Transparent" pitchFamily="2" charset="-78"/>
              </a:rPr>
              <a:t>بطرق منصفة ولا تلحق ضرراً بالبيئة</a:t>
            </a:r>
            <a:r>
              <a:rPr lang="ar-LB" sz="1300" baseline="0" dirty="0" smtClean="0">
                <a:cs typeface="Arabic Transparent" pitchFamily="2" charset="-78"/>
              </a:rPr>
              <a:t>؟</a:t>
            </a:r>
          </a:p>
          <a:p>
            <a:pPr algn="r" rtl="1" eaLnBrk="1" hangingPunct="1">
              <a:spcBef>
                <a:spcPct val="0"/>
              </a:spcBef>
              <a:buFont typeface="Wingdings" pitchFamily="2" charset="2"/>
              <a:buChar char="Ø"/>
            </a:pPr>
            <a:r>
              <a:rPr lang="ar-LB" sz="1300" dirty="0" smtClean="0">
                <a:cs typeface="Arabic Transparent" pitchFamily="2" charset="-78"/>
              </a:rPr>
              <a:t>تحقيق </a:t>
            </a:r>
            <a:r>
              <a:rPr lang="ar-LB" sz="1300" b="1" dirty="0" smtClean="0">
                <a:cs typeface="Arabic Transparent" pitchFamily="2" charset="-78"/>
              </a:rPr>
              <a:t>تطلّعات الفقراء </a:t>
            </a:r>
            <a:r>
              <a:rPr lang="ar-LB" sz="1300" dirty="0" smtClean="0">
                <a:cs typeface="Arabic Transparent" pitchFamily="2" charset="-78"/>
              </a:rPr>
              <a:t>في مختلف أنحاء العالم</a:t>
            </a:r>
            <a:r>
              <a:rPr lang="ar-LB" sz="1300" baseline="0" dirty="0" smtClean="0">
                <a:cs typeface="Arabic Transparent" pitchFamily="2" charset="-78"/>
              </a:rPr>
              <a:t>؟</a:t>
            </a:r>
          </a:p>
          <a:p>
            <a:pPr algn="r" rtl="1" eaLnBrk="1" hangingPunct="1">
              <a:spcBef>
                <a:spcPct val="0"/>
              </a:spcBef>
              <a:buFont typeface="Wingdings" pitchFamily="2" charset="2"/>
              <a:buChar char="Ø"/>
            </a:pPr>
            <a:r>
              <a:rPr lang="ar-LB" sz="1300" dirty="0" smtClean="0">
                <a:cs typeface="Arabic Transparent" pitchFamily="2" charset="-78"/>
              </a:rPr>
              <a:t>اعتماد </a:t>
            </a:r>
            <a:r>
              <a:rPr lang="ar-LB" sz="1300" b="1" dirty="0" smtClean="0">
                <a:cs typeface="Arabic Transparent" pitchFamily="2" charset="-78"/>
              </a:rPr>
              <a:t>سياسات</a:t>
            </a:r>
            <a:r>
              <a:rPr lang="ar-LB" sz="1300" dirty="0" smtClean="0">
                <a:cs typeface="Arabic Transparent" pitchFamily="2" charset="-78"/>
              </a:rPr>
              <a:t> تحقق الإنصاف والاستدامة على حد سواء؟</a:t>
            </a:r>
          </a:p>
          <a:p>
            <a:pPr algn="r" rtl="1" eaLnBrk="1" hangingPunct="1">
              <a:spcBef>
                <a:spcPct val="0"/>
              </a:spcBef>
              <a:buFont typeface="Wingdings" pitchFamily="2" charset="2"/>
              <a:buChar char="Ø"/>
            </a:pPr>
            <a:endParaRPr lang="ar-LB" sz="1300" baseline="0" dirty="0" smtClean="0">
              <a:cs typeface="Arabic Transparent" pitchFamily="2" charset="-78"/>
            </a:endParaRPr>
          </a:p>
          <a:p>
            <a:pPr algn="r" rtl="1" eaLnBrk="1" hangingPunct="1">
              <a:spcBef>
                <a:spcPct val="0"/>
              </a:spcBef>
              <a:buFont typeface="Wingdings" pitchFamily="2" charset="2"/>
              <a:buNone/>
            </a:pPr>
            <a:r>
              <a:rPr lang="ar-LB" sz="1300" baseline="0" dirty="0" smtClean="0">
                <a:cs typeface="Arabic Transparent" pitchFamily="2" charset="-78"/>
              </a:rPr>
              <a:t>(بالإشارة إلى الشكل) الهدف هو الخروج من الافتراضات الخاطئة بأنّ تحقيق أحد الهدفين يكون على حساب الآخر، فالإنصاف والاستدامة هما هدفان يكمّل كل منهما الآخر، وبتكاملهما  يمكن تحقيق أفضل مستويات التقدم في التنمية البشرية.</a:t>
            </a:r>
          </a:p>
          <a:p>
            <a:pPr algn="r" rtl="1" eaLnBrk="1" hangingPunct="1">
              <a:spcBef>
                <a:spcPct val="0"/>
              </a:spcBef>
              <a:buFont typeface="Wingdings" pitchFamily="2" charset="2"/>
              <a:buNone/>
            </a:pPr>
            <a:endParaRPr lang="ar-LB" sz="1300" baseline="0" dirty="0" smtClean="0">
              <a:cs typeface="Arabic Transparent" pitchFamily="2" charset="-78"/>
            </a:endParaRPr>
          </a:p>
          <a:p>
            <a:pPr algn="r" rtl="1" eaLnBrk="1" hangingPunct="1">
              <a:spcBef>
                <a:spcPct val="0"/>
              </a:spcBef>
              <a:buFont typeface="Wingdings" pitchFamily="2" charset="2"/>
              <a:buNone/>
            </a:pPr>
            <a:r>
              <a:rPr lang="ar-LB" sz="1300" baseline="0" dirty="0" smtClean="0">
                <a:cs typeface="Arabic Transparent" pitchFamily="2" charset="-78"/>
              </a:rPr>
              <a:t>وهدفنا هو... تحقيق الاستدامة  باعتبارها </a:t>
            </a:r>
            <a:r>
              <a:rPr lang="ar-LB" sz="1300" b="1" u="sng" baseline="0" dirty="0" smtClean="0">
                <a:cs typeface="Arabic Transparent" pitchFamily="2" charset="-78"/>
              </a:rPr>
              <a:t> قضية عدالة اجتماعية </a:t>
            </a:r>
            <a:r>
              <a:rPr lang="ar-LB" sz="1300" baseline="0" dirty="0" smtClean="0">
                <a:cs typeface="Arabic Transparent" pitchFamily="2" charset="-78"/>
              </a:rPr>
              <a:t>تعني جيل الحاضر وأجيال المستقبل على حد سواء.</a:t>
            </a:r>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173548-C539-4355-82A5-967FA47185DE}" type="slidenum">
              <a:rPr lang="en-US">
                <a:ea typeface="ＭＳ Ｐゴシック" charset="-128"/>
                <a:cs typeface="ＭＳ Ｐゴシック" charset="-128"/>
              </a:rPr>
              <a:pPr fontAlgn="base">
                <a:spcBef>
                  <a:spcPct val="0"/>
                </a:spcBef>
                <a:spcAft>
                  <a:spcPct val="0"/>
                </a:spcAft>
                <a:defRPr/>
              </a:pPr>
              <a:t>2</a:t>
            </a:fld>
            <a:endParaRPr lang="en-US" dirty="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173548-C539-4355-82A5-967FA47185DE}" type="slidenum">
              <a:rPr lang="en-US">
                <a:ea typeface="ＭＳ Ｐゴシック" charset="-128"/>
                <a:cs typeface="ＭＳ Ｐゴシック" charset="-128"/>
              </a:rPr>
              <a:pPr fontAlgn="base">
                <a:spcBef>
                  <a:spcPct val="0"/>
                </a:spcBef>
                <a:spcAft>
                  <a:spcPct val="0"/>
                </a:spcAft>
                <a:defRPr/>
              </a:pPr>
              <a:t>20</a:t>
            </a:fld>
            <a:endParaRPr lang="en-US" dirty="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AA570-BE4C-4E51-8FA6-AAA914F98DAA}"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lgn="r" rtl="1"/>
            <a:r>
              <a:rPr lang="ar-LB" sz="1300" dirty="0" smtClean="0">
                <a:cs typeface="Arabic Transparent" pitchFamily="2" charset="-78"/>
              </a:rPr>
              <a:t>نقطة الانطلاق </a:t>
            </a:r>
            <a:r>
              <a:rPr lang="ar-LB" sz="1300" baseline="0" dirty="0" smtClean="0">
                <a:cs typeface="Arabic Transparent" pitchFamily="2" charset="-78"/>
              </a:rPr>
              <a:t>هي التقدم الكبير في العقود الماضية، وهو موضوع رئيسي في تقرير عام 2010.</a:t>
            </a:r>
          </a:p>
          <a:p>
            <a:pPr algn="r" rtl="1"/>
            <a:endParaRPr lang="ar-LB" sz="1300" baseline="0" dirty="0" smtClean="0">
              <a:cs typeface="Arabic Transparent" pitchFamily="2" charset="-78"/>
            </a:endParaRPr>
          </a:p>
          <a:p>
            <a:pPr algn="r" rtl="1"/>
            <a:r>
              <a:rPr lang="ar-LB" sz="1300" baseline="0" dirty="0" smtClean="0">
                <a:cs typeface="Arabic Transparent" pitchFamily="2" charset="-78"/>
              </a:rPr>
              <a:t>تشير تمارين المحاكاة التي أجريت لهذا التقرير إلى أن دليل التنمية البشرية سيسجل زيادة </a:t>
            </a:r>
            <a:r>
              <a:rPr lang="ar-LB" sz="1300" b="1" baseline="0" dirty="0" smtClean="0">
                <a:cs typeface="Arabic Transparent" pitchFamily="2" charset="-78"/>
              </a:rPr>
              <a:t>بنسبة 19 في المائة بحلول عام 2050.</a:t>
            </a:r>
          </a:p>
          <a:p>
            <a:pPr algn="r" rtl="1"/>
            <a:r>
              <a:rPr lang="ar-LB" sz="1300" b="1" baseline="0" dirty="0" smtClean="0">
                <a:cs typeface="Arabic Transparent" pitchFamily="2" charset="-78"/>
              </a:rPr>
              <a:t>وستحقّق البلدان النامية أعلى نسبة من المكاسب</a:t>
            </a:r>
            <a:r>
              <a:rPr lang="ar-LB" sz="1300" baseline="0" dirty="0" smtClean="0">
                <a:cs typeface="Arabic Transparent" pitchFamily="2" charset="-78"/>
              </a:rPr>
              <a:t>، إذ تسجل زيادة </a:t>
            </a:r>
            <a:r>
              <a:rPr lang="ar-LB" sz="1300" b="1" baseline="0" dirty="0" smtClean="0">
                <a:cs typeface="Arabic Transparent" pitchFamily="2" charset="-78"/>
              </a:rPr>
              <a:t>بنسبة 24 في المائة</a:t>
            </a:r>
            <a:r>
              <a:rPr lang="ar-LB" sz="1300" baseline="0" dirty="0" smtClean="0">
                <a:cs typeface="Arabic Transparent" pitchFamily="2" charset="-78"/>
              </a:rPr>
              <a:t>، لا </a:t>
            </a:r>
            <a:r>
              <a:rPr lang="ar-LB" sz="1300" baseline="0" dirty="0" err="1" smtClean="0">
                <a:cs typeface="Arabic Transparent" pitchFamily="2" charset="-78"/>
              </a:rPr>
              <a:t>سيما</a:t>
            </a:r>
            <a:r>
              <a:rPr lang="ar-LB" sz="1300" baseline="0" dirty="0" smtClean="0">
                <a:cs typeface="Arabic Transparent" pitchFamily="2" charset="-78"/>
              </a:rPr>
              <a:t> في منطقة </a:t>
            </a:r>
            <a:r>
              <a:rPr lang="ar-LB" sz="1300" dirty="0" smtClean="0">
                <a:cs typeface="Arabic Transparent" pitchFamily="2" charset="-78"/>
              </a:rPr>
              <a:t>جنوب الصحراء الأفريقية الكبرى (44 في المائة) وجنوب آسيا</a:t>
            </a:r>
            <a:r>
              <a:rPr lang="ar-LB" sz="1300" baseline="0" dirty="0" smtClean="0">
                <a:cs typeface="Arabic Transparent" pitchFamily="2" charset="-78"/>
              </a:rPr>
              <a:t> (36 في المائة).</a:t>
            </a:r>
          </a:p>
          <a:p>
            <a:pPr algn="r" rtl="1"/>
            <a:endParaRPr lang="ar-LB" sz="1300" baseline="0" dirty="0" smtClean="0">
              <a:cs typeface="Arabic Transparent"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ar-LB" sz="1300" b="1" baseline="0" dirty="0" smtClean="0">
                <a:cs typeface="Arabic Transparent" pitchFamily="2" charset="-78"/>
              </a:rPr>
              <a:t>في ظل سيناريو التحديات البيئية </a:t>
            </a:r>
            <a:r>
              <a:rPr lang="ar-LB" sz="1300" baseline="0" dirty="0" smtClean="0">
                <a:cs typeface="Arabic Transparent" pitchFamily="2" charset="-78"/>
              </a:rPr>
              <a:t>(مثل آثار </a:t>
            </a:r>
            <a:r>
              <a:rPr lang="ar-LB" sz="1300" baseline="0" dirty="0" err="1" smtClean="0">
                <a:cs typeface="Arabic Transparent" pitchFamily="2" charset="-78"/>
              </a:rPr>
              <a:t>الاحترار</a:t>
            </a:r>
            <a:r>
              <a:rPr lang="ar-LB" sz="1300" baseline="0" dirty="0" smtClean="0">
                <a:cs typeface="Arabic Transparent" pitchFamily="2" charset="-78"/>
              </a:rPr>
              <a:t> العالمي على الزراعة، والمياه النظيفة، وخدمات الصرف الصحي، والتلوث) يتوقع أن </a:t>
            </a:r>
            <a:r>
              <a:rPr lang="ar-LB" sz="1300" b="1" baseline="0" dirty="0" smtClean="0">
                <a:cs typeface="Arabic Transparent" pitchFamily="2" charset="-78"/>
              </a:rPr>
              <a:t>يخسر الدليل نسبة 8 في المائة </a:t>
            </a:r>
            <a:r>
              <a:rPr lang="ar-LB" sz="1300" baseline="0" dirty="0" smtClean="0">
                <a:cs typeface="Arabic Transparent" pitchFamily="2" charset="-78"/>
              </a:rPr>
              <a:t>من القيمة الأساسية (ونسبة 12 في المائة في </a:t>
            </a:r>
            <a:r>
              <a:rPr lang="ar-LB" sz="1300" dirty="0" smtClean="0">
                <a:cs typeface="Arabic Transparent" pitchFamily="2" charset="-78"/>
              </a:rPr>
              <a:t>جنوب الصحراء الأفريقية الكبرى وجنوب آسيا</a:t>
            </a:r>
            <a:r>
              <a:rPr lang="ar-LB" sz="1300" baseline="0" dirty="0" smtClean="0">
                <a:cs typeface="Arabic Transparent" pitchFamily="2" charset="-78"/>
              </a:rPr>
              <a:t>).</a:t>
            </a:r>
          </a:p>
          <a:p>
            <a:pPr marL="0" marR="0" indent="0" algn="r" defTabSz="914400" rtl="1" eaLnBrk="1" fontAlgn="auto" latinLnBrk="0" hangingPunct="1">
              <a:lnSpc>
                <a:spcPct val="100000"/>
              </a:lnSpc>
              <a:spcBef>
                <a:spcPts val="0"/>
              </a:spcBef>
              <a:spcAft>
                <a:spcPts val="0"/>
              </a:spcAft>
              <a:buClrTx/>
              <a:buSzTx/>
              <a:buFontTx/>
              <a:buNone/>
              <a:tabLst/>
              <a:defRPr/>
            </a:pPr>
            <a:endParaRPr lang="ar-LB" sz="1300" baseline="0" dirty="0" smtClean="0">
              <a:cs typeface="Arabic Transparent"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ar-LB" sz="1300" baseline="0" dirty="0" smtClean="0">
                <a:cs typeface="Arabic Transparent" pitchFamily="2" charset="-78"/>
              </a:rPr>
              <a:t>في ظلّ </a:t>
            </a:r>
            <a:r>
              <a:rPr lang="ar-LB" sz="1300" b="1" baseline="0" dirty="0" smtClean="0">
                <a:cs typeface="Arabic Transparent" pitchFamily="2" charset="-78"/>
              </a:rPr>
              <a:t>سيناريو الكوارث البيئية</a:t>
            </a:r>
            <a:r>
              <a:rPr lang="ar-LB" sz="1300" baseline="0" dirty="0" smtClean="0">
                <a:cs typeface="Arabic Transparent" pitchFamily="2" charset="-78"/>
              </a:rPr>
              <a:t>، (إزالة مساحات شاسعة من الغابات وتدهور الأراضي) يتوقع أن تنخفض قيمة دليل التنمية البشرية في العالم </a:t>
            </a:r>
            <a:r>
              <a:rPr lang="ar-LB" sz="1300" b="1" baseline="0" dirty="0" smtClean="0">
                <a:cs typeface="Arabic Transparent" pitchFamily="2" charset="-78"/>
              </a:rPr>
              <a:t>بنسبة 15 في المائة </a:t>
            </a:r>
            <a:r>
              <a:rPr lang="ar-LB" sz="1300" baseline="0" dirty="0" smtClean="0">
                <a:cs typeface="Arabic Transparent" pitchFamily="2" charset="-78"/>
              </a:rPr>
              <a:t>عن القيمة الأساسية، وأن تعاني البلدان النامية من أشد العواقب (ويُتوقع أن ينخفض الدليل بنسبة 24 في المائة في </a:t>
            </a:r>
            <a:r>
              <a:rPr lang="ar-LB" sz="1300" dirty="0" smtClean="0">
                <a:cs typeface="Arabic Transparent" pitchFamily="2" charset="-78"/>
              </a:rPr>
              <a:t>جنوب الصحراء الأفريقية الكبرى و22 في المائة في جنوب آسيا</a:t>
            </a:r>
            <a:r>
              <a:rPr lang="ar-LB" sz="1300" baseline="0" dirty="0" smtClean="0">
                <a:cs typeface="Arabic Transparent" pitchFamily="2" charset="-78"/>
              </a:rPr>
              <a:t>).</a:t>
            </a:r>
          </a:p>
          <a:p>
            <a:pPr marL="0" marR="0" indent="0" algn="r" defTabSz="914400" rtl="1" eaLnBrk="1" fontAlgn="auto" latinLnBrk="0" hangingPunct="1">
              <a:lnSpc>
                <a:spcPct val="100000"/>
              </a:lnSpc>
              <a:spcBef>
                <a:spcPts val="0"/>
              </a:spcBef>
              <a:spcAft>
                <a:spcPts val="0"/>
              </a:spcAft>
              <a:buClrTx/>
              <a:buSzTx/>
              <a:buFontTx/>
              <a:buNone/>
              <a:tabLst/>
              <a:defRPr/>
            </a:pPr>
            <a:endParaRPr lang="ar-LB" sz="1300" baseline="0" dirty="0" smtClean="0">
              <a:cs typeface="Arabic Transparent"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ar-LB" sz="1300" baseline="0" dirty="0" smtClean="0">
                <a:cs typeface="Arabic Transparent" pitchFamily="2" charset="-78"/>
              </a:rPr>
              <a:t>وتبيّن هذه السيناريوهات نسبة الخسائر والمخاطر التي سيتعرّض لها أحفادنا ما لم نعمل على وضع حدٍّ للاتجاهات الحالية أو قلب مسارها بحلول عام 2050.</a:t>
            </a:r>
          </a:p>
          <a:p>
            <a:pPr algn="r" rtl="1"/>
            <a:endParaRPr lang="en-US" sz="1300" dirty="0" smtClean="0">
              <a:cs typeface="Arabic Transparent" pitchFamily="2" charset="-78"/>
            </a:endParaRPr>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173548-C539-4355-82A5-967FA47185DE}" type="slidenum">
              <a:rPr lang="en-US">
                <a:ea typeface="ＭＳ Ｐゴシック" charset="-128"/>
                <a:cs typeface="ＭＳ Ｐゴシック" charset="-128"/>
              </a:rPr>
              <a:pPr fontAlgn="base">
                <a:spcBef>
                  <a:spcPct val="0"/>
                </a:spcBef>
                <a:spcAft>
                  <a:spcPct val="0"/>
                </a:spcAft>
                <a:defRPr/>
              </a:pPr>
              <a:t>4</a:t>
            </a:fld>
            <a:endParaRPr lang="en-US" dirty="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lgn="r" defTabSz="921258" rtl="1">
              <a:defRPr/>
            </a:pPr>
            <a:r>
              <a:rPr lang="ar-LB" sz="1300" i="0" dirty="0" smtClean="0">
                <a:cs typeface="Arabic Transparent" pitchFamily="2" charset="-78"/>
              </a:rPr>
              <a:t>نركز</a:t>
            </a:r>
            <a:r>
              <a:rPr lang="ar-LB" sz="1300" i="0" baseline="0" dirty="0" smtClean="0">
                <a:cs typeface="Arabic Transparent" pitchFamily="2" charset="-78"/>
              </a:rPr>
              <a:t> على البلدان النامية حيث من الواضح أنّ التنمية البشرية معرّضة لمخاطر جسيمة (لاحظوا الخط المائل إلى الانخفاض في حال الكوارث البيئية)</a:t>
            </a:r>
            <a:endParaRPr lang="en-US" sz="1300" i="0" dirty="0" smtClean="0">
              <a:cs typeface="Arabic Transparent" pitchFamily="2" charset="-78"/>
            </a:endParaRPr>
          </a:p>
          <a:p>
            <a:pPr algn="r" rtl="1"/>
            <a:endParaRPr lang="en-US" sz="1300" dirty="0" smtClean="0">
              <a:cs typeface="Arabic Transparent" pitchFamily="2" charset="-78"/>
            </a:endParaRPr>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173548-C539-4355-82A5-967FA47185DE}" type="slidenum">
              <a:rPr lang="en-US">
                <a:ea typeface="ＭＳ Ｐゴシック" charset="-128"/>
                <a:cs typeface="ＭＳ Ｐゴシック" charset="-128"/>
              </a:rPr>
              <a:pPr fontAlgn="base">
                <a:spcBef>
                  <a:spcPct val="0"/>
                </a:spcBef>
                <a:spcAft>
                  <a:spcPct val="0"/>
                </a:spcAft>
                <a:defRPr/>
              </a:pPr>
              <a:t>5</a:t>
            </a:fld>
            <a:endParaRPr lang="en-US" dirty="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lgn="r" rtl="1">
              <a:spcBef>
                <a:spcPct val="0"/>
              </a:spcBef>
              <a:buNone/>
            </a:pPr>
            <a:r>
              <a:rPr lang="ar-LB" sz="1300" dirty="0" smtClean="0">
                <a:cs typeface="Arabic Transparent" pitchFamily="2" charset="-78"/>
              </a:rPr>
              <a:t>يبيّن الشكل : </a:t>
            </a:r>
          </a:p>
          <a:p>
            <a:pPr algn="r" rtl="1">
              <a:spcBef>
                <a:spcPct val="0"/>
              </a:spcBef>
              <a:buNone/>
            </a:pPr>
            <a:r>
              <a:rPr lang="ar-LB" sz="1300" dirty="0" smtClean="0">
                <a:cs typeface="Arabic Transparent" pitchFamily="2" charset="-78"/>
              </a:rPr>
              <a:t>في</a:t>
            </a:r>
            <a:r>
              <a:rPr lang="ar-LB" sz="1300" baseline="0" dirty="0" smtClean="0">
                <a:cs typeface="Arabic Transparent" pitchFamily="2" charset="-78"/>
              </a:rPr>
              <a:t> غياب التحديات البيئية الكبيرة، من المفترض أن تستمر أوجه عدم المساواة بين البلدان في الانخفاض.</a:t>
            </a:r>
          </a:p>
          <a:p>
            <a:pPr algn="r" rtl="1">
              <a:spcBef>
                <a:spcPct val="0"/>
              </a:spcBef>
              <a:buNone/>
            </a:pPr>
            <a:r>
              <a:rPr lang="ar-LB" sz="1300" baseline="0" dirty="0" smtClean="0">
                <a:cs typeface="Arabic Transparent" pitchFamily="2" charset="-78"/>
              </a:rPr>
              <a:t>في حال وجود تحديات بيئية، يمكن أن تستمر حالة عدم المساواة بين البلدان. </a:t>
            </a:r>
          </a:p>
          <a:p>
            <a:pPr algn="r" rtl="1">
              <a:spcBef>
                <a:spcPct val="0"/>
              </a:spcBef>
              <a:buNone/>
            </a:pPr>
            <a:r>
              <a:rPr lang="ar-LB" sz="1300" baseline="0" dirty="0" smtClean="0">
                <a:cs typeface="Arabic Transparent" pitchFamily="2" charset="-78"/>
              </a:rPr>
              <a:t>في ظل الكوارث البيئية، يتوقع أن تتفاقم حالة عدم المساواة وأن تنقلب اتجاهات التقارب الحالية.</a:t>
            </a:r>
            <a:endParaRPr lang="ar-LB" sz="1300" dirty="0" smtClean="0">
              <a:cs typeface="Arabic Transparent" pitchFamily="2" charset="-78"/>
            </a:endParaRPr>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173548-C539-4355-82A5-967FA47185DE}" type="slidenum">
              <a:rPr lang="en-US">
                <a:ea typeface="ＭＳ Ｐゴシック" charset="-128"/>
                <a:cs typeface="ＭＳ Ｐゴシック" charset="-128"/>
              </a:rPr>
              <a:pPr fontAlgn="base">
                <a:spcBef>
                  <a:spcPct val="0"/>
                </a:spcBef>
                <a:spcAft>
                  <a:spcPct val="0"/>
                </a:spcAft>
                <a:defRPr/>
              </a:pPr>
              <a:t>6</a:t>
            </a:fld>
            <a:endParaRPr lang="en-US" dirty="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LB" sz="1300" i="0" dirty="0" smtClean="0">
                <a:cs typeface="Arabic Transparent" pitchFamily="2" charset="-78"/>
              </a:rPr>
              <a:t>دليل التنمية البشرية:</a:t>
            </a:r>
            <a:r>
              <a:rPr lang="ar-LB" sz="1300" i="0" baseline="0" dirty="0" smtClean="0">
                <a:cs typeface="Arabic Transparent" pitchFamily="2" charset="-78"/>
              </a:rPr>
              <a:t> </a:t>
            </a:r>
            <a:r>
              <a:rPr lang="ar-LB" sz="1300" b="1" i="0" baseline="0" dirty="0" smtClean="0">
                <a:cs typeface="Arabic Transparent" pitchFamily="2" charset="-78"/>
              </a:rPr>
              <a:t>خسارة إجمالية قدرها 23 في المائة </a:t>
            </a:r>
            <a:r>
              <a:rPr lang="ar-LB" sz="1300" i="0" baseline="0" dirty="0" smtClean="0">
                <a:cs typeface="Arabic Transparent" pitchFamily="2" charset="-78"/>
              </a:rPr>
              <a:t>بسبب </a:t>
            </a:r>
            <a:r>
              <a:rPr lang="ar-LB" sz="1300" b="1" i="0" baseline="0" dirty="0" smtClean="0">
                <a:cs typeface="Arabic Transparent" pitchFamily="2" charset="-78"/>
              </a:rPr>
              <a:t>عدم المساواة</a:t>
            </a:r>
            <a:r>
              <a:rPr lang="ar-LB" sz="1300" i="0" baseline="0" dirty="0" smtClean="0">
                <a:cs typeface="Arabic Transparent" pitchFamily="2" charset="-78"/>
              </a:rPr>
              <a:t>.</a:t>
            </a:r>
          </a:p>
          <a:p>
            <a:pPr algn="r" rtl="1"/>
            <a:endParaRPr lang="ar-LB" sz="1300" i="0" baseline="0" dirty="0" smtClean="0">
              <a:cs typeface="Arabic Transparent" pitchFamily="2" charset="-78"/>
            </a:endParaRPr>
          </a:p>
          <a:p>
            <a:pPr algn="r" rtl="1"/>
            <a:r>
              <a:rPr lang="ar-LB" sz="1300" i="0" baseline="0" dirty="0" smtClean="0">
                <a:cs typeface="Arabic Transparent" pitchFamily="2" charset="-78"/>
              </a:rPr>
              <a:t>اتساع الفوارق في الدخل يقلّل من مفعول الإنجازات الكبيرة التي تحقّقت في الصحة والتعليم. </a:t>
            </a:r>
          </a:p>
          <a:p>
            <a:pPr algn="r" rtl="1"/>
            <a:r>
              <a:rPr lang="ar-LB" sz="1300" i="0" baseline="0" dirty="0" smtClean="0">
                <a:cs typeface="Arabic Transparent" pitchFamily="2" charset="-78"/>
              </a:rPr>
              <a:t>وقد ازداد متوسط عدم المساواة في الدخل على مستوى البلدان بنسبة 20 في المائة في الفترة من عام 1990 إلى عام 2005.</a:t>
            </a:r>
          </a:p>
          <a:p>
            <a:pPr algn="r" rtl="1"/>
            <a:endParaRPr lang="ar-LB" sz="1300" i="0" baseline="0" dirty="0" smtClean="0">
              <a:cs typeface="Arabic Transparent" pitchFamily="2" charset="-78"/>
            </a:endParaRPr>
          </a:p>
          <a:p>
            <a:pPr algn="r" rtl="1"/>
            <a:endParaRPr lang="ar-LB" sz="1300" i="0" dirty="0" smtClean="0">
              <a:cs typeface="Arabic Transparent" pitchFamily="2" charset="-78"/>
            </a:endParaRPr>
          </a:p>
          <a:p>
            <a:pPr algn="r" rtl="1"/>
            <a:r>
              <a:rPr lang="ar-LB" sz="1300" i="0" dirty="0" smtClean="0">
                <a:cs typeface="Arabic Transparent" pitchFamily="2" charset="-78"/>
              </a:rPr>
              <a:t>وباستخدام </a:t>
            </a:r>
            <a:r>
              <a:rPr lang="ar-LB" sz="1300" b="1" i="0" dirty="0" smtClean="0">
                <a:cs typeface="Arabic Transparent" pitchFamily="2" charset="-78"/>
              </a:rPr>
              <a:t>دليل الفوارق بين الجنسين</a:t>
            </a:r>
            <a:r>
              <a:rPr lang="ar-LB" sz="1300" i="0" dirty="0" smtClean="0">
                <a:cs typeface="Arabic Transparent" pitchFamily="2" charset="-78"/>
              </a:rPr>
              <a:t>، نلاحظ أن اتساع الفوارق يرتبط بتراجع  الاستدامة:</a:t>
            </a:r>
          </a:p>
          <a:p>
            <a:pPr algn="r" rtl="1"/>
            <a:r>
              <a:rPr kumimoji="0" lang="ar-LB" sz="1300" b="0" i="0" u="none" strike="noStrike" kern="1200" cap="none" spc="0" normalizeH="0" baseline="0" noProof="0" dirty="0" smtClean="0">
                <a:ln>
                  <a:noFill/>
                </a:ln>
                <a:solidFill>
                  <a:schemeClr val="tx1"/>
                </a:solidFill>
                <a:effectLst/>
                <a:uLnTx/>
                <a:uFillTx/>
                <a:latin typeface="+mn-lt"/>
                <a:ea typeface="+mn-ea"/>
                <a:cs typeface="Arabic Transparent" pitchFamily="2" charset="-78"/>
              </a:rPr>
              <a:t>خدمات</a:t>
            </a:r>
            <a:r>
              <a:rPr kumimoji="0" lang="ar-LB" sz="1300" b="0" i="0" u="none" strike="noStrike" kern="1200" cap="none" spc="0" normalizeH="0" noProof="0" dirty="0" smtClean="0">
                <a:ln>
                  <a:noFill/>
                </a:ln>
                <a:solidFill>
                  <a:schemeClr val="tx1"/>
                </a:solidFill>
                <a:effectLst/>
                <a:uLnTx/>
                <a:uFillTx/>
                <a:latin typeface="+mn-lt"/>
                <a:ea typeface="+mn-ea"/>
                <a:cs typeface="Arabic Transparent" pitchFamily="2" charset="-78"/>
              </a:rPr>
              <a:t> تنظيم الأسرة وتنظيم الولادات يمكن أن تسهم في الحد من </a:t>
            </a:r>
            <a:r>
              <a:rPr kumimoji="0" lang="ar-LB" sz="1300" b="0" i="0" u="none" strike="noStrike" kern="1200" cap="none" spc="0" normalizeH="0" noProof="0" dirty="0" err="1" smtClean="0">
                <a:ln>
                  <a:noFill/>
                </a:ln>
                <a:solidFill>
                  <a:schemeClr val="tx1"/>
                </a:solidFill>
                <a:effectLst/>
                <a:uLnTx/>
                <a:uFillTx/>
                <a:latin typeface="+mn-lt"/>
                <a:ea typeface="+mn-ea"/>
                <a:cs typeface="Arabic Transparent" pitchFamily="2" charset="-78"/>
              </a:rPr>
              <a:t>انبعاثات</a:t>
            </a:r>
            <a:r>
              <a:rPr kumimoji="0" lang="ar-LB" sz="1300" b="0" i="0" u="none" strike="noStrike" kern="1200" cap="none" spc="0" normalizeH="0" noProof="0" dirty="0" smtClean="0">
                <a:ln>
                  <a:noFill/>
                </a:ln>
                <a:solidFill>
                  <a:schemeClr val="tx1"/>
                </a:solidFill>
                <a:effectLst/>
                <a:uLnTx/>
                <a:uFillTx/>
                <a:latin typeface="+mn-lt"/>
                <a:ea typeface="+mn-ea"/>
                <a:cs typeface="Arabic Transparent" pitchFamily="2" charset="-78"/>
              </a:rPr>
              <a:t> الكربون بنسبة 17 في المائة تقريباً بحلول عام 2050.</a:t>
            </a:r>
          </a:p>
          <a:p>
            <a:pPr algn="r" rtl="1"/>
            <a:endParaRPr kumimoji="0" lang="ar-LB" sz="1300" b="0" i="0" u="none" strike="noStrike" kern="1200" cap="none" spc="0" normalizeH="0" noProof="0" dirty="0" smtClean="0">
              <a:ln>
                <a:noFill/>
              </a:ln>
              <a:solidFill>
                <a:schemeClr val="tx1"/>
              </a:solidFill>
              <a:effectLst/>
              <a:uLnTx/>
              <a:uFillTx/>
              <a:latin typeface="+mn-lt"/>
              <a:ea typeface="+mn-ea"/>
              <a:cs typeface="Arabic Transparent" pitchFamily="2" charset="-78"/>
            </a:endParaRPr>
          </a:p>
          <a:p>
            <a:pPr algn="r" rtl="1"/>
            <a:r>
              <a:rPr kumimoji="0" lang="ar-LB" sz="1300" b="0" i="0" u="none" strike="noStrike" kern="1200" cap="none" spc="0" normalizeH="0" noProof="0" dirty="0" smtClean="0">
                <a:ln>
                  <a:noFill/>
                </a:ln>
                <a:solidFill>
                  <a:schemeClr val="tx1"/>
                </a:solidFill>
                <a:effectLst/>
                <a:uLnTx/>
                <a:uFillTx/>
                <a:latin typeface="+mn-lt"/>
                <a:ea typeface="+mn-ea"/>
                <a:cs typeface="Arabic Transparent" pitchFamily="2" charset="-78"/>
              </a:rPr>
              <a:t>أما بالنسبة</a:t>
            </a:r>
            <a:r>
              <a:rPr kumimoji="0" lang="ar-LB" sz="1300" b="0" i="0" u="none" strike="noStrike" kern="1200" cap="none" spc="0" normalizeH="0" baseline="0" noProof="0" dirty="0" smtClean="0">
                <a:ln>
                  <a:noFill/>
                </a:ln>
                <a:solidFill>
                  <a:schemeClr val="tx1"/>
                </a:solidFill>
                <a:effectLst/>
                <a:uLnTx/>
                <a:uFillTx/>
                <a:latin typeface="+mn-lt"/>
                <a:ea typeface="+mn-ea"/>
                <a:cs typeface="Arabic Transparent" pitchFamily="2" charset="-78"/>
              </a:rPr>
              <a:t>  إلى النقص في </a:t>
            </a:r>
            <a:r>
              <a:rPr kumimoji="0" lang="ar-LB" sz="1300" b="1" i="0" u="none" strike="noStrike" kern="1200" cap="none" spc="0" normalizeH="0" baseline="0" noProof="0" dirty="0" smtClean="0">
                <a:ln>
                  <a:noFill/>
                </a:ln>
                <a:solidFill>
                  <a:schemeClr val="tx1"/>
                </a:solidFill>
                <a:effectLst/>
                <a:uLnTx/>
                <a:uFillTx/>
                <a:latin typeface="+mn-lt"/>
                <a:ea typeface="+mn-ea"/>
                <a:cs typeface="Arabic Transparent" pitchFamily="2" charset="-78"/>
              </a:rPr>
              <a:t>الخدمات الأساسية</a:t>
            </a:r>
            <a:r>
              <a:rPr kumimoji="0" lang="ar-LB" sz="1300" b="0" i="0" u="none" strike="noStrike" kern="1200" cap="none" spc="0" normalizeH="0" baseline="0" noProof="0" dirty="0" smtClean="0">
                <a:ln>
                  <a:noFill/>
                </a:ln>
                <a:solidFill>
                  <a:schemeClr val="tx1"/>
                </a:solidFill>
                <a:effectLst/>
                <a:uLnTx/>
                <a:uFillTx/>
                <a:latin typeface="+mn-lt"/>
                <a:ea typeface="+mn-ea"/>
                <a:cs typeface="Arabic Transparent" pitchFamily="2" charset="-78"/>
              </a:rPr>
              <a:t>:</a:t>
            </a:r>
          </a:p>
          <a:p>
            <a:pPr algn="r" rtl="1"/>
            <a:r>
              <a:rPr kumimoji="0" lang="ar-LB" sz="1300" b="0" i="0" u="none" strike="noStrike" kern="1200" cap="none" spc="0" normalizeH="0" baseline="0" noProof="0" dirty="0" smtClean="0">
                <a:ln>
                  <a:noFill/>
                </a:ln>
                <a:solidFill>
                  <a:schemeClr val="tx1"/>
                </a:solidFill>
                <a:effectLst/>
                <a:uLnTx/>
                <a:uFillTx/>
                <a:latin typeface="+mn-lt"/>
                <a:ea typeface="+mn-ea"/>
                <a:cs typeface="Arabic Transparent" pitchFamily="2" charset="-78"/>
              </a:rPr>
              <a:t>يعاني شخص من أصل خمسة أشخاص (1.5 مليار) في العالم من عدم توفر الكهرباء.</a:t>
            </a:r>
          </a:p>
          <a:p>
            <a:pPr algn="r" rtl="1"/>
            <a:r>
              <a:rPr kumimoji="0" lang="ar-LB" sz="1300" b="0" i="0" u="none" strike="noStrike" kern="1200" cap="none" spc="0" normalizeH="0" baseline="0" noProof="0" dirty="0" smtClean="0">
                <a:ln>
                  <a:noFill/>
                </a:ln>
                <a:solidFill>
                  <a:schemeClr val="tx1"/>
                </a:solidFill>
                <a:effectLst/>
                <a:uLnTx/>
                <a:uFillTx/>
                <a:latin typeface="+mn-lt"/>
                <a:ea typeface="+mn-ea"/>
                <a:cs typeface="Arabic Transparent" pitchFamily="2" charset="-78"/>
              </a:rPr>
              <a:t>يعاني 2.6 مليار من عدم الحصول على خدمات الصرف الصحي الأساسية... مما ينعكس سلباً على الصحة والإنتاجية وعلى فرص الإنسان في العيش الكريم.</a:t>
            </a:r>
          </a:p>
          <a:p>
            <a:pPr algn="r" rtl="1"/>
            <a:endParaRPr kumimoji="0" lang="ar-LB" sz="1300" b="0" i="0" u="none" strike="noStrike" kern="1200" cap="none" spc="0" normalizeH="0" baseline="0" noProof="0" dirty="0" smtClean="0">
              <a:ln>
                <a:noFill/>
              </a:ln>
              <a:solidFill>
                <a:schemeClr val="tx1"/>
              </a:solidFill>
              <a:effectLst/>
              <a:uLnTx/>
              <a:uFillTx/>
              <a:latin typeface="+mn-lt"/>
              <a:ea typeface="+mn-ea"/>
              <a:cs typeface="Arabic Transparent" pitchFamily="2" charset="-78"/>
            </a:endParaRPr>
          </a:p>
          <a:p>
            <a:pPr algn="r" rtl="1"/>
            <a:r>
              <a:rPr kumimoji="0" lang="ar-LB" sz="1300" b="0" i="0" u="none" strike="noStrike" kern="1200" cap="none" spc="0" normalizeH="0" baseline="0" noProof="0" dirty="0" smtClean="0">
                <a:ln>
                  <a:noFill/>
                </a:ln>
                <a:solidFill>
                  <a:schemeClr val="tx1"/>
                </a:solidFill>
                <a:effectLst/>
                <a:uLnTx/>
                <a:uFillTx/>
                <a:latin typeface="+mn-lt"/>
                <a:ea typeface="+mn-ea"/>
                <a:cs typeface="Arabic Transparent" pitchFamily="2" charset="-78"/>
              </a:rPr>
              <a:t>وفي حال استمرت الاتجاهات الحالية، يتوقع أن يعاني عدد أكبر من سكان العالم من عدم الحصول على الطاقة الحديثة في عام 2030.</a:t>
            </a:r>
          </a:p>
          <a:p>
            <a:pPr algn="r" rtl="1"/>
            <a:endParaRPr lang="en-US" sz="1300" i="0" dirty="0" smtClean="0">
              <a:cs typeface="Arabic Transparent" pitchFamily="2" charset="-78"/>
            </a:endParaRPr>
          </a:p>
          <a:p>
            <a:endParaRPr lang="en-GB" sz="1300" i="0" dirty="0">
              <a:cs typeface="Arabic Transparent" pitchFamily="2" charset="-78"/>
            </a:endParaRPr>
          </a:p>
        </p:txBody>
      </p:sp>
      <p:sp>
        <p:nvSpPr>
          <p:cNvPr id="4" name="Slide Number Placeholder 3"/>
          <p:cNvSpPr>
            <a:spLocks noGrp="1"/>
          </p:cNvSpPr>
          <p:nvPr>
            <p:ph type="sldNum" sz="quarter" idx="10"/>
          </p:nvPr>
        </p:nvSpPr>
        <p:spPr/>
        <p:txBody>
          <a:bodyPr/>
          <a:lstStyle/>
          <a:p>
            <a:fld id="{0D1AA570-BE4C-4E51-8FA6-AAA914F98DAA}"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AA570-BE4C-4E51-8FA6-AAA914F98DAA}"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lgn="r" rtl="1"/>
            <a:r>
              <a:rPr lang="ar-LB" sz="1300" i="0" baseline="0" dirty="0" smtClean="0">
                <a:cs typeface="Arabic Transparent" pitchFamily="2" charset="-78"/>
              </a:rPr>
              <a:t>تطرح </a:t>
            </a:r>
            <a:r>
              <a:rPr lang="ar-LB" sz="1300" i="0" dirty="0" smtClean="0">
                <a:cs typeface="Arabic Transparent" pitchFamily="2" charset="-78"/>
              </a:rPr>
              <a:t>المحركات</a:t>
            </a:r>
            <a:r>
              <a:rPr lang="ar-LB" sz="1300" i="0" baseline="0" dirty="0" smtClean="0">
                <a:cs typeface="Arabic Transparent" pitchFamily="2" charset="-78"/>
              </a:rPr>
              <a:t> الرئيسية لتغيّر المناخ عدداً من المخاطر البيئية المزمنة:</a:t>
            </a:r>
          </a:p>
          <a:p>
            <a:pPr algn="r" rtl="1"/>
            <a:endParaRPr lang="ar-LB" sz="1300" i="0" baseline="0" dirty="0" smtClean="0">
              <a:cs typeface="Arabic Transparent" pitchFamily="2" charset="-78"/>
            </a:endParaRPr>
          </a:p>
          <a:p>
            <a:pPr algn="r" rtl="1"/>
            <a:r>
              <a:rPr lang="ar-LB" sz="1300" b="1" i="0" dirty="0" smtClean="0">
                <a:cs typeface="Arabic Transparent" pitchFamily="2" charset="-78"/>
              </a:rPr>
              <a:t>متوسط</a:t>
            </a:r>
            <a:r>
              <a:rPr lang="ar-LB" sz="1300" b="1" i="0" baseline="0" dirty="0" smtClean="0">
                <a:cs typeface="Arabic Transparent" pitchFamily="2" charset="-78"/>
              </a:rPr>
              <a:t> </a:t>
            </a:r>
            <a:r>
              <a:rPr lang="ar-LB" sz="1300" b="1" i="0" dirty="0" smtClean="0">
                <a:cs typeface="Arabic Transparent" pitchFamily="2" charset="-78"/>
              </a:rPr>
              <a:t>درجات</a:t>
            </a:r>
            <a:r>
              <a:rPr lang="ar-LB" sz="1300" b="1" i="0" baseline="0" dirty="0" smtClean="0">
                <a:cs typeface="Arabic Transparent" pitchFamily="2" charset="-78"/>
              </a:rPr>
              <a:t> الحرارة في العالم ارتفع بمقدار </a:t>
            </a:r>
            <a:r>
              <a:rPr lang="ar-LB" sz="1300" b="1" i="0" dirty="0" smtClean="0">
                <a:cs typeface="Arabic Transparent" pitchFamily="2" charset="-78"/>
              </a:rPr>
              <a:t>0.75 درجة مئوية </a:t>
            </a:r>
            <a:r>
              <a:rPr lang="ar-LB" sz="1300" i="0" dirty="0" smtClean="0">
                <a:cs typeface="Arabic Transparent" pitchFamily="2" charset="-78"/>
              </a:rPr>
              <a:t>(1.36 </a:t>
            </a:r>
            <a:r>
              <a:rPr lang="ar-LB" sz="1300" i="0" dirty="0" err="1" smtClean="0">
                <a:cs typeface="Arabic Transparent" pitchFamily="2" charset="-78"/>
              </a:rPr>
              <a:t>فهرنهايت</a:t>
            </a:r>
            <a:r>
              <a:rPr lang="ar-LB" sz="1300" i="0" dirty="0" smtClean="0">
                <a:cs typeface="Arabic Transparent" pitchFamily="2" charset="-78"/>
              </a:rPr>
              <a:t>) مما كان عليه في مطلع القرن العشرين. والارتفاع</a:t>
            </a:r>
            <a:r>
              <a:rPr lang="ar-LB" sz="1300" i="0" baseline="0" dirty="0" smtClean="0">
                <a:cs typeface="Arabic Transparent" pitchFamily="2" charset="-78"/>
              </a:rPr>
              <a:t> الحاد في درجات الحرارة يحدث في المناطق الحارة في البلدان النامية.</a:t>
            </a:r>
          </a:p>
          <a:p>
            <a:pPr algn="r" rtl="1"/>
            <a:r>
              <a:rPr lang="ar-LB" sz="1300" i="0" baseline="0" dirty="0" smtClean="0">
                <a:cs typeface="Arabic Transparent" pitchFamily="2" charset="-78"/>
              </a:rPr>
              <a:t>وللنشاط البشري دور كبير: حرق الوقود </a:t>
            </a:r>
            <a:r>
              <a:rPr lang="ar-LB" sz="1300" i="0" baseline="0" dirty="0" err="1" smtClean="0">
                <a:cs typeface="Arabic Transparent" pitchFamily="2" charset="-78"/>
              </a:rPr>
              <a:t>الأحفوري</a:t>
            </a:r>
            <a:r>
              <a:rPr lang="ar-LB" sz="1300" i="0" baseline="0" dirty="0" smtClean="0">
                <a:cs typeface="Arabic Transparent" pitchFamily="2" charset="-78"/>
              </a:rPr>
              <a:t> وإزالة الغابات، إذ يؤدي إلى تزايد </a:t>
            </a:r>
            <a:r>
              <a:rPr lang="ar-LB" sz="1300" i="0" baseline="0" dirty="0" err="1" smtClean="0">
                <a:cs typeface="Arabic Transparent" pitchFamily="2" charset="-78"/>
              </a:rPr>
              <a:t>انبعاثات</a:t>
            </a:r>
            <a:r>
              <a:rPr lang="ar-LB" sz="1300" i="0" baseline="0" dirty="0" smtClean="0">
                <a:cs typeface="Arabic Transparent" pitchFamily="2" charset="-78"/>
              </a:rPr>
              <a:t> الكربون.</a:t>
            </a:r>
          </a:p>
          <a:p>
            <a:pPr algn="r" rtl="1"/>
            <a:endParaRPr lang="ar-LB" sz="1300" i="0" baseline="0" dirty="0" smtClean="0">
              <a:cs typeface="Arabic Transparent" pitchFamily="2" charset="-78"/>
            </a:endParaRPr>
          </a:p>
          <a:p>
            <a:pPr algn="r" rtl="1"/>
            <a:r>
              <a:rPr lang="ar-LB" sz="1300" b="1" i="0" baseline="0" dirty="0" smtClean="0">
                <a:cs typeface="Arabic Transparent" pitchFamily="2" charset="-78"/>
              </a:rPr>
              <a:t>ارتفع مستوى سطح البحر بمقدار 20 سنتيمتراً </a:t>
            </a:r>
            <a:r>
              <a:rPr lang="ar-LB" sz="1300" i="0" baseline="0" dirty="0" smtClean="0">
                <a:cs typeface="Arabic Transparent" pitchFamily="2" charset="-78"/>
              </a:rPr>
              <a:t>منذ عام 1870، ويستمر التغيّر بالتسارع. وستكون لذلك آثار مدمرة على الدول </a:t>
            </a:r>
            <a:r>
              <a:rPr lang="ar-LB" sz="1300" i="0" baseline="0" dirty="0" err="1" smtClean="0">
                <a:cs typeface="Arabic Transparent" pitchFamily="2" charset="-78"/>
              </a:rPr>
              <a:t>الجزرية</a:t>
            </a:r>
            <a:r>
              <a:rPr lang="ar-LB" sz="1300" i="0" baseline="0" dirty="0" smtClean="0">
                <a:cs typeface="Arabic Transparent" pitchFamily="2" charset="-78"/>
              </a:rPr>
              <a:t> الصغيرة النامية، لا </a:t>
            </a:r>
            <a:r>
              <a:rPr lang="ar-LB" sz="1300" i="0" baseline="0" dirty="0" err="1" smtClean="0">
                <a:cs typeface="Arabic Transparent" pitchFamily="2" charset="-78"/>
              </a:rPr>
              <a:t>سيما</a:t>
            </a:r>
            <a:r>
              <a:rPr lang="ar-LB" sz="1300" i="0" baseline="0" dirty="0" smtClean="0">
                <a:cs typeface="Arabic Transparent" pitchFamily="2" charset="-78"/>
              </a:rPr>
              <a:t> في منطقة شرق آسيا والمحيط الهادئ.</a:t>
            </a:r>
          </a:p>
          <a:p>
            <a:pPr algn="r" rtl="1"/>
            <a:endParaRPr lang="ar-LB" sz="1300" i="0" baseline="0" dirty="0" smtClean="0">
              <a:cs typeface="Arabic Transparent" pitchFamily="2" charset="-78"/>
            </a:endParaRPr>
          </a:p>
          <a:p>
            <a:pPr algn="r" rtl="1"/>
            <a:r>
              <a:rPr lang="ar-LB" sz="1300" i="0" baseline="0" dirty="0" smtClean="0">
                <a:cs typeface="Arabic Transparent" pitchFamily="2" charset="-78"/>
              </a:rPr>
              <a:t>ازداد احتمال وقوع </a:t>
            </a:r>
            <a:r>
              <a:rPr lang="ar-LB" sz="1300" b="1" i="0" baseline="0" dirty="0" smtClean="0">
                <a:cs typeface="Arabic Transparent" pitchFamily="2" charset="-78"/>
              </a:rPr>
              <a:t>الكوارث الطبيعية</a:t>
            </a:r>
            <a:r>
              <a:rPr lang="ar-LB" sz="1300" i="0" baseline="0" dirty="0" smtClean="0">
                <a:cs typeface="Arabic Transparent" pitchFamily="2" charset="-78"/>
              </a:rPr>
              <a:t>، مثل موجات الجفاف والعواصف والفيضانات. فقد تضاعف عددها خلال 25 سنة. والبلدان ذات التنمية البشرية المنخفضة والمتوسطة تتحمّل أشدّ العواقب.</a:t>
            </a:r>
          </a:p>
          <a:p>
            <a:pPr algn="r" rtl="1"/>
            <a:endParaRPr lang="ar-LB" sz="1300" i="0" baseline="0" dirty="0" smtClean="0">
              <a:cs typeface="Arabic Transparent" pitchFamily="2" charset="-78"/>
            </a:endParaRPr>
          </a:p>
          <a:p>
            <a:pPr algn="r" rtl="1"/>
            <a:endParaRPr lang="ar-LB" sz="1300" i="0" baseline="0" dirty="0" smtClean="0">
              <a:cs typeface="Arabic Transparent" pitchFamily="2" charset="-78"/>
            </a:endParaRPr>
          </a:p>
          <a:p>
            <a:pPr algn="r" rtl="1"/>
            <a:r>
              <a:rPr lang="ar-LB" sz="1300" b="1" i="0" baseline="0" dirty="0" smtClean="0">
                <a:cs typeface="Arabic Transparent" pitchFamily="2" charset="-78"/>
              </a:rPr>
              <a:t>خسارة الغطاء </a:t>
            </a:r>
            <a:r>
              <a:rPr lang="ar-LB" sz="1300" b="1" i="0" baseline="0" dirty="0" err="1" smtClean="0">
                <a:cs typeface="Arabic Transparent" pitchFamily="2" charset="-78"/>
              </a:rPr>
              <a:t>الحرجي</a:t>
            </a:r>
            <a:r>
              <a:rPr lang="ar-LB" sz="1300" b="1" i="0" baseline="0" dirty="0" smtClean="0">
                <a:cs typeface="Arabic Transparent" pitchFamily="2" charset="-78"/>
              </a:rPr>
              <a:t> </a:t>
            </a:r>
            <a:r>
              <a:rPr lang="ar-LB" sz="1300" i="0" baseline="0" dirty="0" smtClean="0">
                <a:cs typeface="Arabic Transparent" pitchFamily="2" charset="-78"/>
              </a:rPr>
              <a:t>تهدّد سبل العيش والتنوع البيولوجي.</a:t>
            </a:r>
          </a:p>
          <a:p>
            <a:pPr algn="r" rtl="1"/>
            <a:r>
              <a:rPr lang="ar-LB" sz="1300" i="0" baseline="0" dirty="0" smtClean="0">
                <a:cs typeface="Arabic Transparent" pitchFamily="2" charset="-78"/>
              </a:rPr>
              <a:t>وتتكبّد البلدان ذات التنمية البشرية المنخفضة الخسائر الأكبر – بمعدل 11 في المائة منذ عام 1990.</a:t>
            </a:r>
          </a:p>
          <a:p>
            <a:pPr algn="r" rtl="1"/>
            <a:endParaRPr lang="ar-LB" sz="1300" i="0" baseline="0" dirty="0" smtClean="0">
              <a:cs typeface="Arabic Transparent" pitchFamily="2" charset="-78"/>
            </a:endParaRPr>
          </a:p>
          <a:p>
            <a:pPr algn="r" rtl="1"/>
            <a:r>
              <a:rPr lang="ar-LB" sz="1300" i="0" baseline="0" dirty="0" smtClean="0">
                <a:cs typeface="Arabic Transparent" pitchFamily="2" charset="-78"/>
              </a:rPr>
              <a:t>تبيّن الاتجاهات البيئية خلال العقود الأخيرة تدهوراً في مجالات عديدة، لا </a:t>
            </a:r>
            <a:r>
              <a:rPr lang="ar-LB" sz="1300" i="0" baseline="0" dirty="0" err="1" smtClean="0">
                <a:cs typeface="Arabic Transparent" pitchFamily="2" charset="-78"/>
              </a:rPr>
              <a:t>سيما</a:t>
            </a:r>
            <a:r>
              <a:rPr lang="ar-LB" sz="1300" i="0" baseline="0" dirty="0" smtClean="0">
                <a:cs typeface="Arabic Transparent" pitchFamily="2" charset="-78"/>
              </a:rPr>
              <a:t> بالنسبة إلى ملايين السكان الذين يعتمدون في عيشهم بشكل مباشر على الموارد الطبيعية.</a:t>
            </a:r>
          </a:p>
          <a:p>
            <a:pPr algn="r" rtl="1"/>
            <a:endParaRPr lang="en-US" sz="1300" i="0" dirty="0" smtClean="0">
              <a:cs typeface="Arabic Transparent" pitchFamily="2" charset="-78"/>
            </a:endParaRPr>
          </a:p>
          <a:p>
            <a:pPr eaLnBrk="1" hangingPunct="1">
              <a:spcBef>
                <a:spcPct val="0"/>
              </a:spcBef>
            </a:pPr>
            <a:endParaRPr lang="en-US" sz="1300" i="0" dirty="0" smtClean="0">
              <a:cs typeface="Arabic Transparent" pitchFamily="2" charset="-78"/>
            </a:endParaRPr>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173548-C539-4355-82A5-967FA47185DE}" type="slidenum">
              <a:rPr lang="en-US">
                <a:ea typeface="ＭＳ Ｐゴシック" charset="-128"/>
                <a:cs typeface="ＭＳ Ｐゴシック" charset="-128"/>
              </a:rPr>
              <a:pPr fontAlgn="base">
                <a:spcBef>
                  <a:spcPct val="0"/>
                </a:spcBef>
                <a:spcAft>
                  <a:spcPct val="0"/>
                </a:spcAft>
                <a:defRPr/>
              </a:pPr>
              <a:t>9</a:t>
            </a:fld>
            <a:endParaRPr lang="en-US" dirty="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DEE893C-03D9-4FE3-A9D8-7EE4E20A5F07}" type="datetimeFigureOut">
              <a:rPr lang="en-US" smtClean="0"/>
              <a:pPr/>
              <a:t>10/25/2011</a:t>
            </a:fld>
            <a:endParaRPr lang="en-GB" dirty="0"/>
          </a:p>
        </p:txBody>
      </p:sp>
      <p:sp>
        <p:nvSpPr>
          <p:cNvPr id="17" name="Footer Placeholder 16"/>
          <p:cNvSpPr>
            <a:spLocks noGrp="1"/>
          </p:cNvSpPr>
          <p:nvPr>
            <p:ph type="ftr" sz="quarter" idx="11"/>
          </p:nvPr>
        </p:nvSpPr>
        <p:spPr/>
        <p:txBody>
          <a:bodyPr/>
          <a:lstStyle/>
          <a:p>
            <a:endParaRPr lang="en-GB"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9EDC416-D211-4F30-813D-A057828A25BF}" type="slidenum">
              <a:rPr lang="en-GB" smtClean="0"/>
              <a:pPr/>
              <a:t>‹#›</a:t>
            </a:fld>
            <a:endParaRPr lang="en-GB"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EE893C-03D9-4FE3-A9D8-7EE4E20A5F07}" type="datetimeFigureOut">
              <a:rPr lang="en-US" smtClean="0"/>
              <a:pPr/>
              <a:t>10/25/2011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EDC416-D211-4F30-813D-A057828A25BF}"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9EDC416-D211-4F30-813D-A057828A25BF}" type="slidenum">
              <a:rPr lang="en-GB" smtClean="0"/>
              <a:pPr/>
              <a:t>‹#›</a:t>
            </a:fld>
            <a:endParaRPr lang="en-GB"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EE893C-03D9-4FE3-A9D8-7EE4E20A5F07}" type="datetimeFigureOut">
              <a:rPr lang="en-US" smtClean="0"/>
              <a:pPr/>
              <a:t>10/25/2011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DEE893C-03D9-4FE3-A9D8-7EE4E20A5F07}" type="datetimeFigureOut">
              <a:rPr lang="en-US" smtClean="0"/>
              <a:pPr/>
              <a:t>10/25/2011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4361688" y="1026372"/>
            <a:ext cx="457200" cy="441325"/>
          </a:xfrm>
        </p:spPr>
        <p:txBody>
          <a:bodyPr/>
          <a:lstStyle/>
          <a:p>
            <a:fld id="{E9EDC416-D211-4F30-813D-A057828A25BF}" type="slidenum">
              <a:rPr lang="en-GB" smtClean="0"/>
              <a:pPr/>
              <a:t>‹#›</a:t>
            </a:fld>
            <a:endParaRPr lang="en-GB"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dirty="0"/>
          </a:p>
        </p:txBody>
      </p:sp>
      <p:sp>
        <p:nvSpPr>
          <p:cNvPr id="4" name="Date Placeholder 3"/>
          <p:cNvSpPr>
            <a:spLocks noGrp="1"/>
          </p:cNvSpPr>
          <p:nvPr>
            <p:ph type="dt" sz="half" idx="10"/>
          </p:nvPr>
        </p:nvSpPr>
        <p:spPr/>
        <p:txBody>
          <a:bodyPr/>
          <a:lstStyle/>
          <a:p>
            <a:fld id="{DDEE893C-03D9-4FE3-A9D8-7EE4E20A5F07}" type="datetimeFigureOut">
              <a:rPr lang="en-US" smtClean="0"/>
              <a:pPr/>
              <a:t>10/25/2011</a:t>
            </a:fld>
            <a:endParaRPr lang="en-GB"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9EDC416-D211-4F30-813D-A057828A25BF}" type="slidenum">
              <a:rPr lang="en-GB" smtClean="0"/>
              <a:pPr/>
              <a:t>‹#›</a:t>
            </a:fld>
            <a:endParaRPr lang="en-GB"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DEE893C-03D9-4FE3-A9D8-7EE4E20A5F07}" type="datetimeFigureOut">
              <a:rPr lang="en-US" smtClean="0"/>
              <a:pPr/>
              <a:t>10/25/2011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EDC416-D211-4F30-813D-A057828A25BF}" type="slidenum">
              <a:rPr lang="en-GB" smtClean="0"/>
              <a:pPr/>
              <a:t>‹#›</a:t>
            </a:fld>
            <a:endParaRPr lang="en-GB"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DEE893C-03D9-4FE3-A9D8-7EE4E20A5F07}" type="datetimeFigureOut">
              <a:rPr lang="en-US" smtClean="0"/>
              <a:pPr/>
              <a:t>10/25/2011</a:t>
            </a:fld>
            <a:endParaRPr lang="en-GB" dirty="0"/>
          </a:p>
        </p:txBody>
      </p:sp>
      <p:sp>
        <p:nvSpPr>
          <p:cNvPr id="8" name="Footer Placeholder 7"/>
          <p:cNvSpPr>
            <a:spLocks noGrp="1"/>
          </p:cNvSpPr>
          <p:nvPr>
            <p:ph type="ftr" sz="quarter" idx="11"/>
          </p:nvPr>
        </p:nvSpPr>
        <p:spPr>
          <a:xfrm>
            <a:off x="304800" y="6409944"/>
            <a:ext cx="3581400" cy="365760"/>
          </a:xfrm>
        </p:spPr>
        <p:txBody>
          <a:bodyPr/>
          <a:lstStyle/>
          <a:p>
            <a:endParaRPr lang="en-GB"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9EDC416-D211-4F30-813D-A057828A25BF}" type="slidenum">
              <a:rPr lang="en-GB" smtClean="0"/>
              <a:pPr/>
              <a:t>‹#›</a:t>
            </a:fld>
            <a:endParaRPr lang="en-GB"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DEE893C-03D9-4FE3-A9D8-7EE4E20A5F07}" type="datetimeFigureOut">
              <a:rPr lang="en-US" smtClean="0"/>
              <a:pPr/>
              <a:t>10/25/2011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4343400" y="1036020"/>
            <a:ext cx="457200" cy="441325"/>
          </a:xfrm>
        </p:spPr>
        <p:txBody>
          <a:bodyPr/>
          <a:lstStyle/>
          <a:p>
            <a:fld id="{E9EDC416-D211-4F30-813D-A057828A25BF}"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DEE893C-03D9-4FE3-A9D8-7EE4E20A5F07}" type="datetimeFigureOut">
              <a:rPr lang="en-US" smtClean="0"/>
              <a:pPr/>
              <a:t>10/25/2011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9EDC416-D211-4F30-813D-A057828A25BF}"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9EDC416-D211-4F30-813D-A057828A25BF}" type="slidenum">
              <a:rPr lang="en-GB" smtClean="0"/>
              <a:pPr/>
              <a:t>‹#›</a:t>
            </a:fld>
            <a:endParaRPr lang="en-GB"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DEE893C-03D9-4FE3-A9D8-7EE4E20A5F07}" type="datetimeFigureOut">
              <a:rPr lang="en-US" smtClean="0"/>
              <a:pPr/>
              <a:t>10/25/2011</a:t>
            </a:fld>
            <a:endParaRPr lang="en-GB" dirty="0"/>
          </a:p>
        </p:txBody>
      </p:sp>
      <p:sp>
        <p:nvSpPr>
          <p:cNvPr id="6" name="Footer Placeholder 5"/>
          <p:cNvSpPr>
            <a:spLocks noGrp="1"/>
          </p:cNvSpPr>
          <p:nvPr>
            <p:ph type="ftr" sz="quarter" idx="11"/>
          </p:nvPr>
        </p:nvSpPr>
        <p:spPr>
          <a:xfrm>
            <a:off x="301752" y="6410848"/>
            <a:ext cx="3383280" cy="365760"/>
          </a:xfrm>
        </p:spPr>
        <p:txBody>
          <a:bodyPr/>
          <a:lstStyle/>
          <a:p>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9EDC416-D211-4F30-813D-A057828A25BF}" type="slidenum">
              <a:rPr lang="en-GB" smtClean="0"/>
              <a:pPr/>
              <a:t>‹#›</a:t>
            </a:fld>
            <a:endParaRPr lang="en-GB"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DEE893C-03D9-4FE3-A9D8-7EE4E20A5F07}" type="datetimeFigureOut">
              <a:rPr lang="en-US" smtClean="0"/>
              <a:pPr/>
              <a:t>10/25/2011</a:t>
            </a:fld>
            <a:endParaRPr lang="en-GB" dirty="0"/>
          </a:p>
        </p:txBody>
      </p:sp>
      <p:sp>
        <p:nvSpPr>
          <p:cNvPr id="6" name="Footer Placeholder 5"/>
          <p:cNvSpPr>
            <a:spLocks noGrp="1"/>
          </p:cNvSpPr>
          <p:nvPr>
            <p:ph type="ftr" sz="quarter" idx="11"/>
          </p:nvPr>
        </p:nvSpPr>
        <p:spPr>
          <a:xfrm>
            <a:off x="301752" y="6410848"/>
            <a:ext cx="3584448" cy="365760"/>
          </a:xfrm>
        </p:spPr>
        <p:txBody>
          <a:body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DEE893C-03D9-4FE3-A9D8-7EE4E20A5F07}" type="datetimeFigureOut">
              <a:rPr lang="en-US" smtClean="0"/>
              <a:pPr/>
              <a:t>10/25/2011</a:t>
            </a:fld>
            <a:endParaRPr lang="en-GB"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9EDC416-D211-4F30-813D-A057828A25BF}" type="slidenum">
              <a:rPr lang="en-GB" smtClean="0"/>
              <a:pPr/>
              <a:t>‹#›</a:t>
            </a:fld>
            <a:endParaRPr lang="en-GB"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20" name="Picture 4"/>
          <p:cNvPicPr>
            <a:picLocks noChangeAspect="1" noChangeArrowheads="1"/>
          </p:cNvPicPr>
          <p:nvPr userDrawn="1"/>
        </p:nvPicPr>
        <p:blipFill>
          <a:blip r:embed="rId13" cstate="print"/>
          <a:srcRect/>
          <a:stretch>
            <a:fillRect/>
          </a:stretch>
        </p:blipFill>
        <p:spPr bwMode="auto">
          <a:xfrm>
            <a:off x="8686800" y="0"/>
            <a:ext cx="4572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sp>
        <p:nvSpPr>
          <p:cNvPr id="2051" name="Title 1"/>
          <p:cNvSpPr>
            <a:spLocks noGrp="1"/>
          </p:cNvSpPr>
          <p:nvPr>
            <p:ph type="ctrTitle" idx="4294967295"/>
          </p:nvPr>
        </p:nvSpPr>
        <p:spPr>
          <a:xfrm>
            <a:off x="0" y="2209800"/>
            <a:ext cx="9144000" cy="2133600"/>
          </a:xfrm>
        </p:spPr>
        <p:txBody>
          <a:bodyPr>
            <a:normAutofit fontScale="90000"/>
          </a:bodyPr>
          <a:lstStyle/>
          <a:p>
            <a:pPr rtl="1"/>
            <a:r>
              <a:rPr lang="en-US" sz="4000" b="1" dirty="0" smtClean="0"/>
              <a:t/>
            </a:r>
            <a:br>
              <a:rPr lang="en-US" sz="4000" b="1" dirty="0" smtClean="0"/>
            </a:br>
            <a:r>
              <a:rPr lang="en-US" sz="800" b="1" dirty="0" smtClean="0"/>
              <a:t/>
            </a:r>
            <a:br>
              <a:rPr lang="en-US" sz="800" b="1" dirty="0" smtClean="0"/>
            </a:br>
            <a:r>
              <a:rPr lang="en-US" sz="800" b="1" dirty="0" smtClean="0"/>
              <a:t/>
            </a:r>
            <a:br>
              <a:rPr lang="en-US" sz="800" b="1" dirty="0" smtClean="0"/>
            </a:br>
            <a:r>
              <a:rPr lang="en-US" sz="800" b="1" dirty="0" smtClean="0"/>
              <a:t/>
            </a:r>
            <a:br>
              <a:rPr lang="en-US" sz="800" b="1" dirty="0" smtClean="0"/>
            </a:br>
            <a:r>
              <a:rPr lang="en-US" sz="800" b="1" dirty="0" smtClean="0"/>
              <a:t/>
            </a:r>
            <a:br>
              <a:rPr lang="en-US" sz="800" b="1" dirty="0" smtClean="0"/>
            </a:br>
            <a:r>
              <a:rPr lang="en-US" sz="800" b="1" dirty="0" smtClean="0"/>
              <a:t/>
            </a:r>
            <a:br>
              <a:rPr lang="en-US" sz="800" b="1" dirty="0" smtClean="0"/>
            </a:br>
            <a:r>
              <a:rPr lang="en-US" sz="800" b="1" dirty="0" smtClean="0"/>
              <a:t/>
            </a:r>
            <a:br>
              <a:rPr lang="en-US" sz="800" b="1" dirty="0" smtClean="0"/>
            </a:br>
            <a:r>
              <a:rPr lang="en-US" sz="800" b="1" dirty="0" smtClean="0"/>
              <a:t/>
            </a:r>
            <a:br>
              <a:rPr lang="en-US" sz="800" b="1" dirty="0" smtClean="0"/>
            </a:br>
            <a:r>
              <a:rPr lang="en-US" sz="800" b="1" dirty="0" smtClean="0"/>
              <a:t/>
            </a:r>
            <a:br>
              <a:rPr lang="en-US" sz="800" b="1" dirty="0" smtClean="0"/>
            </a:br>
            <a:r>
              <a:rPr lang="en-US" sz="800" b="1" dirty="0" smtClean="0"/>
              <a:t/>
            </a:r>
            <a:br>
              <a:rPr lang="en-US" sz="800" b="1" dirty="0" smtClean="0"/>
            </a:br>
            <a:r>
              <a:rPr lang="en-US" sz="800" b="1" dirty="0" smtClean="0"/>
              <a:t/>
            </a:r>
            <a:br>
              <a:rPr lang="en-US" sz="800" b="1" dirty="0" smtClean="0"/>
            </a:br>
            <a:r>
              <a:rPr lang="en-US" sz="3000" dirty="0" smtClean="0"/>
              <a:t/>
            </a:r>
            <a:br>
              <a:rPr lang="en-US" sz="3000" dirty="0" smtClean="0"/>
            </a:br>
            <a:r>
              <a:rPr lang="en-US" sz="2800" dirty="0" smtClean="0">
                <a:solidFill>
                  <a:schemeClr val="accent5">
                    <a:lumMod val="50000"/>
                  </a:schemeClr>
                </a:solidFill>
              </a:rPr>
              <a:t/>
            </a:r>
            <a:br>
              <a:rPr lang="en-US" sz="2800" dirty="0" smtClean="0">
                <a:solidFill>
                  <a:schemeClr val="accent5">
                    <a:lumMod val="50000"/>
                  </a:schemeClr>
                </a:solidFill>
              </a:rPr>
            </a:br>
            <a:r>
              <a:rPr lang="en-US" sz="2800" dirty="0" smtClean="0">
                <a:solidFill>
                  <a:schemeClr val="accent5">
                    <a:lumMod val="50000"/>
                  </a:schemeClr>
                </a:solidFill>
              </a:rPr>
              <a:t/>
            </a:r>
            <a:br>
              <a:rPr lang="en-US" sz="2800" dirty="0" smtClean="0">
                <a:solidFill>
                  <a:schemeClr val="accent5">
                    <a:lumMod val="50000"/>
                  </a:schemeClr>
                </a:solidFill>
              </a:rPr>
            </a:br>
            <a:r>
              <a:rPr lang="ar-LB" sz="4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الاستدامة والإنصاف </a:t>
            </a:r>
            <a:r>
              <a:rPr lang="en-US" sz="4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4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LB" sz="4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مستقبل أفضل للجميع</a:t>
            </a:r>
            <a:r>
              <a:rPr lang="en-US" sz="3000" dirty="0" smtClean="0"/>
              <a:t/>
            </a:r>
            <a:br>
              <a:rPr lang="en-US" sz="3000" dirty="0" smtClean="0"/>
            </a:br>
            <a:r>
              <a:rPr lang="en-US" sz="2800" dirty="0" smtClean="0"/>
              <a:t/>
            </a:r>
            <a:br>
              <a:rPr lang="en-US" sz="2800" dirty="0" smtClean="0"/>
            </a:br>
            <a:endParaRPr lang="en-US" sz="2400" b="1" dirty="0" smtClean="0"/>
          </a:p>
        </p:txBody>
      </p:sp>
      <p:sp>
        <p:nvSpPr>
          <p:cNvPr id="4" name="Title 1"/>
          <p:cNvSpPr txBox="1">
            <a:spLocks/>
          </p:cNvSpPr>
          <p:nvPr/>
        </p:nvSpPr>
        <p:spPr>
          <a:xfrm>
            <a:off x="15240" y="4343400"/>
            <a:ext cx="9144000" cy="1676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LB"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الاسم</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rtl="1"/>
            <a:r>
              <a:rPr lang="ar-LB"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المكان</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rtl="1"/>
            <a:r>
              <a:rPr lang="ar-LB"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التاريخ</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idx="4294967295"/>
          </p:nvPr>
        </p:nvSpPr>
        <p:spPr>
          <a:xfrm>
            <a:off x="152400" y="76200"/>
            <a:ext cx="8763000" cy="990600"/>
          </a:xfrm>
        </p:spPr>
        <p:txBody>
          <a:bodyPr>
            <a:noAutofit/>
          </a:bodyPr>
          <a:lstStyle/>
          <a:p>
            <a:pPr rtl="1"/>
            <a:r>
              <a:rPr lang="ar-LB" sz="2700" b="1" dirty="0" smtClean="0">
                <a:solidFill>
                  <a:schemeClr val="accent5">
                    <a:lumMod val="50000"/>
                  </a:schemeClr>
                </a:solidFill>
              </a:rPr>
              <a:t>البلدان الفقيرة الأكثر تضرّراً من التغيّر في نسبة هطول الأمطار</a:t>
            </a:r>
            <a:endParaRPr lang="en-US" sz="2700" dirty="0">
              <a:solidFill>
                <a:schemeClr val="accent5">
                  <a:lumMod val="50000"/>
                </a:schemeClr>
              </a:solidFill>
            </a:endParaRPr>
          </a:p>
        </p:txBody>
      </p:sp>
      <p:sp>
        <p:nvSpPr>
          <p:cNvPr id="5" name="TextBox 4"/>
          <p:cNvSpPr txBox="1"/>
          <p:nvPr/>
        </p:nvSpPr>
        <p:spPr>
          <a:xfrm>
            <a:off x="228600" y="1472148"/>
            <a:ext cx="3270066" cy="2862322"/>
          </a:xfrm>
          <a:prstGeom prst="rect">
            <a:avLst/>
          </a:prstGeom>
          <a:noFill/>
        </p:spPr>
        <p:txBody>
          <a:bodyPr wrap="square" rtlCol="0">
            <a:spAutoFit/>
          </a:bodyPr>
          <a:lstStyle/>
          <a:p>
            <a:pPr marL="457200" indent="-457200"/>
            <a:endParaRPr lang="en-US" sz="2000" dirty="0" smtClean="0"/>
          </a:p>
          <a:p>
            <a:pPr marL="457200" indent="-457200" algn="just" rtl="1">
              <a:buFont typeface="Arial" pitchFamily="34" charset="0"/>
              <a:buChar char="•"/>
            </a:pPr>
            <a:r>
              <a:rPr lang="ar-LB" sz="2000" dirty="0" smtClean="0"/>
              <a:t>تراجع عام في نسبة الأمطار يفوق 4 في المائة.</a:t>
            </a:r>
          </a:p>
          <a:p>
            <a:pPr marL="457200" indent="-457200" algn="just" rtl="1"/>
            <a:endParaRPr lang="en-US" sz="2000" dirty="0" smtClean="0"/>
          </a:p>
          <a:p>
            <a:pPr lvl="1" indent="-457200" algn="just" rtl="1">
              <a:buFont typeface="Arial" pitchFamily="34" charset="0"/>
              <a:buChar char="•"/>
            </a:pPr>
            <a:r>
              <a:rPr lang="ar-LB" sz="2000" dirty="0" smtClean="0"/>
              <a:t>زيادة في التقلبات.</a:t>
            </a:r>
            <a:endParaRPr lang="en-US" sz="2000" dirty="0" smtClean="0"/>
          </a:p>
          <a:p>
            <a:pPr lvl="2" indent="-457200" algn="just"/>
            <a:endParaRPr lang="en-US" sz="2000" dirty="0" smtClean="0"/>
          </a:p>
          <a:p>
            <a:pPr marL="457200" indent="-457200" algn="just" rtl="1">
              <a:buFont typeface="Arial" pitchFamily="34" charset="0"/>
              <a:buChar char="•"/>
            </a:pPr>
            <a:r>
              <a:rPr lang="ar-LB" sz="2000" dirty="0" smtClean="0"/>
              <a:t>شهدت منطقة جنوب الصحراء الأفريقية الكبرى التراجع الأكبر بنسبة تتعدى 7 في المائة.</a:t>
            </a:r>
            <a:endParaRPr lang="en-GB" sz="2000" dirty="0"/>
          </a:p>
        </p:txBody>
      </p:sp>
      <p:pic>
        <p:nvPicPr>
          <p:cNvPr id="9" name="Picture 4"/>
          <p:cNvPicPr>
            <a:picLocks noChangeAspect="1" noChangeArrowheads="1"/>
          </p:cNvPicPr>
          <p:nvPr/>
        </p:nvPicPr>
        <p:blipFill>
          <a:blip r:embed="rId3" cstate="print"/>
          <a:srcRect/>
          <a:stretch>
            <a:fillRect/>
          </a:stretch>
        </p:blipFill>
        <p:spPr bwMode="auto">
          <a:xfrm rot="5400000">
            <a:off x="4343400" y="1981200"/>
            <a:ext cx="457200" cy="9144000"/>
          </a:xfrm>
          <a:prstGeom prst="rect">
            <a:avLst/>
          </a:prstGeom>
          <a:noFill/>
          <a:ln w="9525">
            <a:noFill/>
            <a:miter lim="800000"/>
            <a:headEnd/>
            <a:tailEnd/>
          </a:ln>
        </p:spPr>
      </p:pic>
      <p:pic>
        <p:nvPicPr>
          <p:cNvPr id="6146" name="Picture 2" descr="C:\Documents and Settings\User\Desktop\Graphs HDR 2011 (Ar) Presentation\Jpeg\Slide 10a.jpg"/>
          <p:cNvPicPr>
            <a:picLocks noChangeAspect="1" noChangeArrowheads="1"/>
          </p:cNvPicPr>
          <p:nvPr/>
        </p:nvPicPr>
        <p:blipFill>
          <a:blip r:embed="rId4"/>
          <a:srcRect/>
          <a:stretch>
            <a:fillRect/>
          </a:stretch>
        </p:blipFill>
        <p:spPr bwMode="auto">
          <a:xfrm>
            <a:off x="6248400" y="2362200"/>
            <a:ext cx="2514600" cy="3621617"/>
          </a:xfrm>
          <a:prstGeom prst="rect">
            <a:avLst/>
          </a:prstGeom>
          <a:noFill/>
        </p:spPr>
      </p:pic>
      <p:pic>
        <p:nvPicPr>
          <p:cNvPr id="6147" name="Picture 3" descr="C:\Documents and Settings\User\Desktop\Graphs HDR 2011 (Ar) Presentation\Jpeg\Slide 10b.jpg"/>
          <p:cNvPicPr>
            <a:picLocks noChangeAspect="1" noChangeArrowheads="1"/>
          </p:cNvPicPr>
          <p:nvPr/>
        </p:nvPicPr>
        <p:blipFill>
          <a:blip r:embed="rId5"/>
          <a:srcRect/>
          <a:stretch>
            <a:fillRect/>
          </a:stretch>
        </p:blipFill>
        <p:spPr bwMode="auto">
          <a:xfrm>
            <a:off x="3657600" y="1356429"/>
            <a:ext cx="2411794" cy="3977571"/>
          </a:xfrm>
          <a:prstGeom prst="rect">
            <a:avLst/>
          </a:prstGeom>
          <a:noFill/>
        </p:spPr>
      </p:pic>
    </p:spTree>
    <p:extLst>
      <p:ext uri="{BB962C8B-B14F-4D97-AF65-F5344CB8AC3E}">
        <p14:creationId xmlns="" xmlns:p14="http://schemas.microsoft.com/office/powerpoint/2010/main" val="26733050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8686800" y="0"/>
            <a:ext cx="457200" cy="6858000"/>
          </a:xfrm>
          <a:prstGeom prst="rect">
            <a:avLst/>
          </a:prstGeom>
          <a:noFill/>
          <a:ln w="9525">
            <a:noFill/>
            <a:miter lim="800000"/>
            <a:headEnd/>
            <a:tailEnd/>
          </a:ln>
        </p:spPr>
      </p:pic>
      <p:sp>
        <p:nvSpPr>
          <p:cNvPr id="3" name="Title 1"/>
          <p:cNvSpPr txBox="1">
            <a:spLocks/>
          </p:cNvSpPr>
          <p:nvPr/>
        </p:nvSpPr>
        <p:spPr>
          <a:xfrm>
            <a:off x="1219200" y="1981200"/>
            <a:ext cx="7010400" cy="1752600"/>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ar-LB" sz="3200" b="1" dirty="0" smtClean="0">
                <a:solidFill>
                  <a:schemeClr val="accent5">
                    <a:lumMod val="50000"/>
                  </a:schemeClr>
                </a:solidFill>
              </a:rPr>
              <a:t>...وعلى مستوى الأسر</a:t>
            </a:r>
            <a:endParaRPr lang="en-US" sz="3200" dirty="0">
              <a:solidFill>
                <a:schemeClr val="accent5">
                  <a:lumMod val="50000"/>
                </a:schemeClr>
              </a:solidFill>
            </a:endParaRPr>
          </a:p>
        </p:txBody>
      </p:sp>
    </p:spTree>
    <p:extLst>
      <p:ext uri="{BB962C8B-B14F-4D97-AF65-F5344CB8AC3E}">
        <p14:creationId xmlns="" xmlns:p14="http://schemas.microsoft.com/office/powerpoint/2010/main" val="221898580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304800" y="436632"/>
            <a:ext cx="8534400" cy="477768"/>
          </a:xfrm>
        </p:spPr>
        <p:txBody>
          <a:bodyPr>
            <a:noAutofit/>
          </a:bodyPr>
          <a:lstStyle/>
          <a:p>
            <a:r>
              <a:rPr lang="ar-LB" sz="2700" b="1" dirty="0" smtClean="0">
                <a:solidFill>
                  <a:schemeClr val="accent5">
                    <a:lumMod val="50000"/>
                  </a:schemeClr>
                </a:solidFill>
              </a:rPr>
              <a:t/>
            </a:r>
            <a:br>
              <a:rPr lang="ar-LB" sz="2700" b="1" dirty="0" smtClean="0">
                <a:solidFill>
                  <a:schemeClr val="accent5">
                    <a:lumMod val="50000"/>
                  </a:schemeClr>
                </a:solidFill>
              </a:rPr>
            </a:br>
            <a:r>
              <a:rPr lang="ar-LB" sz="2700" b="1" dirty="0" smtClean="0">
                <a:solidFill>
                  <a:schemeClr val="accent5">
                    <a:lumMod val="50000"/>
                  </a:schemeClr>
                </a:solidFill>
              </a:rPr>
              <a:t>للتحديات البيئية آثار سلبية على الأسر الفقيرة</a:t>
            </a:r>
            <a:endParaRPr lang="en-US" sz="2700" dirty="0">
              <a:solidFill>
                <a:schemeClr val="accent5">
                  <a:lumMod val="50000"/>
                </a:schemeClr>
              </a:solidFill>
            </a:endParaRPr>
          </a:p>
        </p:txBody>
      </p:sp>
      <p:sp>
        <p:nvSpPr>
          <p:cNvPr id="4" name="Content Placeholder 3"/>
          <p:cNvSpPr>
            <a:spLocks noGrp="1"/>
          </p:cNvSpPr>
          <p:nvPr>
            <p:ph sz="quarter" idx="4294967295"/>
          </p:nvPr>
        </p:nvSpPr>
        <p:spPr>
          <a:xfrm>
            <a:off x="152400" y="1295400"/>
            <a:ext cx="8610600" cy="5105400"/>
          </a:xfrm>
        </p:spPr>
        <p:txBody>
          <a:bodyPr>
            <a:noAutofit/>
          </a:bodyPr>
          <a:lstStyle/>
          <a:p>
            <a:pPr lvl="1">
              <a:buClrTx/>
              <a:buNone/>
            </a:pPr>
            <a:endParaRPr lang="en-US" sz="1000" dirty="0" smtClean="0">
              <a:solidFill>
                <a:schemeClr val="tx1"/>
              </a:solidFill>
            </a:endParaRPr>
          </a:p>
          <a:p>
            <a:pPr lvl="1" algn="just" rtl="1">
              <a:buClrTx/>
              <a:buFont typeface="Wingdings" pitchFamily="2" charset="2"/>
              <a:buChar char="Ø"/>
            </a:pPr>
            <a:r>
              <a:rPr lang="ar-LB" sz="2000" dirty="0" smtClean="0">
                <a:solidFill>
                  <a:schemeClr val="tx1"/>
                </a:solidFill>
              </a:rPr>
              <a:t>التعليم: </a:t>
            </a:r>
          </a:p>
          <a:p>
            <a:pPr lvl="2" algn="just" rtl="1">
              <a:buClrTx/>
              <a:buFont typeface="Arial" pitchFamily="34" charset="0"/>
              <a:buChar char="•"/>
            </a:pPr>
            <a:r>
              <a:rPr lang="ar-LB" dirty="0" smtClean="0"/>
              <a:t>تعوق التحديات البيئية زيادة نسبة الالتحاق وتقدّم التلامذة الملتحقين.</a:t>
            </a:r>
          </a:p>
          <a:p>
            <a:pPr lvl="1" algn="just" rtl="1">
              <a:buClrTx/>
              <a:buFont typeface="Arial" pitchFamily="34" charset="0"/>
              <a:buChar char="•"/>
            </a:pPr>
            <a:endParaRPr lang="en-US" dirty="0" smtClean="0">
              <a:solidFill>
                <a:schemeClr val="tx1"/>
              </a:solidFill>
            </a:endParaRPr>
          </a:p>
          <a:p>
            <a:pPr lvl="1" algn="just" rtl="1">
              <a:buClrTx/>
              <a:buFont typeface="Wingdings" charset="2"/>
              <a:buChar char="Ø"/>
            </a:pPr>
            <a:r>
              <a:rPr lang="ar-LB" sz="2000" dirty="0" smtClean="0">
                <a:solidFill>
                  <a:schemeClr val="tx1"/>
                </a:solidFill>
              </a:rPr>
              <a:t>سبل العيش:</a:t>
            </a:r>
            <a:endParaRPr lang="en-US" sz="2000" dirty="0" smtClean="0">
              <a:solidFill>
                <a:schemeClr val="tx1"/>
              </a:solidFill>
            </a:endParaRPr>
          </a:p>
          <a:p>
            <a:pPr lvl="2" algn="just" rtl="1">
              <a:buClrTx/>
              <a:buFont typeface="Arial" pitchFamily="34" charset="0"/>
              <a:buChar char="•"/>
            </a:pPr>
            <a:r>
              <a:rPr lang="ar-LB" dirty="0" smtClean="0">
                <a:solidFill>
                  <a:schemeClr val="tx1"/>
                </a:solidFill>
              </a:rPr>
              <a:t>مخاطر كبيرة على نحو 350 مليون شخص يعتمدون على الغابات للحصول على القوت والدخل.</a:t>
            </a:r>
          </a:p>
          <a:p>
            <a:pPr lvl="2" algn="just" rtl="1">
              <a:buClrTx/>
              <a:buFont typeface="Arial" pitchFamily="34" charset="0"/>
              <a:buChar char="•"/>
            </a:pPr>
            <a:r>
              <a:rPr lang="ar-LB" dirty="0" smtClean="0">
                <a:solidFill>
                  <a:schemeClr val="tx1"/>
                </a:solidFill>
              </a:rPr>
              <a:t>45 مليون شخص (6 ملايين من النساء) يعتمدون على صيد السمك لتأمين عيشهم.</a:t>
            </a:r>
            <a:endParaRPr lang="en-US" dirty="0" smtClean="0">
              <a:solidFill>
                <a:schemeClr val="tx1"/>
              </a:solidFill>
            </a:endParaRPr>
          </a:p>
          <a:p>
            <a:pPr lvl="1" algn="just" rtl="1">
              <a:buClrTx/>
              <a:buFont typeface="Wingdings" pitchFamily="2" charset="2"/>
              <a:buChar char="Ø"/>
            </a:pPr>
            <a:endParaRPr lang="ar-LB" sz="2000" dirty="0" smtClean="0">
              <a:solidFill>
                <a:schemeClr val="tx1"/>
              </a:solidFill>
            </a:endParaRPr>
          </a:p>
          <a:p>
            <a:pPr lvl="1" algn="just" rtl="1">
              <a:buClrTx/>
              <a:buFont typeface="Wingdings" pitchFamily="2" charset="2"/>
              <a:buChar char="Ø"/>
            </a:pPr>
            <a:r>
              <a:rPr lang="ar-LB" sz="2000" dirty="0" smtClean="0">
                <a:solidFill>
                  <a:schemeClr val="tx1"/>
                </a:solidFill>
              </a:rPr>
              <a:t>الصحة:</a:t>
            </a:r>
          </a:p>
          <a:p>
            <a:pPr lvl="2" algn="just" rtl="1">
              <a:buClrTx/>
              <a:buFont typeface="Arial" pitchFamily="34" charset="0"/>
              <a:buChar char="•"/>
            </a:pPr>
            <a:r>
              <a:rPr lang="ar-LB" dirty="0" smtClean="0"/>
              <a:t>تلوّث الهواء في الأماكن المغلقة يسبّب عدداً من الوفيات في البلدان ذات التنمية البشرية المنخفضة يفوق بإحدى عشر مرة عدد الوفيات للأسباب نفسها في البلدان من الفئات الأخرى.</a:t>
            </a:r>
          </a:p>
          <a:p>
            <a:pPr lvl="2" algn="just" rtl="1">
              <a:buClrTx/>
              <a:buFont typeface="Arial" pitchFamily="34" charset="0"/>
              <a:buChar char="•"/>
            </a:pPr>
            <a:r>
              <a:rPr lang="ar-LB" dirty="0" smtClean="0"/>
              <a:t>كل عام، يقضي ثلاثة ملايين طفل دون سن الخامسة ضحية الأمراض الناجمة عن أسباب بيئية.</a:t>
            </a:r>
          </a:p>
          <a:p>
            <a:pPr lvl="2" algn="r" rtl="1">
              <a:buClrTx/>
              <a:buFont typeface="Arial" pitchFamily="34" charset="0"/>
              <a:buChar char="•"/>
            </a:pPr>
            <a:endParaRPr lang="ar-LB" dirty="0" smtClean="0">
              <a:solidFill>
                <a:schemeClr val="tx1"/>
              </a:solidFill>
            </a:endParaRPr>
          </a:p>
          <a:p>
            <a:pPr lvl="2" algn="r" rtl="1">
              <a:buClrTx/>
              <a:buFont typeface="Arial" pitchFamily="34" charset="0"/>
              <a:buChar char="•"/>
            </a:pPr>
            <a:endParaRPr lang="en-US" dirty="0">
              <a:solidFill>
                <a:schemeClr val="tx1"/>
              </a:solidFill>
            </a:endParaRPr>
          </a:p>
        </p:txBody>
      </p:sp>
      <p:pic>
        <p:nvPicPr>
          <p:cNvPr id="9" name="Picture 4"/>
          <p:cNvPicPr>
            <a:picLocks noChangeAspect="1" noChangeArrowheads="1"/>
          </p:cNvPicPr>
          <p:nvPr/>
        </p:nvPicPr>
        <p:blipFill>
          <a:blip r:embed="rId3" cstate="print"/>
          <a:srcRect/>
          <a:stretch>
            <a:fillRect/>
          </a:stretch>
        </p:blipFill>
        <p:spPr bwMode="auto">
          <a:xfrm>
            <a:off x="8686800" y="0"/>
            <a:ext cx="457200" cy="6858000"/>
          </a:xfrm>
          <a:prstGeom prst="rect">
            <a:avLst/>
          </a:prstGeom>
          <a:noFill/>
          <a:ln w="9525">
            <a:noFill/>
            <a:miter lim="800000"/>
            <a:headEnd/>
            <a:tailEnd/>
          </a:ln>
        </p:spPr>
      </p:pic>
    </p:spTree>
    <p:extLst>
      <p:ext uri="{BB962C8B-B14F-4D97-AF65-F5344CB8AC3E}">
        <p14:creationId xmlns="" xmlns:p14="http://schemas.microsoft.com/office/powerpoint/2010/main" val="785072935"/>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76200"/>
            <a:ext cx="8610600" cy="914400"/>
          </a:xfrm>
        </p:spPr>
        <p:txBody>
          <a:bodyPr>
            <a:normAutofit fontScale="90000"/>
          </a:bodyPr>
          <a:lstStyle/>
          <a:p>
            <a:r>
              <a:rPr lang="ar-LB" sz="3200" b="1" dirty="0" smtClean="0">
                <a:solidFill>
                  <a:schemeClr val="accent5">
                    <a:lumMod val="50000"/>
                  </a:schemeClr>
                </a:solidFill>
              </a:rPr>
              <a:t/>
            </a:r>
            <a:br>
              <a:rPr lang="ar-LB" sz="3200" b="1" dirty="0" smtClean="0">
                <a:solidFill>
                  <a:schemeClr val="accent5">
                    <a:lumMod val="50000"/>
                  </a:schemeClr>
                </a:solidFill>
              </a:rPr>
            </a:br>
            <a:r>
              <a:rPr lang="ar-LB" sz="3200" b="1" dirty="0" smtClean="0">
                <a:solidFill>
                  <a:schemeClr val="accent5">
                    <a:lumMod val="50000"/>
                  </a:schemeClr>
                </a:solidFill>
              </a:rPr>
              <a:t>في الأسر الفقيرة، تنتشر أوجه الحرمان البيئي</a:t>
            </a:r>
            <a:endParaRPr lang="en-GB" sz="3200" b="1" dirty="0">
              <a:solidFill>
                <a:schemeClr val="accent5">
                  <a:lumMod val="50000"/>
                </a:schemeClr>
              </a:solidFill>
            </a:endParaRPr>
          </a:p>
        </p:txBody>
      </p:sp>
      <p:sp>
        <p:nvSpPr>
          <p:cNvPr id="5" name="TextBox 4"/>
          <p:cNvSpPr txBox="1"/>
          <p:nvPr/>
        </p:nvSpPr>
        <p:spPr>
          <a:xfrm>
            <a:off x="228600" y="1447800"/>
            <a:ext cx="8534401" cy="4185761"/>
          </a:xfrm>
          <a:prstGeom prst="rect">
            <a:avLst/>
          </a:prstGeom>
          <a:noFill/>
        </p:spPr>
        <p:txBody>
          <a:bodyPr wrap="square" rtlCol="0">
            <a:spAutoFit/>
          </a:bodyPr>
          <a:lstStyle/>
          <a:p>
            <a:pPr marL="914400" lvl="1" indent="-457200" algn="just" rtl="1">
              <a:buFont typeface="Wingdings" pitchFamily="2" charset="2"/>
              <a:buChar char="Ø"/>
            </a:pPr>
            <a:r>
              <a:rPr lang="ar-LB" sz="2100" dirty="0" smtClean="0"/>
              <a:t>يعاني الفقراء الذين يعيشون في حالة فقر متعدد الأبعاد من أوجه متعددة للحرمان البيئي.</a:t>
            </a:r>
          </a:p>
          <a:p>
            <a:pPr marL="1371600" lvl="2" indent="-457200" algn="just" rtl="1">
              <a:buFont typeface="Arial" pitchFamily="34" charset="0"/>
              <a:buChar char="•"/>
            </a:pPr>
            <a:r>
              <a:rPr lang="ar-LB" sz="2100" dirty="0" smtClean="0"/>
              <a:t>يعاني 80 في المائة من وجهين أو أكثر، و29 في المائة من الأوجه الثلاثة معاً.</a:t>
            </a:r>
          </a:p>
          <a:p>
            <a:pPr marL="1371600" lvl="2" indent="-457200" algn="just" rtl="1">
              <a:buFont typeface="Arial" pitchFamily="34" charset="0"/>
              <a:buChar char="•"/>
            </a:pPr>
            <a:endParaRPr lang="ar-LB" sz="2100" dirty="0" smtClean="0"/>
          </a:p>
          <a:p>
            <a:pPr marL="914400" lvl="1" indent="-457200" algn="just" rtl="1">
              <a:buFont typeface="Wingdings" charset="2"/>
              <a:buChar char="Ø"/>
            </a:pPr>
            <a:r>
              <a:rPr lang="ar-LB" sz="2100" dirty="0" smtClean="0"/>
              <a:t>تبلغ نسبة المحرومين من الوقود الحديث </a:t>
            </a:r>
            <a:r>
              <a:rPr lang="ar-LB" sz="2100" dirty="0" err="1" smtClean="0"/>
              <a:t>للطهو</a:t>
            </a:r>
            <a:r>
              <a:rPr lang="ar-LB" sz="2100" dirty="0" smtClean="0"/>
              <a:t> 90 في المائة، ونسبة المحرومين من خدمات الصرف الصحي 80 في المائة، ونسبة المحرومين من المياه النظيفة 35 في المائة.</a:t>
            </a:r>
            <a:r>
              <a:rPr lang="en-GB" sz="2100" dirty="0" smtClean="0"/>
              <a:t/>
            </a:r>
            <a:br>
              <a:rPr lang="en-GB" sz="2100" dirty="0" smtClean="0"/>
            </a:br>
            <a:endParaRPr lang="en-GB" sz="2100" dirty="0" smtClean="0"/>
          </a:p>
          <a:p>
            <a:pPr marL="914400" lvl="1" indent="-457200" algn="just" rtl="1">
              <a:buFont typeface="Wingdings" pitchFamily="2" charset="2"/>
              <a:buChar char="Ø"/>
            </a:pPr>
            <a:r>
              <a:rPr lang="ar-LB" sz="2100" dirty="0" smtClean="0"/>
              <a:t>في منطقة جنوب آسيا ومنطقة جنوب الصحراء الأفريقية الكبرى.</a:t>
            </a:r>
          </a:p>
          <a:p>
            <a:pPr marL="1371600" lvl="2" indent="-457200" algn="just" rtl="1">
              <a:buFont typeface="Arial" pitchFamily="34" charset="0"/>
              <a:buChar char="•"/>
            </a:pPr>
            <a:r>
              <a:rPr lang="ar-LB" sz="2100" dirty="0" smtClean="0"/>
              <a:t>90 في المائة محرومون من وقود </a:t>
            </a:r>
            <a:r>
              <a:rPr lang="ar-LB" sz="2100" dirty="0" err="1" smtClean="0"/>
              <a:t>الطهو</a:t>
            </a:r>
            <a:r>
              <a:rPr lang="ar-LB" sz="2100" dirty="0" smtClean="0"/>
              <a:t> الحديث.</a:t>
            </a:r>
          </a:p>
          <a:p>
            <a:pPr marL="1371600" lvl="2" indent="-457200" algn="just" rtl="1">
              <a:buFont typeface="Arial" pitchFamily="34" charset="0"/>
              <a:buChar char="•"/>
            </a:pPr>
            <a:r>
              <a:rPr lang="ar-LB" sz="2100" dirty="0" smtClean="0"/>
              <a:t>85 في المائة محرومون من خدمات الصرف الصحي المحسن.</a:t>
            </a:r>
            <a:endParaRPr lang="en-US" sz="2100" dirty="0" smtClean="0"/>
          </a:p>
          <a:p>
            <a:pPr marL="457200" indent="-457200" algn="just">
              <a:buFont typeface="Arial" pitchFamily="34" charset="0"/>
              <a:buChar char="•"/>
            </a:pPr>
            <a:endParaRPr lang="en-US" sz="2800" dirty="0" smtClean="0"/>
          </a:p>
          <a:p>
            <a:pPr marL="914400" lvl="1" indent="-457200" algn="just" rtl="1">
              <a:buFont typeface="Wingdings" charset="2"/>
              <a:buChar char="Ø"/>
            </a:pPr>
            <a:r>
              <a:rPr lang="ar-LB" sz="2100" dirty="0" smtClean="0"/>
              <a:t>في عدد من البلدان العربية، يعاني من شحّ المياه أكثر من 60 في المائة من السكان.</a:t>
            </a:r>
            <a:endParaRPr lang="en-US" sz="2100" dirty="0" smtClean="0"/>
          </a:p>
          <a:p>
            <a:pPr marL="457200" indent="-457200">
              <a:buFont typeface="Arial" pitchFamily="34" charset="0"/>
              <a:buChar char="•"/>
            </a:pPr>
            <a:endParaRPr lang="en-US" sz="1000" dirty="0" smtClean="0"/>
          </a:p>
          <a:p>
            <a:pPr marL="457200" indent="-457200"/>
            <a:endParaRPr lang="en-US" sz="1000" dirty="0" smtClean="0"/>
          </a:p>
          <a:p>
            <a:pPr marL="171450" indent="-171450">
              <a:buFont typeface="Arial" pitchFamily="34" charset="0"/>
              <a:buChar char="•"/>
            </a:pPr>
            <a:endParaRPr lang="en-US" sz="800" dirty="0" smtClean="0"/>
          </a:p>
        </p:txBody>
      </p:sp>
      <p:pic>
        <p:nvPicPr>
          <p:cNvPr id="8" name="Picture 4"/>
          <p:cNvPicPr>
            <a:picLocks noChangeAspect="1" noChangeArrowheads="1"/>
          </p:cNvPicPr>
          <p:nvPr/>
        </p:nvPicPr>
        <p:blipFill>
          <a:blip r:embed="rId3" cstate="print"/>
          <a:srcRect/>
          <a:stretch>
            <a:fillRect/>
          </a:stretch>
        </p:blipFill>
        <p:spPr bwMode="auto">
          <a:xfrm>
            <a:off x="8686800" y="0"/>
            <a:ext cx="457200" cy="6858000"/>
          </a:xfrm>
          <a:prstGeom prst="rect">
            <a:avLst/>
          </a:prstGeom>
          <a:noFill/>
          <a:ln w="9525">
            <a:noFill/>
            <a:miter lim="800000"/>
            <a:headEnd/>
            <a:tailEnd/>
          </a:ln>
        </p:spPr>
      </p:pic>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8686800" y="0"/>
            <a:ext cx="457200" cy="6858000"/>
          </a:xfrm>
          <a:prstGeom prst="rect">
            <a:avLst/>
          </a:prstGeom>
          <a:noFill/>
          <a:ln w="9525">
            <a:noFill/>
            <a:miter lim="800000"/>
            <a:headEnd/>
            <a:tailEnd/>
          </a:ln>
        </p:spPr>
      </p:pic>
      <p:sp>
        <p:nvSpPr>
          <p:cNvPr id="3" name="Title 1"/>
          <p:cNvSpPr txBox="1">
            <a:spLocks/>
          </p:cNvSpPr>
          <p:nvPr/>
        </p:nvSpPr>
        <p:spPr>
          <a:xfrm>
            <a:off x="1219200" y="990600"/>
            <a:ext cx="7010400" cy="3505200"/>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rtl="1"/>
            <a:r>
              <a:rPr lang="ar-LB" sz="3200" b="1" dirty="0" smtClean="0">
                <a:solidFill>
                  <a:schemeClr val="accent5">
                    <a:lumMod val="50000"/>
                  </a:schemeClr>
                </a:solidFill>
              </a:rPr>
              <a:t>لا بد من تلبية تطلعات الفقراء لتحقيق التنمية على المستويين المحلي والعالمي</a:t>
            </a:r>
          </a:p>
          <a:p>
            <a:endParaRPr lang="en-US" sz="3200" b="1" dirty="0" smtClean="0">
              <a:solidFill>
                <a:schemeClr val="accent5">
                  <a:lumMod val="50000"/>
                </a:schemeClr>
              </a:solidFill>
            </a:endParaRPr>
          </a:p>
        </p:txBody>
      </p:sp>
    </p:spTree>
    <p:extLst>
      <p:ext uri="{BB962C8B-B14F-4D97-AF65-F5344CB8AC3E}">
        <p14:creationId xmlns="" xmlns:p14="http://schemas.microsoft.com/office/powerpoint/2010/main" val="245045522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0" y="-76200"/>
            <a:ext cx="8686800" cy="1064196"/>
          </a:xfrm>
        </p:spPr>
        <p:txBody>
          <a:bodyPr>
            <a:normAutofit/>
          </a:bodyPr>
          <a:lstStyle/>
          <a:p>
            <a:r>
              <a:rPr lang="ar-LB" sz="3000" b="1" dirty="0" smtClean="0">
                <a:solidFill>
                  <a:schemeClr val="accent5">
                    <a:lumMod val="50000"/>
                  </a:schemeClr>
                </a:solidFill>
              </a:rPr>
              <a:t/>
            </a:r>
            <a:br>
              <a:rPr lang="ar-LB" sz="3000" b="1" dirty="0" smtClean="0">
                <a:solidFill>
                  <a:schemeClr val="accent5">
                    <a:lumMod val="50000"/>
                  </a:schemeClr>
                </a:solidFill>
              </a:rPr>
            </a:br>
            <a:r>
              <a:rPr lang="ar-LB" sz="3000" b="1" dirty="0" smtClean="0">
                <a:solidFill>
                  <a:schemeClr val="accent5">
                    <a:lumMod val="50000"/>
                  </a:schemeClr>
                </a:solidFill>
              </a:rPr>
              <a:t>مواجهة التحديات على مستوى السياسة العامة المحلية</a:t>
            </a:r>
            <a:endParaRPr lang="en-US" sz="3000" dirty="0">
              <a:solidFill>
                <a:schemeClr val="accent5">
                  <a:lumMod val="50000"/>
                </a:schemeClr>
              </a:solidFill>
            </a:endParaRPr>
          </a:p>
        </p:txBody>
      </p:sp>
      <p:sp>
        <p:nvSpPr>
          <p:cNvPr id="3" name="Content Placeholder 2"/>
          <p:cNvSpPr>
            <a:spLocks noGrp="1"/>
          </p:cNvSpPr>
          <p:nvPr>
            <p:ph sz="quarter" idx="4294967295"/>
          </p:nvPr>
        </p:nvSpPr>
        <p:spPr>
          <a:xfrm>
            <a:off x="152400" y="1524000"/>
            <a:ext cx="8534400" cy="4724399"/>
          </a:xfrm>
        </p:spPr>
        <p:txBody>
          <a:bodyPr>
            <a:noAutofit/>
          </a:bodyPr>
          <a:lstStyle/>
          <a:p>
            <a:pPr algn="r" rtl="1">
              <a:buClr>
                <a:schemeClr val="tx1"/>
              </a:buClr>
              <a:buFont typeface="Wingdings" charset="2"/>
              <a:buChar char="Ø"/>
            </a:pPr>
            <a:r>
              <a:rPr lang="ar-LB" sz="2500" dirty="0" smtClean="0"/>
              <a:t>تغيير نموذج التنمية ليعتمد أنماطاً مستدامة في الإنتاج والاستهلاك.</a:t>
            </a:r>
          </a:p>
          <a:p>
            <a:pPr algn="r" rtl="1">
              <a:buClr>
                <a:schemeClr val="tx1"/>
              </a:buClr>
              <a:buNone/>
            </a:pPr>
            <a:endParaRPr lang="en-US" sz="2000" dirty="0" smtClean="0"/>
          </a:p>
          <a:p>
            <a:pPr algn="r" rtl="1">
              <a:buClr>
                <a:schemeClr val="tx1"/>
              </a:buClr>
              <a:buFont typeface="Wingdings" pitchFamily="2" charset="2"/>
              <a:buChar char="Ø"/>
            </a:pPr>
            <a:r>
              <a:rPr lang="ar-LB" sz="2500" dirty="0" smtClean="0">
                <a:solidFill>
                  <a:schemeClr val="tx1"/>
                </a:solidFill>
              </a:rPr>
              <a:t>بيئة نظيفة وآمنة: حق لا امتياز.</a:t>
            </a:r>
          </a:p>
          <a:p>
            <a:pPr lvl="1" algn="r" rtl="1">
              <a:buClr>
                <a:schemeClr val="tx1"/>
              </a:buClr>
              <a:buFont typeface="Arial"/>
              <a:buChar char="•"/>
            </a:pPr>
            <a:r>
              <a:rPr lang="ar-LB" dirty="0" smtClean="0">
                <a:solidFill>
                  <a:schemeClr val="tx1"/>
                </a:solidFill>
              </a:rPr>
              <a:t>تعزيز مشاركة مختلف الجهات في الحكم وفي صنع السياسات بحيث  تشمل هذه العملية الذين هم أكثر عرضة للمخاطر البيئية.</a:t>
            </a:r>
            <a:endParaRPr lang="en-US" dirty="0" smtClean="0">
              <a:solidFill>
                <a:schemeClr val="tx1"/>
              </a:solidFill>
            </a:endParaRPr>
          </a:p>
          <a:p>
            <a:pPr lvl="1">
              <a:buClr>
                <a:schemeClr val="tx1"/>
              </a:buClr>
              <a:buNone/>
            </a:pPr>
            <a:endParaRPr lang="en-US" sz="2000" dirty="0" smtClean="0">
              <a:solidFill>
                <a:schemeClr val="tx1"/>
              </a:solidFill>
            </a:endParaRPr>
          </a:p>
          <a:p>
            <a:pPr algn="r" rtl="1">
              <a:buClr>
                <a:schemeClr val="tx1"/>
              </a:buClr>
              <a:buFont typeface="Wingdings" charset="2"/>
              <a:buChar char="Ø"/>
            </a:pPr>
            <a:r>
              <a:rPr lang="ar-LB" sz="2500" dirty="0" smtClean="0"/>
              <a:t>تلبية تطلّعات الفقراء لتحقيق التنمية مع الحفاظ على البيئة.</a:t>
            </a:r>
          </a:p>
          <a:p>
            <a:pPr lvl="1" algn="r" rtl="1">
              <a:buClr>
                <a:schemeClr val="tx1"/>
              </a:buClr>
              <a:buFont typeface="Arial"/>
              <a:buChar char="•"/>
            </a:pPr>
            <a:r>
              <a:rPr lang="ar-LB" dirty="0" smtClean="0">
                <a:solidFill>
                  <a:schemeClr val="tx1"/>
                </a:solidFill>
              </a:rPr>
              <a:t>أمثلة جيّدة عن سياسات مطبّقة على المستوى المحلي تحقّق المكاسب على مختلف الأصعدة.</a:t>
            </a:r>
            <a:r>
              <a:rPr lang="en-US" dirty="0" smtClean="0">
                <a:solidFill>
                  <a:schemeClr val="tx1"/>
                </a:solidFill>
              </a:rPr>
              <a:t/>
            </a:r>
            <a:br>
              <a:rPr lang="en-US" dirty="0" smtClean="0">
                <a:solidFill>
                  <a:schemeClr val="tx1"/>
                </a:solidFill>
              </a:rPr>
            </a:br>
            <a:endParaRPr lang="en-GB" dirty="0" smtClean="0"/>
          </a:p>
          <a:p>
            <a:pPr marL="274320" lvl="1" algn="r" rtl="1">
              <a:buClr>
                <a:schemeClr val="tx1"/>
              </a:buClr>
              <a:buSzPct val="85000"/>
              <a:buFont typeface="Wingdings" charset="2"/>
              <a:buChar char="Ø"/>
            </a:pPr>
            <a:r>
              <a:rPr lang="ar-LB" sz="2500" dirty="0" smtClean="0">
                <a:solidFill>
                  <a:schemeClr val="tx1"/>
                </a:solidFill>
              </a:rPr>
              <a:t>التحدّي كبير ويتطلب استثمارات وابتكارات هامة ومتزامنة.</a:t>
            </a:r>
            <a:endParaRPr lang="en-GB" sz="2500" dirty="0" smtClean="0">
              <a:solidFill>
                <a:schemeClr val="tx1"/>
              </a:solidFill>
            </a:endParaRPr>
          </a:p>
          <a:p>
            <a:endParaRPr lang="en-GB" sz="1700" dirty="0" smtClean="0"/>
          </a:p>
        </p:txBody>
      </p:sp>
      <p:pic>
        <p:nvPicPr>
          <p:cNvPr id="8" name="Picture 4"/>
          <p:cNvPicPr>
            <a:picLocks noChangeAspect="1" noChangeArrowheads="1"/>
          </p:cNvPicPr>
          <p:nvPr/>
        </p:nvPicPr>
        <p:blipFill>
          <a:blip r:embed="rId3" cstate="print"/>
          <a:srcRect/>
          <a:stretch>
            <a:fillRect/>
          </a:stretch>
        </p:blipFill>
        <p:spPr bwMode="auto">
          <a:xfrm>
            <a:off x="8686800" y="0"/>
            <a:ext cx="457200" cy="6858000"/>
          </a:xfrm>
          <a:prstGeom prst="rect">
            <a:avLst/>
          </a:prstGeom>
          <a:noFill/>
          <a:ln w="9525">
            <a:noFill/>
            <a:miter lim="800000"/>
            <a:headEnd/>
            <a:tailEnd/>
          </a:ln>
        </p:spPr>
      </p:pic>
    </p:spTree>
    <p:extLst>
      <p:ext uri="{BB962C8B-B14F-4D97-AF65-F5344CB8AC3E}">
        <p14:creationId xmlns="" xmlns:p14="http://schemas.microsoft.com/office/powerpoint/2010/main" val="1402908518"/>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8686800" y="0"/>
            <a:ext cx="457200" cy="6858000"/>
          </a:xfrm>
          <a:prstGeom prst="rect">
            <a:avLst/>
          </a:prstGeom>
          <a:noFill/>
          <a:ln w="9525">
            <a:noFill/>
            <a:miter lim="800000"/>
            <a:headEnd/>
            <a:tailEnd/>
          </a:ln>
        </p:spPr>
      </p:pic>
      <p:sp>
        <p:nvSpPr>
          <p:cNvPr id="3" name="Title 1"/>
          <p:cNvSpPr txBox="1">
            <a:spLocks/>
          </p:cNvSpPr>
          <p:nvPr/>
        </p:nvSpPr>
        <p:spPr>
          <a:xfrm>
            <a:off x="1066800" y="533400"/>
            <a:ext cx="7391400" cy="3733800"/>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endParaRPr lang="en-US" sz="3200" b="1" dirty="0">
              <a:solidFill>
                <a:schemeClr val="accent5">
                  <a:lumMod val="50000"/>
                </a:schemeClr>
              </a:solidFill>
            </a:endParaRPr>
          </a:p>
          <a:p>
            <a:pPr rtl="1"/>
            <a:r>
              <a:rPr lang="ar-LB" b="1" dirty="0" smtClean="0">
                <a:solidFill>
                  <a:schemeClr val="accent5">
                    <a:lumMod val="50000"/>
                  </a:schemeClr>
                </a:solidFill>
              </a:rPr>
              <a:t>هذا ممكن، لكن لا بد من تحوّل على المستوى الكلي </a:t>
            </a:r>
          </a:p>
          <a:p>
            <a:pPr rtl="1"/>
            <a:r>
              <a:rPr lang="ar-LB" b="1" dirty="0" smtClean="0">
                <a:solidFill>
                  <a:schemeClr val="accent5">
                    <a:lumMod val="50000"/>
                  </a:schemeClr>
                </a:solidFill>
              </a:rPr>
              <a:t>إذ لا يكفي اعتماد نهج تدرجي</a:t>
            </a:r>
          </a:p>
          <a:p>
            <a:endParaRPr lang="en-US" sz="3200" dirty="0">
              <a:solidFill>
                <a:schemeClr val="accent5">
                  <a:lumMod val="50000"/>
                </a:schemeClr>
              </a:solidFill>
            </a:endParaRPr>
          </a:p>
        </p:txBody>
      </p:sp>
    </p:spTree>
    <p:extLst>
      <p:ext uri="{BB962C8B-B14F-4D97-AF65-F5344CB8AC3E}">
        <p14:creationId xmlns="" xmlns:p14="http://schemas.microsoft.com/office/powerpoint/2010/main" val="249301340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idx="4294967295"/>
          </p:nvPr>
        </p:nvSpPr>
        <p:spPr>
          <a:xfrm>
            <a:off x="0" y="228600"/>
            <a:ext cx="8839200" cy="990600"/>
          </a:xfrm>
        </p:spPr>
        <p:txBody>
          <a:bodyPr>
            <a:normAutofit/>
          </a:bodyPr>
          <a:lstStyle/>
          <a:p>
            <a:r>
              <a:rPr lang="ar-LB" sz="2800" b="1" dirty="0" smtClean="0">
                <a:solidFill>
                  <a:schemeClr val="accent5">
                    <a:lumMod val="50000"/>
                  </a:schemeClr>
                </a:solidFill>
              </a:rPr>
              <a:t>لتحقيق تحوّل على المستوى الكلي، </a:t>
            </a:r>
            <a:br>
              <a:rPr lang="ar-LB" sz="2800" b="1" dirty="0" smtClean="0">
                <a:solidFill>
                  <a:schemeClr val="accent5">
                    <a:lumMod val="50000"/>
                  </a:schemeClr>
                </a:solidFill>
              </a:rPr>
            </a:br>
            <a:r>
              <a:rPr lang="ar-LB" sz="2800" b="1" dirty="0" smtClean="0">
                <a:solidFill>
                  <a:schemeClr val="accent5">
                    <a:lumMod val="50000"/>
                  </a:schemeClr>
                </a:solidFill>
              </a:rPr>
              <a:t>لا بدّ من ابتكارات على المستوى الكلي</a:t>
            </a:r>
            <a:endParaRPr lang="en-US" sz="2800" dirty="0">
              <a:solidFill>
                <a:schemeClr val="accent5">
                  <a:lumMod val="50000"/>
                </a:schemeClr>
              </a:solidFill>
            </a:endParaRPr>
          </a:p>
        </p:txBody>
      </p:sp>
      <p:sp>
        <p:nvSpPr>
          <p:cNvPr id="3" name="TextBox 2"/>
          <p:cNvSpPr txBox="1"/>
          <p:nvPr/>
        </p:nvSpPr>
        <p:spPr>
          <a:xfrm>
            <a:off x="76200" y="1219200"/>
            <a:ext cx="8458200" cy="4170372"/>
          </a:xfrm>
          <a:prstGeom prst="rect">
            <a:avLst/>
          </a:prstGeom>
          <a:noFill/>
        </p:spPr>
        <p:txBody>
          <a:bodyPr wrap="square" rtlCol="0">
            <a:spAutoFit/>
          </a:bodyPr>
          <a:lstStyle/>
          <a:p>
            <a:pPr marL="285750" indent="-285750" algn="r" rtl="1"/>
            <a:endParaRPr lang="en-US" sz="1700" dirty="0" smtClean="0"/>
          </a:p>
          <a:p>
            <a:pPr marL="285750" indent="-285750" algn="r" rtl="1">
              <a:buFont typeface="Wingdings" pitchFamily="2" charset="2"/>
              <a:buChar char="Ø"/>
            </a:pPr>
            <a:r>
              <a:rPr lang="ar-LB" sz="2000" dirty="0" smtClean="0"/>
              <a:t>تمويل التنمية كما هي الحال اليوم غير كافٍ ولا يتسم بالإنصاف (بين البلدان ولا بين القطاعات).</a:t>
            </a:r>
            <a:endParaRPr lang="en-US" sz="2000" dirty="0" smtClean="0"/>
          </a:p>
          <a:p>
            <a:pPr marL="285750" indent="-285750" algn="r" rtl="1">
              <a:buFont typeface="Arial" pitchFamily="34" charset="0"/>
              <a:buChar char="•"/>
            </a:pPr>
            <a:endParaRPr lang="en-US" sz="2000" dirty="0" smtClean="0"/>
          </a:p>
          <a:p>
            <a:pPr marL="742950" lvl="1" indent="-285750" algn="r" rtl="1">
              <a:buFont typeface="Wingdings" pitchFamily="2" charset="2"/>
              <a:buChar char="Ø"/>
            </a:pPr>
            <a:r>
              <a:rPr lang="ar-LB" sz="2100" dirty="0" smtClean="0"/>
              <a:t>موارد تمويل جديدة: ضريبة على المعاملات المصرفية بالعملات.</a:t>
            </a:r>
          </a:p>
          <a:p>
            <a:pPr marL="1200150" lvl="2" indent="-285750" algn="r" rtl="1">
              <a:buFont typeface="Arial" pitchFamily="34" charset="0"/>
              <a:buChar char="•"/>
            </a:pPr>
            <a:r>
              <a:rPr lang="ar-LB" sz="2100" dirty="0" smtClean="0"/>
              <a:t>إمكانية التنفيذ والدعم المتزايد على أعلى المستويات.</a:t>
            </a:r>
            <a:endParaRPr lang="en-US" sz="2100" dirty="0" smtClean="0"/>
          </a:p>
          <a:p>
            <a:pPr lvl="1" algn="r" rtl="1"/>
            <a:endParaRPr lang="en-US" sz="2000" dirty="0" smtClean="0"/>
          </a:p>
          <a:p>
            <a:pPr marL="914400" lvl="1" indent="-457200" algn="r" rtl="1">
              <a:buFont typeface="Wingdings" pitchFamily="2" charset="2"/>
              <a:buChar char="Ø"/>
            </a:pPr>
            <a:r>
              <a:rPr lang="ar-LB" sz="2100" dirty="0" smtClean="0"/>
              <a:t>إصلاحات لضمان قدر أكبر من الإنصاف والحصول على التمويل.</a:t>
            </a:r>
          </a:p>
          <a:p>
            <a:pPr marL="1371600" lvl="2" indent="-457200" algn="r" rtl="1">
              <a:buFont typeface="Arial" pitchFamily="34" charset="0"/>
              <a:buChar char="•"/>
            </a:pPr>
            <a:r>
              <a:rPr lang="ar-LB" sz="2100" dirty="0" smtClean="0"/>
              <a:t>دور الدولة في جذب الموارد الخاصة.</a:t>
            </a:r>
          </a:p>
          <a:p>
            <a:pPr marL="1371600" lvl="2" indent="-457200" algn="r" rtl="1">
              <a:buFont typeface="Arial" pitchFamily="34" charset="0"/>
              <a:buChar char="•"/>
            </a:pPr>
            <a:r>
              <a:rPr lang="ar-LB" sz="2100" dirty="0" smtClean="0"/>
              <a:t>اتخاذ إجراءات لتسهيل تدفق الموارد المالية من أجل المناخ لمساعدة الجهات المعنية المحلية في مواجهة المتطلبات المعقدة للحصول على التمويل من أجل المناخ.</a:t>
            </a:r>
          </a:p>
          <a:p>
            <a:pPr marL="1371600" lvl="2" indent="-457200" algn="r" rtl="1">
              <a:buFont typeface="Arial" pitchFamily="34" charset="0"/>
              <a:buChar char="•"/>
            </a:pPr>
            <a:r>
              <a:rPr lang="ar-LB" sz="2100" dirty="0" smtClean="0"/>
              <a:t>الصناديق الوطنية للمناخ لتسهيل الحصول على الموارد من مصادر مختلفة.</a:t>
            </a:r>
          </a:p>
          <a:p>
            <a:pPr marL="1371600" lvl="2" indent="-457200" algn="r" rtl="1">
              <a:buFont typeface="Arial" pitchFamily="34" charset="0"/>
              <a:buChar char="•"/>
            </a:pPr>
            <a:endParaRPr lang="en-US" sz="2100" dirty="0" smtClean="0"/>
          </a:p>
          <a:p>
            <a:pPr marL="742950" lvl="1" indent="-285750">
              <a:buFont typeface="Wingdings" pitchFamily="2" charset="2"/>
              <a:buChar char="Ø"/>
            </a:pPr>
            <a:endParaRPr lang="en-US" sz="2000" dirty="0" smtClean="0"/>
          </a:p>
        </p:txBody>
      </p:sp>
      <p:pic>
        <p:nvPicPr>
          <p:cNvPr id="8" name="Picture 4"/>
          <p:cNvPicPr>
            <a:picLocks noChangeAspect="1" noChangeArrowheads="1"/>
          </p:cNvPicPr>
          <p:nvPr/>
        </p:nvPicPr>
        <p:blipFill>
          <a:blip r:embed="rId3" cstate="print"/>
          <a:srcRect/>
          <a:stretch>
            <a:fillRect/>
          </a:stretch>
        </p:blipFill>
        <p:spPr bwMode="auto">
          <a:xfrm>
            <a:off x="8686800" y="0"/>
            <a:ext cx="457200" cy="6858000"/>
          </a:xfrm>
          <a:prstGeom prst="rect">
            <a:avLst/>
          </a:prstGeom>
          <a:noFill/>
          <a:ln w="9525">
            <a:noFill/>
            <a:miter lim="800000"/>
            <a:headEnd/>
            <a:tailEnd/>
          </a:ln>
        </p:spPr>
      </p:pic>
    </p:spTree>
    <p:extLst>
      <p:ext uri="{BB962C8B-B14F-4D97-AF65-F5344CB8AC3E}">
        <p14:creationId xmlns="" xmlns:p14="http://schemas.microsoft.com/office/powerpoint/2010/main" val="2065607578"/>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idx="4294967295"/>
          </p:nvPr>
        </p:nvSpPr>
        <p:spPr>
          <a:xfrm>
            <a:off x="228600" y="457201"/>
            <a:ext cx="8839200" cy="914400"/>
          </a:xfrm>
        </p:spPr>
        <p:txBody>
          <a:bodyPr>
            <a:normAutofit fontScale="90000"/>
          </a:bodyPr>
          <a:lstStyle/>
          <a:p>
            <a:r>
              <a:rPr lang="ar-LB" sz="2800" b="1" dirty="0" smtClean="0">
                <a:solidFill>
                  <a:schemeClr val="accent5">
                    <a:lumMod val="50000"/>
                  </a:schemeClr>
                </a:solidFill>
              </a:rPr>
              <a:t/>
            </a:r>
            <a:br>
              <a:rPr lang="ar-LB" sz="2800" b="1" dirty="0" smtClean="0">
                <a:solidFill>
                  <a:schemeClr val="accent5">
                    <a:lumMod val="50000"/>
                  </a:schemeClr>
                </a:solidFill>
              </a:rPr>
            </a:br>
            <a:r>
              <a:rPr lang="ar-LB" sz="2800" b="1" dirty="0" smtClean="0">
                <a:solidFill>
                  <a:schemeClr val="accent5">
                    <a:lumMod val="50000"/>
                  </a:schemeClr>
                </a:solidFill>
              </a:rPr>
              <a:t> لتحقيق تحوّل على المستوى الكلي،</a:t>
            </a:r>
            <a:br>
              <a:rPr lang="ar-LB" sz="2800" b="1" dirty="0" smtClean="0">
                <a:solidFill>
                  <a:schemeClr val="accent5">
                    <a:lumMod val="50000"/>
                  </a:schemeClr>
                </a:solidFill>
              </a:rPr>
            </a:br>
            <a:r>
              <a:rPr lang="ar-LB" sz="2800" b="1" dirty="0" smtClean="0">
                <a:solidFill>
                  <a:schemeClr val="accent5">
                    <a:lumMod val="50000"/>
                  </a:schemeClr>
                </a:solidFill>
              </a:rPr>
              <a:t> لا بد من ابتكارات على المستوى الكلي</a:t>
            </a:r>
            <a:endParaRPr lang="en-US" sz="2800" dirty="0">
              <a:solidFill>
                <a:schemeClr val="accent5">
                  <a:lumMod val="50000"/>
                </a:schemeClr>
              </a:solidFill>
            </a:endParaRPr>
          </a:p>
        </p:txBody>
      </p:sp>
      <p:sp>
        <p:nvSpPr>
          <p:cNvPr id="3" name="TextBox 2"/>
          <p:cNvSpPr txBox="1"/>
          <p:nvPr/>
        </p:nvSpPr>
        <p:spPr>
          <a:xfrm>
            <a:off x="0" y="1298912"/>
            <a:ext cx="8458200" cy="4401205"/>
          </a:xfrm>
          <a:prstGeom prst="rect">
            <a:avLst/>
          </a:prstGeom>
          <a:noFill/>
        </p:spPr>
        <p:txBody>
          <a:bodyPr wrap="square" rtlCol="0">
            <a:spAutoFit/>
          </a:bodyPr>
          <a:lstStyle/>
          <a:p>
            <a:pPr marL="285750" indent="-285750"/>
            <a:endParaRPr lang="en-US" sz="2000" dirty="0" smtClean="0"/>
          </a:p>
          <a:p>
            <a:pPr marL="742950" lvl="1" indent="-285750" algn="r" rtl="1">
              <a:buFont typeface="Arial"/>
              <a:buChar char="•"/>
            </a:pPr>
            <a:endParaRPr lang="en-US" sz="2000" dirty="0" smtClean="0"/>
          </a:p>
          <a:p>
            <a:pPr marL="742950" lvl="1" indent="-285750" algn="just">
              <a:buFont typeface="Wingdings" pitchFamily="2" charset="2"/>
              <a:buChar char="Ø"/>
            </a:pPr>
            <a:endParaRPr lang="en-US" sz="2000" dirty="0" smtClean="0"/>
          </a:p>
          <a:p>
            <a:pPr marL="742950" lvl="1" indent="-285750" algn="just" rtl="1">
              <a:buFont typeface="Wingdings" pitchFamily="2" charset="2"/>
              <a:buChar char="Ø"/>
            </a:pPr>
            <a:r>
              <a:rPr lang="ar-LB" sz="2000" dirty="0" smtClean="0"/>
              <a:t>الإسراع في تنفيذ المبادرة العالمية لتعميم الحصول على الطاقة للأمم المتحدة.</a:t>
            </a:r>
          </a:p>
          <a:p>
            <a:pPr marL="1200150" lvl="2" indent="-285750" algn="just" rtl="1">
              <a:buFont typeface="Arial" pitchFamily="34" charset="0"/>
              <a:buChar char="•"/>
            </a:pPr>
            <a:r>
              <a:rPr lang="ar-LB" sz="2000" dirty="0" smtClean="0"/>
              <a:t>حملة عالمية.</a:t>
            </a:r>
          </a:p>
          <a:p>
            <a:pPr marL="1200150" lvl="2" indent="-285750" algn="just" rtl="1">
              <a:buFont typeface="Arial" pitchFamily="34" charset="0"/>
              <a:buChar char="•"/>
            </a:pPr>
            <a:r>
              <a:rPr lang="ar-LB" sz="2000" dirty="0" smtClean="0"/>
              <a:t>إزالة العقبات لانتشار التكنولوجيا.</a:t>
            </a:r>
          </a:p>
          <a:p>
            <a:pPr marL="1200150" lvl="2" indent="-285750" algn="just" rtl="1">
              <a:buFont typeface="Arial" pitchFamily="34" charset="0"/>
              <a:buChar char="•"/>
            </a:pPr>
            <a:r>
              <a:rPr lang="ar-LB" sz="2000" dirty="0" smtClean="0"/>
              <a:t>دعم استراتيجيات التنمية الوطنية لخفض </a:t>
            </a:r>
            <a:r>
              <a:rPr lang="ar-LB" sz="2000" dirty="0" err="1" smtClean="0"/>
              <a:t>الانبعاثات</a:t>
            </a:r>
            <a:r>
              <a:rPr lang="ar-LB" sz="2000" dirty="0" smtClean="0"/>
              <a:t> وتعزيز المناعة إزاء تغيّر المناخ.</a:t>
            </a:r>
            <a:endParaRPr lang="en-US" sz="2000" dirty="0" smtClean="0"/>
          </a:p>
          <a:p>
            <a:pPr marL="742950" lvl="1" indent="-285750" algn="just">
              <a:buFont typeface="Wingdings" pitchFamily="2" charset="2"/>
              <a:buChar char="Ø"/>
            </a:pPr>
            <a:endParaRPr lang="en-US" sz="2000" dirty="0" smtClean="0"/>
          </a:p>
          <a:p>
            <a:pPr marL="285750" indent="-285750" algn="just" rtl="1">
              <a:buFont typeface="Wingdings" pitchFamily="2" charset="2"/>
              <a:buChar char="Ø"/>
            </a:pPr>
            <a:r>
              <a:rPr lang="ar-LB" sz="2000" dirty="0" smtClean="0"/>
              <a:t>هذا سيؤدي إلى زيادة في </a:t>
            </a:r>
            <a:r>
              <a:rPr lang="ar-LB" sz="2000" dirty="0" err="1" smtClean="0"/>
              <a:t>انبعاثات</a:t>
            </a:r>
            <a:r>
              <a:rPr lang="ar-LB" sz="2000" dirty="0" smtClean="0"/>
              <a:t> ثاني أكسيد الكربون لا تتخطّى 0.8 في المائة.</a:t>
            </a:r>
          </a:p>
          <a:p>
            <a:pPr marL="742950" lvl="1" indent="-285750" algn="just" rtl="1">
              <a:buFont typeface="Arial" pitchFamily="34" charset="0"/>
              <a:buChar char="•"/>
            </a:pPr>
            <a:r>
              <a:rPr lang="ar-LB" sz="2000" dirty="0" smtClean="0"/>
              <a:t>الاستثمار السنوي التقديري لا يتجاوز ثمن (1/8) الإعانات السنوية للوقود </a:t>
            </a:r>
            <a:r>
              <a:rPr lang="ar-LB" sz="2000" dirty="0" err="1" smtClean="0"/>
              <a:t>الأحفوري</a:t>
            </a:r>
            <a:r>
              <a:rPr lang="ar-LB" sz="2000" dirty="0" smtClean="0"/>
              <a:t>.</a:t>
            </a:r>
            <a:endParaRPr lang="en-US" sz="2000" dirty="0" smtClean="0"/>
          </a:p>
          <a:p>
            <a:endParaRPr lang="en-US" sz="2000" dirty="0"/>
          </a:p>
          <a:p>
            <a:pPr marL="285750" indent="-285750">
              <a:buFont typeface="Wingdings" pitchFamily="2" charset="2"/>
              <a:buChar char="Ø"/>
            </a:pPr>
            <a:endParaRPr lang="en-US" sz="2000" dirty="0" smtClean="0"/>
          </a:p>
          <a:p>
            <a:pPr marL="285750" indent="-285750">
              <a:buFont typeface="Wingdings" pitchFamily="2" charset="2"/>
              <a:buChar char="Ø"/>
            </a:pPr>
            <a:endParaRPr lang="en-US" sz="2000" dirty="0"/>
          </a:p>
          <a:p>
            <a:pPr marL="285750" indent="-285750">
              <a:buFont typeface="Wingdings" pitchFamily="2" charset="2"/>
              <a:buChar char="Ø"/>
            </a:pPr>
            <a:endParaRPr lang="en-US" sz="2000" dirty="0" smtClean="0"/>
          </a:p>
        </p:txBody>
      </p:sp>
      <p:pic>
        <p:nvPicPr>
          <p:cNvPr id="8" name="Picture 4"/>
          <p:cNvPicPr>
            <a:picLocks noChangeAspect="1" noChangeArrowheads="1"/>
          </p:cNvPicPr>
          <p:nvPr/>
        </p:nvPicPr>
        <p:blipFill>
          <a:blip r:embed="rId3" cstate="print"/>
          <a:srcRect/>
          <a:stretch>
            <a:fillRect/>
          </a:stretch>
        </p:blipFill>
        <p:spPr bwMode="auto">
          <a:xfrm>
            <a:off x="8686800" y="76200"/>
            <a:ext cx="457200" cy="6858000"/>
          </a:xfrm>
          <a:prstGeom prst="rect">
            <a:avLst/>
          </a:prstGeom>
          <a:noFill/>
          <a:ln w="9525">
            <a:noFill/>
            <a:miter lim="800000"/>
            <a:headEnd/>
            <a:tailEnd/>
          </a:ln>
        </p:spPr>
      </p:pic>
    </p:spTree>
    <p:extLst>
      <p:ext uri="{BB962C8B-B14F-4D97-AF65-F5344CB8AC3E}">
        <p14:creationId xmlns="" xmlns:p14="http://schemas.microsoft.com/office/powerpoint/2010/main" val="2087125136"/>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219200"/>
            <a:ext cx="8458200" cy="2231380"/>
          </a:xfrm>
          <a:prstGeom prst="rect">
            <a:avLst/>
          </a:prstGeom>
          <a:noFill/>
        </p:spPr>
        <p:txBody>
          <a:bodyPr wrap="square" rtlCol="0">
            <a:spAutoFit/>
          </a:bodyPr>
          <a:lstStyle/>
          <a:p>
            <a:pPr algn="ctr">
              <a:spcBef>
                <a:spcPct val="0"/>
              </a:spcBef>
            </a:pPr>
            <a:r>
              <a:rPr lang="ar-LB" sz="3300" b="1" dirty="0" smtClean="0">
                <a:solidFill>
                  <a:schemeClr val="accent5">
                    <a:lumMod val="50000"/>
                  </a:schemeClr>
                </a:solidFill>
                <a:latin typeface="+mj-lt"/>
                <a:ea typeface="+mj-ea"/>
                <a:cs typeface="+mj-cs"/>
              </a:rPr>
              <a:t>تحقيق التنمية البشرية يستلزم تحقيق الاستدامة</a:t>
            </a:r>
          </a:p>
          <a:p>
            <a:pPr algn="ctr">
              <a:spcBef>
                <a:spcPct val="0"/>
              </a:spcBef>
            </a:pPr>
            <a:endParaRPr lang="ar-LB" sz="3300" b="1" dirty="0" smtClean="0">
              <a:solidFill>
                <a:schemeClr val="accent5">
                  <a:lumMod val="50000"/>
                </a:schemeClr>
              </a:solidFill>
              <a:latin typeface="+mj-lt"/>
              <a:ea typeface="+mj-ea"/>
              <a:cs typeface="+mj-cs"/>
            </a:endParaRPr>
          </a:p>
          <a:p>
            <a:pPr algn="ctr">
              <a:spcBef>
                <a:spcPct val="0"/>
              </a:spcBef>
            </a:pPr>
            <a:r>
              <a:rPr lang="ar-LB" sz="3300" b="1" dirty="0" smtClean="0">
                <a:solidFill>
                  <a:schemeClr val="accent5">
                    <a:lumMod val="50000"/>
                  </a:schemeClr>
                </a:solidFill>
                <a:latin typeface="+mj-lt"/>
                <a:ea typeface="+mj-ea"/>
                <a:cs typeface="+mj-cs"/>
              </a:rPr>
              <a:t>في إطار من الإنصاف والتمكين</a:t>
            </a:r>
            <a:endParaRPr lang="en-US" sz="2000" dirty="0" smtClean="0"/>
          </a:p>
          <a:p>
            <a:pPr marL="285750" indent="-285750">
              <a:buFont typeface="Wingdings" pitchFamily="2" charset="2"/>
              <a:buChar char="Ø"/>
            </a:pPr>
            <a:endParaRPr lang="en-US" sz="2000" dirty="0"/>
          </a:p>
          <a:p>
            <a:pPr marL="285750" indent="-285750">
              <a:buFont typeface="Wingdings" pitchFamily="2" charset="2"/>
              <a:buChar char="Ø"/>
            </a:pPr>
            <a:endParaRPr lang="en-US" sz="2000" dirty="0" smtClean="0"/>
          </a:p>
        </p:txBody>
      </p:sp>
      <p:pic>
        <p:nvPicPr>
          <p:cNvPr id="8" name="Picture 4"/>
          <p:cNvPicPr>
            <a:picLocks noChangeAspect="1" noChangeArrowheads="1"/>
          </p:cNvPicPr>
          <p:nvPr/>
        </p:nvPicPr>
        <p:blipFill>
          <a:blip r:embed="rId3" cstate="print"/>
          <a:srcRect/>
          <a:stretch>
            <a:fillRect/>
          </a:stretch>
        </p:blipFill>
        <p:spPr bwMode="auto">
          <a:xfrm>
            <a:off x="8686800" y="0"/>
            <a:ext cx="457200" cy="6858000"/>
          </a:xfrm>
          <a:prstGeom prst="rect">
            <a:avLst/>
          </a:prstGeom>
          <a:noFill/>
          <a:ln w="9525">
            <a:noFill/>
            <a:miter lim="800000"/>
            <a:headEnd/>
            <a:tailEnd/>
          </a:ln>
        </p:spPr>
      </p:pic>
    </p:spTree>
    <p:extLst>
      <p:ext uri="{BB962C8B-B14F-4D97-AF65-F5344CB8AC3E}">
        <p14:creationId xmlns="" xmlns:p14="http://schemas.microsoft.com/office/powerpoint/2010/main" val="484030233"/>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3088318" y="3505201"/>
            <a:ext cx="3244550" cy="2787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a:spLocks noGrp="1"/>
          </p:cNvSpPr>
          <p:nvPr>
            <p:ph type="ctrTitle" idx="4294967295"/>
          </p:nvPr>
        </p:nvSpPr>
        <p:spPr>
          <a:xfrm>
            <a:off x="0" y="-76200"/>
            <a:ext cx="8839200" cy="990600"/>
          </a:xfrm>
        </p:spPr>
        <p:txBody>
          <a:bodyPr>
            <a:normAutofit/>
          </a:bodyPr>
          <a:lstStyle/>
          <a:p>
            <a:pPr rtl="1"/>
            <a:r>
              <a:rPr lang="ar-LB" sz="3200" b="1" dirty="0" smtClean="0">
                <a:solidFill>
                  <a:schemeClr val="accent5">
                    <a:lumMod val="50000"/>
                  </a:schemeClr>
                </a:solidFill>
              </a:rPr>
              <a:t>لمَ الاستدامة والإنصاف؟</a:t>
            </a:r>
            <a:endParaRPr lang="en-US" sz="3200" dirty="0">
              <a:solidFill>
                <a:schemeClr val="accent5">
                  <a:lumMod val="50000"/>
                </a:schemeClr>
              </a:solidFill>
            </a:endParaRPr>
          </a:p>
        </p:txBody>
      </p:sp>
      <p:sp>
        <p:nvSpPr>
          <p:cNvPr id="2" name="TextBox 1"/>
          <p:cNvSpPr txBox="1"/>
          <p:nvPr/>
        </p:nvSpPr>
        <p:spPr>
          <a:xfrm>
            <a:off x="4267200" y="1366659"/>
            <a:ext cx="4757738" cy="3662541"/>
          </a:xfrm>
          <a:prstGeom prst="rect">
            <a:avLst/>
          </a:prstGeom>
          <a:noFill/>
        </p:spPr>
        <p:txBody>
          <a:bodyPr wrap="square" rtlCol="0">
            <a:spAutoFit/>
          </a:bodyPr>
          <a:lstStyle/>
          <a:p>
            <a:pPr marL="285750" indent="-285750" algn="just" rtl="1"/>
            <a:r>
              <a:rPr lang="en-US" sz="2100" dirty="0" smtClean="0"/>
              <a:t>	</a:t>
            </a:r>
            <a:r>
              <a:rPr lang="ar-LB" sz="2100" dirty="0" smtClean="0"/>
              <a:t>كيف يمكننا....</a:t>
            </a:r>
            <a:endParaRPr lang="en-US" sz="2100" dirty="0" smtClean="0"/>
          </a:p>
          <a:p>
            <a:pPr marL="285750" indent="-285750" algn="just">
              <a:buFont typeface="Arial" pitchFamily="34" charset="0"/>
              <a:buChar char="•"/>
            </a:pPr>
            <a:endParaRPr lang="en-US" sz="1000" dirty="0" smtClean="0"/>
          </a:p>
          <a:p>
            <a:pPr marL="742950" lvl="1" indent="-285750" algn="just" rtl="1">
              <a:buFont typeface="Wingdings" pitchFamily="2" charset="2"/>
              <a:buChar char="Ø"/>
            </a:pPr>
            <a:r>
              <a:rPr lang="ar-LB" sz="2100" dirty="0" smtClean="0"/>
              <a:t>المضي في التقدم بطرق منصفة ولا تلحق ضرراً بالبيئة؟</a:t>
            </a:r>
            <a:r>
              <a:rPr lang="en-US" sz="2100" dirty="0" smtClean="0"/>
              <a:t> </a:t>
            </a:r>
            <a:endParaRPr lang="en-GB" sz="2100" dirty="0" smtClean="0"/>
          </a:p>
          <a:p>
            <a:pPr marL="285750" indent="-285750" algn="just">
              <a:buFont typeface="Arial" pitchFamily="34" charset="0"/>
              <a:buChar char="•"/>
            </a:pPr>
            <a:endParaRPr lang="en-US" dirty="0" smtClean="0"/>
          </a:p>
          <a:p>
            <a:pPr marL="742950" lvl="1" indent="-285750" algn="just" rtl="1">
              <a:buFont typeface="Wingdings" pitchFamily="2" charset="2"/>
              <a:buChar char="Ø"/>
            </a:pPr>
            <a:r>
              <a:rPr lang="ar-LB" sz="2100" dirty="0" smtClean="0"/>
              <a:t>تحقيق تطلّعات الفقراء في مختلف أنحاء العالم؟</a:t>
            </a:r>
            <a:r>
              <a:rPr lang="en-US" sz="2100" dirty="0" smtClean="0"/>
              <a:t> </a:t>
            </a:r>
          </a:p>
          <a:p>
            <a:pPr marL="285750" indent="-285750" algn="just">
              <a:buFont typeface="Arial" pitchFamily="34" charset="0"/>
              <a:buChar char="•"/>
            </a:pPr>
            <a:endParaRPr lang="en-US" dirty="0" smtClean="0"/>
          </a:p>
          <a:p>
            <a:pPr marL="742950" lvl="1" indent="-285750" algn="just" rtl="1">
              <a:buFont typeface="Wingdings" pitchFamily="2" charset="2"/>
              <a:buChar char="Ø"/>
            </a:pPr>
            <a:r>
              <a:rPr lang="ar-LB" sz="2100" dirty="0" smtClean="0"/>
              <a:t>اعتماد سياسات تحقق الإنصاف والاستدامة على حد سواء؟</a:t>
            </a:r>
            <a:r>
              <a:rPr lang="en-US" sz="2100" dirty="0" smtClean="0"/>
              <a:t> </a:t>
            </a:r>
          </a:p>
          <a:p>
            <a:pPr marL="742950" lvl="1" indent="-285750">
              <a:buFont typeface="Wingdings" pitchFamily="2" charset="2"/>
              <a:buChar char="Ø"/>
            </a:pPr>
            <a:endParaRPr lang="en-US" dirty="0" smtClean="0"/>
          </a:p>
          <a:p>
            <a:pPr marL="285750" indent="-285750">
              <a:buFont typeface="Arial" pitchFamily="34" charset="0"/>
              <a:buChar char="•"/>
            </a:pPr>
            <a:endParaRPr lang="en-US" sz="2100" dirty="0" smtClean="0"/>
          </a:p>
        </p:txBody>
      </p:sp>
      <p:pic>
        <p:nvPicPr>
          <p:cNvPr id="8" name="Picture 4"/>
          <p:cNvPicPr>
            <a:picLocks noChangeAspect="1" noChangeArrowheads="1"/>
          </p:cNvPicPr>
          <p:nvPr/>
        </p:nvPicPr>
        <p:blipFill>
          <a:blip r:embed="rId3" cstate="print"/>
          <a:srcRect/>
          <a:stretch>
            <a:fillRect/>
          </a:stretch>
        </p:blipFill>
        <p:spPr bwMode="auto">
          <a:xfrm>
            <a:off x="8686800" y="0"/>
            <a:ext cx="457200" cy="6858000"/>
          </a:xfrm>
          <a:prstGeom prst="rect">
            <a:avLst/>
          </a:prstGeom>
          <a:noFill/>
          <a:ln w="9525">
            <a:noFill/>
            <a:miter lim="800000"/>
            <a:headEnd/>
            <a:tailEnd/>
          </a:ln>
        </p:spPr>
      </p:pic>
      <p:pic>
        <p:nvPicPr>
          <p:cNvPr id="1026" name="Picture 2" descr="C:\Documents and Settings\User\Desktop\Graphs HDR 2011 (Ar) Presentation\Jpeg\Slide 2.jpg"/>
          <p:cNvPicPr>
            <a:picLocks noChangeAspect="1" noChangeArrowheads="1"/>
          </p:cNvPicPr>
          <p:nvPr/>
        </p:nvPicPr>
        <p:blipFill>
          <a:blip r:embed="rId4"/>
          <a:srcRect/>
          <a:stretch>
            <a:fillRect/>
          </a:stretch>
        </p:blipFill>
        <p:spPr bwMode="auto">
          <a:xfrm>
            <a:off x="165997" y="1371600"/>
            <a:ext cx="4101203" cy="3505200"/>
          </a:xfrm>
          <a:prstGeom prst="rect">
            <a:avLst/>
          </a:prstGeom>
          <a:noFill/>
        </p:spPr>
      </p:pic>
    </p:spTree>
    <p:extLst>
      <p:ext uri="{BB962C8B-B14F-4D97-AF65-F5344CB8AC3E}">
        <p14:creationId xmlns="" xmlns:p14="http://schemas.microsoft.com/office/powerpoint/2010/main" val="2274971479"/>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sp>
        <p:nvSpPr>
          <p:cNvPr id="2051" name="Title 1"/>
          <p:cNvSpPr>
            <a:spLocks noGrp="1"/>
          </p:cNvSpPr>
          <p:nvPr>
            <p:ph type="ctrTitle" idx="4294967295"/>
          </p:nvPr>
        </p:nvSpPr>
        <p:spPr>
          <a:xfrm>
            <a:off x="0" y="2209800"/>
            <a:ext cx="9144000" cy="2133600"/>
          </a:xfrm>
        </p:spPr>
        <p:txBody>
          <a:bodyPr>
            <a:normAutofit fontScale="90000"/>
          </a:bodyPr>
          <a:lstStyle/>
          <a:p>
            <a:r>
              <a:rPr lang="en-US" sz="4000" b="1" dirty="0" smtClean="0"/>
              <a:t/>
            </a:r>
            <a:br>
              <a:rPr lang="en-US" sz="4000" b="1" dirty="0" smtClean="0"/>
            </a:br>
            <a:r>
              <a:rPr lang="en-US" sz="800" b="1" dirty="0" smtClean="0"/>
              <a:t/>
            </a:r>
            <a:br>
              <a:rPr lang="en-US" sz="800" b="1" dirty="0" smtClean="0"/>
            </a:br>
            <a:r>
              <a:rPr lang="en-US" sz="800" b="1" dirty="0" smtClean="0"/>
              <a:t/>
            </a:r>
            <a:br>
              <a:rPr lang="en-US" sz="800" b="1" dirty="0" smtClean="0"/>
            </a:br>
            <a:r>
              <a:rPr lang="en-US" sz="800" b="1" dirty="0" smtClean="0"/>
              <a:t/>
            </a:r>
            <a:br>
              <a:rPr lang="en-US" sz="800" b="1" dirty="0" smtClean="0"/>
            </a:br>
            <a:r>
              <a:rPr lang="en-US" sz="800" b="1" dirty="0" smtClean="0"/>
              <a:t/>
            </a:r>
            <a:br>
              <a:rPr lang="en-US" sz="800" b="1" dirty="0" smtClean="0"/>
            </a:br>
            <a:r>
              <a:rPr lang="en-US" sz="800" b="1" dirty="0" smtClean="0"/>
              <a:t/>
            </a:r>
            <a:br>
              <a:rPr lang="en-US" sz="800" b="1" dirty="0" smtClean="0"/>
            </a:br>
            <a:r>
              <a:rPr lang="en-US" sz="800" b="1" dirty="0" smtClean="0"/>
              <a:t/>
            </a:r>
            <a:br>
              <a:rPr lang="en-US" sz="800" b="1" dirty="0" smtClean="0"/>
            </a:br>
            <a:r>
              <a:rPr lang="en-US" sz="800" b="1" dirty="0" smtClean="0"/>
              <a:t/>
            </a:r>
            <a:br>
              <a:rPr lang="en-US" sz="800" b="1" dirty="0" smtClean="0"/>
            </a:br>
            <a:r>
              <a:rPr lang="en-US" sz="800" b="1" dirty="0" smtClean="0"/>
              <a:t/>
            </a:r>
            <a:br>
              <a:rPr lang="en-US" sz="800" b="1" dirty="0" smtClean="0"/>
            </a:br>
            <a:r>
              <a:rPr lang="en-US" sz="800" b="1" dirty="0" smtClean="0"/>
              <a:t/>
            </a:r>
            <a:br>
              <a:rPr lang="en-US" sz="800" b="1" dirty="0" smtClean="0"/>
            </a:br>
            <a:r>
              <a:rPr lang="en-US" sz="800" b="1" dirty="0" smtClean="0"/>
              <a:t/>
            </a:r>
            <a:br>
              <a:rPr lang="en-US" sz="800" b="1" dirty="0" smtClean="0"/>
            </a:br>
            <a:r>
              <a:rPr lang="en-US" sz="3000" dirty="0" smtClean="0"/>
              <a:t/>
            </a:r>
            <a:br>
              <a:rPr lang="en-US" sz="3000" dirty="0" smtClean="0"/>
            </a:br>
            <a:r>
              <a:rPr lang="en-US" sz="2800" dirty="0" smtClean="0">
                <a:solidFill>
                  <a:schemeClr val="accent5">
                    <a:lumMod val="50000"/>
                  </a:schemeClr>
                </a:solidFill>
              </a:rPr>
              <a:t/>
            </a:r>
            <a:br>
              <a:rPr lang="en-US" sz="2800" dirty="0" smtClean="0">
                <a:solidFill>
                  <a:schemeClr val="accent5">
                    <a:lumMod val="50000"/>
                  </a:schemeClr>
                </a:solidFill>
              </a:rPr>
            </a:br>
            <a:r>
              <a:rPr lang="en-US" sz="2800" dirty="0" smtClean="0">
                <a:solidFill>
                  <a:schemeClr val="accent5">
                    <a:lumMod val="50000"/>
                  </a:schemeClr>
                </a:solidFill>
              </a:rPr>
              <a:t/>
            </a:r>
            <a:br>
              <a:rPr lang="en-US" sz="2800" dirty="0" smtClean="0">
                <a:solidFill>
                  <a:schemeClr val="accent5">
                    <a:lumMod val="50000"/>
                  </a:schemeClr>
                </a:solidFill>
              </a:rPr>
            </a:br>
            <a:r>
              <a:rPr lang="ar-LB" sz="4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شكراً</a:t>
            </a:r>
            <a:r>
              <a:rPr lang="en-US" sz="3000" dirty="0" smtClean="0"/>
              <a:t/>
            </a:r>
            <a:br>
              <a:rPr lang="en-US" sz="3000" dirty="0" smtClean="0"/>
            </a:br>
            <a:r>
              <a:rPr lang="en-US" sz="2800" dirty="0" smtClean="0"/>
              <a:t/>
            </a:r>
            <a:br>
              <a:rPr lang="en-US" sz="2800" dirty="0" smtClean="0"/>
            </a:br>
            <a:endParaRPr lang="en-US" sz="2400" b="1" dirty="0" smtClean="0"/>
          </a:p>
        </p:txBody>
      </p:sp>
      <p:sp>
        <p:nvSpPr>
          <p:cNvPr id="4" name="Title 1"/>
          <p:cNvSpPr txBox="1">
            <a:spLocks/>
          </p:cNvSpPr>
          <p:nvPr/>
        </p:nvSpPr>
        <p:spPr>
          <a:xfrm>
            <a:off x="15240" y="4343400"/>
            <a:ext cx="9144000" cy="1676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181711631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8686800" y="0"/>
            <a:ext cx="457200" cy="6858000"/>
          </a:xfrm>
          <a:prstGeom prst="rect">
            <a:avLst/>
          </a:prstGeom>
          <a:noFill/>
          <a:ln w="9525">
            <a:noFill/>
            <a:miter lim="800000"/>
            <a:headEnd/>
            <a:tailEnd/>
          </a:ln>
        </p:spPr>
      </p:pic>
      <p:sp>
        <p:nvSpPr>
          <p:cNvPr id="3" name="Title 1"/>
          <p:cNvSpPr txBox="1">
            <a:spLocks/>
          </p:cNvSpPr>
          <p:nvPr/>
        </p:nvSpPr>
        <p:spPr>
          <a:xfrm>
            <a:off x="1219200" y="1981200"/>
            <a:ext cx="6781800" cy="1752600"/>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rtl="1"/>
            <a:r>
              <a:rPr lang="ar-LB" sz="3200" b="1" dirty="0" smtClean="0">
                <a:solidFill>
                  <a:schemeClr val="accent5">
                    <a:lumMod val="50000"/>
                  </a:schemeClr>
                </a:solidFill>
              </a:rPr>
              <a:t>التنمية البشرية في خطر بسبب الاتجاهات البيئية وعدم المساواة</a:t>
            </a:r>
            <a:endParaRPr lang="en-US" sz="3200" dirty="0">
              <a:solidFill>
                <a:schemeClr val="accent5">
                  <a:lumMod val="50000"/>
                </a:schemeClr>
              </a:solidFill>
            </a:endParaRPr>
          </a:p>
        </p:txBody>
      </p:sp>
    </p:spTree>
    <p:extLst>
      <p:ext uri="{BB962C8B-B14F-4D97-AF65-F5344CB8AC3E}">
        <p14:creationId xmlns="" xmlns:p14="http://schemas.microsoft.com/office/powerpoint/2010/main" val="413453813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70087"/>
            <a:ext cx="3962400" cy="5416868"/>
          </a:xfrm>
          <a:prstGeom prst="rect">
            <a:avLst/>
          </a:prstGeom>
          <a:noFill/>
        </p:spPr>
        <p:txBody>
          <a:bodyPr wrap="square" rtlCol="0">
            <a:spAutoFit/>
          </a:bodyPr>
          <a:lstStyle/>
          <a:p>
            <a:pPr marL="914400" lvl="1" indent="-457200" algn="just" rtl="1"/>
            <a:r>
              <a:rPr lang="ar-LB" sz="1650" dirty="0" smtClean="0"/>
              <a:t>بحلول عام 2050، يمكن أن يكون دليل التنمية البشرية:</a:t>
            </a:r>
          </a:p>
          <a:p>
            <a:pPr marL="914400" lvl="1" indent="-457200" algn="just" rtl="1">
              <a:buFont typeface="Wingdings" pitchFamily="2" charset="2"/>
              <a:buChar char="Ø"/>
            </a:pPr>
            <a:r>
              <a:rPr lang="ar-LB" sz="1650" dirty="0" smtClean="0"/>
              <a:t> 19 في المائة أكثر مما هو عليه اليوم.</a:t>
            </a:r>
          </a:p>
          <a:p>
            <a:pPr marL="1371600" lvl="2" indent="-457200" algn="just" rtl="1">
              <a:buFont typeface="Arial" pitchFamily="34" charset="0"/>
              <a:buChar char="•"/>
            </a:pPr>
            <a:r>
              <a:rPr lang="ar-LB" sz="1650" dirty="0" smtClean="0"/>
              <a:t>يُحقّق التقدم الأكبر في البلدان النامية (بمتوسط 24 في المائة).</a:t>
            </a:r>
          </a:p>
          <a:p>
            <a:pPr marL="1371600" lvl="2" indent="-457200" algn="just" rtl="1">
              <a:buFont typeface="Arial" pitchFamily="34" charset="0"/>
              <a:buChar char="•"/>
            </a:pPr>
            <a:r>
              <a:rPr lang="ar-LB" sz="1650" dirty="0" smtClean="0"/>
              <a:t>تقدّم بنسبة 44 في المائة في جنوب الصحراء الأفريقية الكبرى و36 في المائة في جنوب آسيا.</a:t>
            </a:r>
          </a:p>
          <a:p>
            <a:pPr marL="914400" lvl="1" indent="-457200" algn="just" rtl="1">
              <a:buFont typeface="Wingdings" pitchFamily="2" charset="2"/>
              <a:buChar char="Ø"/>
            </a:pPr>
            <a:r>
              <a:rPr lang="ar-LB" sz="1650" dirty="0" smtClean="0"/>
              <a:t>في ظل سيناريو التحديات البيئية، سيكون التقدم أقل بنسبة 8 في المائة.</a:t>
            </a:r>
          </a:p>
          <a:p>
            <a:pPr marL="1371600" lvl="2" indent="-457200" algn="just" rtl="1">
              <a:buFont typeface="Arial" pitchFamily="34" charset="0"/>
              <a:buChar char="•"/>
            </a:pPr>
            <a:r>
              <a:rPr lang="ar-LB" sz="1650" dirty="0" smtClean="0"/>
              <a:t>12 في المائة في جنوب آسيا وفي جنوب الصحراء الأفريقية الكبرى.</a:t>
            </a:r>
          </a:p>
          <a:p>
            <a:pPr marL="914400" lvl="1" indent="-457200" algn="just" rtl="1">
              <a:buFont typeface="Wingdings" pitchFamily="2" charset="2"/>
              <a:buChar char="Ø"/>
            </a:pPr>
            <a:r>
              <a:rPr lang="ar-LB" sz="1650" dirty="0" smtClean="0"/>
              <a:t>تراجع بنسبة 15 في المائة في ظل سيناريو الكوارث البيئية.</a:t>
            </a:r>
          </a:p>
          <a:p>
            <a:pPr marL="1371600" lvl="2" indent="-457200" algn="just" rtl="1">
              <a:buFont typeface="Arial" pitchFamily="34" charset="0"/>
              <a:buChar char="•"/>
            </a:pPr>
            <a:r>
              <a:rPr lang="ar-LB" sz="1650" dirty="0" smtClean="0"/>
              <a:t>أثر هائل على البلدان النامية.</a:t>
            </a:r>
          </a:p>
          <a:p>
            <a:pPr marL="1371600" lvl="2" indent="-457200" algn="just" rtl="1">
              <a:buFont typeface="Arial" pitchFamily="34" charset="0"/>
              <a:buChar char="•"/>
            </a:pPr>
            <a:r>
              <a:rPr lang="ar-LB" sz="1650" dirty="0" smtClean="0"/>
              <a:t>تراجع بنسبة 24 في المائة في جنوب الصحراء الأفريقية الكبرى و22 في المائة  في جنوب آسيا.</a:t>
            </a:r>
          </a:p>
          <a:p>
            <a:pPr marL="914400" lvl="1" indent="-457200" algn="just" rtl="1">
              <a:buFont typeface="Wingdings" pitchFamily="2" charset="2"/>
              <a:buChar char="Ø"/>
            </a:pPr>
            <a:endParaRPr lang="ar-LB" sz="1650" dirty="0" smtClean="0"/>
          </a:p>
          <a:p>
            <a:pPr marL="914400" lvl="1" indent="-457200" algn="just" rtl="1">
              <a:buFont typeface="Wingdings" pitchFamily="2" charset="2"/>
              <a:buChar char="Ø"/>
            </a:pPr>
            <a:endParaRPr lang="en-US" sz="1650" dirty="0" smtClean="0"/>
          </a:p>
          <a:p>
            <a:endParaRPr lang="en-US" sz="1600" dirty="0"/>
          </a:p>
        </p:txBody>
      </p:sp>
      <p:sp>
        <p:nvSpPr>
          <p:cNvPr id="7" name="Title 1"/>
          <p:cNvSpPr>
            <a:spLocks noGrp="1"/>
          </p:cNvSpPr>
          <p:nvPr>
            <p:ph type="ctrTitle" idx="4294967295"/>
          </p:nvPr>
        </p:nvSpPr>
        <p:spPr>
          <a:xfrm>
            <a:off x="0" y="-92075"/>
            <a:ext cx="9067800" cy="1006475"/>
          </a:xfrm>
        </p:spPr>
        <p:txBody>
          <a:bodyPr>
            <a:normAutofit/>
          </a:bodyPr>
          <a:lstStyle/>
          <a:p>
            <a:pPr rtl="1"/>
            <a:r>
              <a:rPr lang="ar-LB" sz="2800" b="1" dirty="0" smtClean="0">
                <a:solidFill>
                  <a:schemeClr val="accent5">
                    <a:lumMod val="50000"/>
                  </a:schemeClr>
                </a:solidFill>
              </a:rPr>
              <a:t>الاتجاهات البيئية تهدّد تقدم التنمية البشرية</a:t>
            </a:r>
            <a:endParaRPr lang="en-US" sz="2800" dirty="0">
              <a:solidFill>
                <a:schemeClr val="accent5">
                  <a:lumMod val="50000"/>
                </a:schemeClr>
              </a:solidFill>
            </a:endParaRPr>
          </a:p>
        </p:txBody>
      </p:sp>
      <p:pic>
        <p:nvPicPr>
          <p:cNvPr id="8" name="Picture 4"/>
          <p:cNvPicPr>
            <a:picLocks noChangeAspect="1" noChangeArrowheads="1"/>
          </p:cNvPicPr>
          <p:nvPr/>
        </p:nvPicPr>
        <p:blipFill>
          <a:blip r:embed="rId3" cstate="print"/>
          <a:srcRect/>
          <a:stretch>
            <a:fillRect/>
          </a:stretch>
        </p:blipFill>
        <p:spPr bwMode="auto">
          <a:xfrm rot="5400000">
            <a:off x="4343400" y="1981200"/>
            <a:ext cx="457200" cy="9144000"/>
          </a:xfrm>
          <a:prstGeom prst="rect">
            <a:avLst/>
          </a:prstGeom>
          <a:noFill/>
          <a:ln w="9525">
            <a:noFill/>
            <a:miter lim="800000"/>
            <a:headEnd/>
            <a:tailEnd/>
          </a:ln>
        </p:spPr>
      </p:pic>
      <p:pic>
        <p:nvPicPr>
          <p:cNvPr id="2050" name="Picture 2" descr="C:\Documents and Settings\User\Desktop\Graphs HDR 2011 (Ar) Presentation\Jpeg\Slide 4.jpg"/>
          <p:cNvPicPr>
            <a:picLocks noChangeAspect="1" noChangeArrowheads="1"/>
          </p:cNvPicPr>
          <p:nvPr/>
        </p:nvPicPr>
        <p:blipFill>
          <a:blip r:embed="rId4"/>
          <a:srcRect/>
          <a:stretch>
            <a:fillRect/>
          </a:stretch>
        </p:blipFill>
        <p:spPr bwMode="auto">
          <a:xfrm>
            <a:off x="4409026" y="1122363"/>
            <a:ext cx="4277774" cy="4821237"/>
          </a:xfrm>
          <a:prstGeom prst="rect">
            <a:avLst/>
          </a:prstGeom>
          <a:noFill/>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idx="4294967295"/>
          </p:nvPr>
        </p:nvSpPr>
        <p:spPr>
          <a:xfrm>
            <a:off x="76200" y="-92075"/>
            <a:ext cx="9067800" cy="1006475"/>
          </a:xfrm>
        </p:spPr>
        <p:txBody>
          <a:bodyPr>
            <a:normAutofit/>
          </a:bodyPr>
          <a:lstStyle/>
          <a:p>
            <a:pPr rtl="1"/>
            <a:r>
              <a:rPr lang="ar-LB" sz="2800" b="1" dirty="0" smtClean="0">
                <a:solidFill>
                  <a:schemeClr val="accent5">
                    <a:lumMod val="50000"/>
                  </a:schemeClr>
                </a:solidFill>
              </a:rPr>
              <a:t>الاتجاهات البيئية تهدّد تقدّم التنمية البشرية</a:t>
            </a:r>
            <a:endParaRPr lang="en-US" sz="2800" dirty="0">
              <a:solidFill>
                <a:schemeClr val="accent5">
                  <a:lumMod val="50000"/>
                </a:schemeClr>
              </a:solidFill>
            </a:endParaRPr>
          </a:p>
        </p:txBody>
      </p:sp>
      <p:pic>
        <p:nvPicPr>
          <p:cNvPr id="8" name="Picture 4"/>
          <p:cNvPicPr>
            <a:picLocks noChangeAspect="1" noChangeArrowheads="1"/>
          </p:cNvPicPr>
          <p:nvPr/>
        </p:nvPicPr>
        <p:blipFill>
          <a:blip r:embed="rId3" cstate="print"/>
          <a:srcRect/>
          <a:stretch>
            <a:fillRect/>
          </a:stretch>
        </p:blipFill>
        <p:spPr bwMode="auto">
          <a:xfrm rot="5400000">
            <a:off x="4343400" y="1981200"/>
            <a:ext cx="457200" cy="9144000"/>
          </a:xfrm>
          <a:prstGeom prst="rect">
            <a:avLst/>
          </a:prstGeom>
          <a:noFill/>
          <a:ln w="9525">
            <a:noFill/>
            <a:miter lim="800000"/>
            <a:headEnd/>
            <a:tailEnd/>
          </a:ln>
        </p:spPr>
      </p:pic>
      <p:pic>
        <p:nvPicPr>
          <p:cNvPr id="3074" name="Picture 2" descr="C:\Documents and Settings\User\Desktop\Graphs HDR 2011 (Ar) Presentation\Jpeg\Slide 5.jpg"/>
          <p:cNvPicPr>
            <a:picLocks noChangeAspect="1" noChangeArrowheads="1"/>
          </p:cNvPicPr>
          <p:nvPr/>
        </p:nvPicPr>
        <p:blipFill>
          <a:blip r:embed="rId4"/>
          <a:srcRect/>
          <a:stretch>
            <a:fillRect/>
          </a:stretch>
        </p:blipFill>
        <p:spPr bwMode="auto">
          <a:xfrm>
            <a:off x="990600" y="1295400"/>
            <a:ext cx="7239000" cy="4785902"/>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idx="4294967295"/>
          </p:nvPr>
        </p:nvSpPr>
        <p:spPr>
          <a:xfrm>
            <a:off x="152400" y="136525"/>
            <a:ext cx="8839200" cy="701675"/>
          </a:xfrm>
        </p:spPr>
        <p:txBody>
          <a:bodyPr>
            <a:normAutofit fontScale="90000"/>
          </a:bodyPr>
          <a:lstStyle/>
          <a:p>
            <a:pPr rtl="1"/>
            <a:r>
              <a:rPr lang="ar-LB" sz="2800" b="1" dirty="0" smtClean="0">
                <a:solidFill>
                  <a:schemeClr val="accent5">
                    <a:lumMod val="50000"/>
                  </a:schemeClr>
                </a:solidFill>
              </a:rPr>
              <a:t/>
            </a:r>
            <a:br>
              <a:rPr lang="ar-LB" sz="2800" b="1" dirty="0" smtClean="0">
                <a:solidFill>
                  <a:schemeClr val="accent5">
                    <a:lumMod val="50000"/>
                  </a:schemeClr>
                </a:solidFill>
              </a:rPr>
            </a:br>
            <a:r>
              <a:rPr lang="ar-LB" sz="2800" b="1" dirty="0" smtClean="0">
                <a:solidFill>
                  <a:schemeClr val="accent5">
                    <a:lumMod val="50000"/>
                  </a:schemeClr>
                </a:solidFill>
              </a:rPr>
              <a:t>...سيكون من  الصعب جداً سدّ الفجوات في التنمية</a:t>
            </a:r>
            <a:endParaRPr lang="en-US" sz="2800" dirty="0">
              <a:solidFill>
                <a:schemeClr val="accent5">
                  <a:lumMod val="50000"/>
                </a:schemeClr>
              </a:solidFill>
            </a:endParaRPr>
          </a:p>
        </p:txBody>
      </p:sp>
      <p:sp>
        <p:nvSpPr>
          <p:cNvPr id="2" name="TextBox 1"/>
          <p:cNvSpPr txBox="1"/>
          <p:nvPr/>
        </p:nvSpPr>
        <p:spPr>
          <a:xfrm>
            <a:off x="381000" y="1752600"/>
            <a:ext cx="3733800" cy="3323987"/>
          </a:xfrm>
          <a:prstGeom prst="rect">
            <a:avLst/>
          </a:prstGeom>
          <a:noFill/>
        </p:spPr>
        <p:txBody>
          <a:bodyPr wrap="square" rtlCol="0">
            <a:spAutoFit/>
          </a:bodyPr>
          <a:lstStyle/>
          <a:p>
            <a:pPr marL="457200" indent="-457200" algn="just" rtl="1"/>
            <a:r>
              <a:rPr lang="ar-LB" sz="1900" dirty="0" smtClean="0"/>
              <a:t>بحلول عام 2050:</a:t>
            </a:r>
          </a:p>
          <a:p>
            <a:pPr marL="457200" indent="-457200" algn="just" rtl="1">
              <a:buFont typeface="Wingdings" pitchFamily="2" charset="2"/>
              <a:buChar char="Ø"/>
            </a:pPr>
            <a:r>
              <a:rPr lang="ar-LB" sz="1900" dirty="0" smtClean="0"/>
              <a:t>في غياب التحديات البيئية: من المتوقع تراجُع عدم المساواة.</a:t>
            </a:r>
          </a:p>
          <a:p>
            <a:pPr marL="457200" indent="-457200" algn="just" rtl="1">
              <a:buFont typeface="Wingdings" pitchFamily="2" charset="2"/>
              <a:buChar char="Ø"/>
            </a:pPr>
            <a:endParaRPr lang="ar-LB" sz="1900" dirty="0" smtClean="0"/>
          </a:p>
          <a:p>
            <a:pPr marL="457200" indent="-457200" algn="just" rtl="1">
              <a:buFont typeface="Wingdings" pitchFamily="2" charset="2"/>
              <a:buChar char="Ø"/>
            </a:pPr>
            <a:r>
              <a:rPr lang="ar-LB" sz="1900" dirty="0" smtClean="0"/>
              <a:t>سيناريو التحديات البيئية: من المتوقّع أن يتباطأ التراجع في عدم المساواة.</a:t>
            </a:r>
          </a:p>
          <a:p>
            <a:pPr marL="457200" indent="-457200" algn="just" rtl="1">
              <a:buFont typeface="Wingdings" pitchFamily="2" charset="2"/>
              <a:buChar char="Ø"/>
            </a:pPr>
            <a:endParaRPr lang="ar-LB" sz="1900" dirty="0" smtClean="0"/>
          </a:p>
          <a:p>
            <a:pPr marL="457200" indent="-457200" algn="just" rtl="1">
              <a:buFont typeface="Wingdings" pitchFamily="2" charset="2"/>
              <a:buChar char="Ø"/>
            </a:pPr>
            <a:r>
              <a:rPr lang="ar-LB" sz="1900" dirty="0" smtClean="0"/>
              <a:t>سيناريو الكوارث البيئية: تفاقم عدم المساواة، وانقلاب اتجاهات التقارب الحالية.</a:t>
            </a:r>
            <a:endParaRPr lang="en-US" sz="1900" dirty="0" smtClean="0"/>
          </a:p>
          <a:p>
            <a:endParaRPr lang="en-US" sz="2000" dirty="0"/>
          </a:p>
        </p:txBody>
      </p:sp>
      <p:pic>
        <p:nvPicPr>
          <p:cNvPr id="8" name="Picture 4"/>
          <p:cNvPicPr>
            <a:picLocks noChangeAspect="1" noChangeArrowheads="1"/>
          </p:cNvPicPr>
          <p:nvPr/>
        </p:nvPicPr>
        <p:blipFill>
          <a:blip r:embed="rId3" cstate="print"/>
          <a:srcRect/>
          <a:stretch>
            <a:fillRect/>
          </a:stretch>
        </p:blipFill>
        <p:spPr bwMode="auto">
          <a:xfrm rot="5400000">
            <a:off x="4343400" y="1981200"/>
            <a:ext cx="457200" cy="9144000"/>
          </a:xfrm>
          <a:prstGeom prst="rect">
            <a:avLst/>
          </a:prstGeom>
          <a:noFill/>
          <a:ln w="9525">
            <a:noFill/>
            <a:miter lim="800000"/>
            <a:headEnd/>
            <a:tailEnd/>
          </a:ln>
        </p:spPr>
      </p:pic>
      <p:sp>
        <p:nvSpPr>
          <p:cNvPr id="13" name="Rectangle 12"/>
          <p:cNvSpPr/>
          <p:nvPr/>
        </p:nvSpPr>
        <p:spPr>
          <a:xfrm>
            <a:off x="5181600" y="3124200"/>
            <a:ext cx="3733800" cy="384721"/>
          </a:xfrm>
          <a:prstGeom prst="rect">
            <a:avLst/>
          </a:prstGeom>
        </p:spPr>
        <p:txBody>
          <a:bodyPr wrap="square">
            <a:spAutoFit/>
          </a:bodyPr>
          <a:lstStyle/>
          <a:p>
            <a:pPr marL="457200" indent="-457200">
              <a:buFont typeface="Arial" pitchFamily="34" charset="0"/>
              <a:buChar char="•"/>
            </a:pPr>
            <a:endParaRPr lang="en-US" sz="1900" dirty="0" smtClean="0"/>
          </a:p>
        </p:txBody>
      </p:sp>
      <p:sp>
        <p:nvSpPr>
          <p:cNvPr id="15" name="Rectangle 14"/>
          <p:cNvSpPr/>
          <p:nvPr/>
        </p:nvSpPr>
        <p:spPr>
          <a:xfrm>
            <a:off x="5181600" y="4757916"/>
            <a:ext cx="3733800" cy="384721"/>
          </a:xfrm>
          <a:prstGeom prst="rect">
            <a:avLst/>
          </a:prstGeom>
        </p:spPr>
        <p:txBody>
          <a:bodyPr wrap="square">
            <a:spAutoFit/>
          </a:bodyPr>
          <a:lstStyle/>
          <a:p>
            <a:pPr marL="457200" indent="-457200">
              <a:buFont typeface="Arial" pitchFamily="34" charset="0"/>
              <a:buChar char="•"/>
            </a:pPr>
            <a:endParaRPr lang="en-US" sz="1900" dirty="0" smtClean="0"/>
          </a:p>
        </p:txBody>
      </p:sp>
      <p:pic>
        <p:nvPicPr>
          <p:cNvPr id="4" name="Picture 2" descr="C:\Documents and Settings\User\Desktop\Graphs HDR 2011 (Ar) Presentation\Jpeg\Slide 6.jpg"/>
          <p:cNvPicPr>
            <a:picLocks noChangeAspect="1" noChangeArrowheads="1"/>
          </p:cNvPicPr>
          <p:nvPr/>
        </p:nvPicPr>
        <p:blipFill>
          <a:blip r:embed="rId4"/>
          <a:srcRect/>
          <a:stretch>
            <a:fillRect/>
          </a:stretch>
        </p:blipFill>
        <p:spPr bwMode="auto">
          <a:xfrm>
            <a:off x="4403881" y="1066800"/>
            <a:ext cx="4206719" cy="4876800"/>
          </a:xfrm>
          <a:prstGeom prst="rect">
            <a:avLst/>
          </a:prstGeom>
          <a:noFill/>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left)">
                                      <p:cBhvr>
                                        <p:cTn id="13" dur="500"/>
                                        <p:tgtEl>
                                          <p:spTgt spid="2">
                                            <p:txEl>
                                              <p:pRg st="3" end="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wipe(left)">
                                      <p:cBhvr>
                                        <p:cTn id="1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0"/>
            <a:ext cx="8839200" cy="838200"/>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ar-LB" sz="2400" b="1" dirty="0" smtClean="0">
                <a:solidFill>
                  <a:schemeClr val="accent5">
                    <a:lumMod val="50000"/>
                  </a:schemeClr>
                </a:solidFill>
              </a:rPr>
              <a:t>خسائر في التنمية البشرية وخطر على التقدّم في المستقبل جرّاء عدم المساواة</a:t>
            </a:r>
            <a:endParaRPr lang="en-US" sz="2700" dirty="0">
              <a:solidFill>
                <a:schemeClr val="accent5">
                  <a:lumMod val="50000"/>
                </a:schemeClr>
              </a:solidFill>
            </a:endParaRPr>
          </a:p>
        </p:txBody>
      </p:sp>
      <p:sp>
        <p:nvSpPr>
          <p:cNvPr id="4" name="Content Placeholder 3"/>
          <p:cNvSpPr txBox="1">
            <a:spLocks/>
          </p:cNvSpPr>
          <p:nvPr/>
        </p:nvSpPr>
        <p:spPr>
          <a:xfrm>
            <a:off x="304800" y="762000"/>
            <a:ext cx="8915400" cy="4953000"/>
          </a:xfrm>
          <a:prstGeom prst="rect">
            <a:avLst/>
          </a:prstGeom>
        </p:spPr>
        <p:txBody>
          <a:bodyPr vert="horz">
            <a:noAutofit/>
          </a:bodyPr>
          <a:lstStyle/>
          <a:p>
            <a:pPr marL="548640" marR="0" lvl="1" indent="-274320" algn="l" defTabSz="914400" rtl="0" eaLnBrk="1" fontAlgn="auto" latinLnBrk="0" hangingPunct="1">
              <a:lnSpc>
                <a:spcPct val="100000"/>
              </a:lnSpc>
              <a:spcBef>
                <a:spcPct val="20000"/>
              </a:spcBef>
              <a:spcAft>
                <a:spcPts val="0"/>
              </a:spcAft>
              <a:buClrTx/>
              <a:buSzPct val="70000"/>
              <a:buFont typeface="Wingdings"/>
              <a:buNone/>
              <a:tabLst/>
              <a:defRPr/>
            </a:pPr>
            <a:endParaRPr kumimoji="0" lang="en-US" sz="1900" b="0" i="0" u="none" strike="noStrike" kern="1200" cap="none" spc="0" normalizeH="0" baseline="0" noProof="0" dirty="0" smtClean="0">
              <a:ln>
                <a:noFill/>
              </a:ln>
              <a:solidFill>
                <a:schemeClr val="tx1"/>
              </a:solidFill>
              <a:effectLst/>
              <a:uLnTx/>
              <a:uFillTx/>
              <a:latin typeface="+mn-lt"/>
              <a:ea typeface="+mn-ea"/>
              <a:cs typeface="+mn-cs"/>
            </a:endParaRPr>
          </a:p>
          <a:p>
            <a:pPr marL="548640" lvl="1" indent="-274320" algn="just" rtl="1">
              <a:spcBef>
                <a:spcPct val="20000"/>
              </a:spcBef>
              <a:buSzPct val="70000"/>
              <a:buFont typeface="Wingdings" charset="2"/>
              <a:buChar char="Ø"/>
            </a:pPr>
            <a:r>
              <a:rPr lang="ar-LB" sz="1900" dirty="0" smtClean="0"/>
              <a:t>يبيّن دليل التنمية البشرية معدّلاً بعامل عدم المساواة خسارة بنسبة 23 في المائة في قيمة الدليل عالمياً.</a:t>
            </a:r>
            <a:r>
              <a:rPr lang="en-US" sz="1900" dirty="0" smtClean="0"/>
              <a:t/>
            </a:r>
            <a:br>
              <a:rPr lang="en-US" sz="1900" dirty="0" smtClean="0"/>
            </a:br>
            <a:endParaRPr kumimoji="0" lang="en-US" sz="1900" b="0" i="0" u="none" strike="noStrike" kern="1200" cap="none" spc="0" normalizeH="0" baseline="0" noProof="0" dirty="0" smtClean="0">
              <a:ln>
                <a:noFill/>
              </a:ln>
              <a:solidFill>
                <a:schemeClr val="tx1"/>
              </a:solidFill>
              <a:effectLst/>
              <a:uLnTx/>
              <a:uFillTx/>
              <a:latin typeface="+mn-lt"/>
              <a:ea typeface="+mn-ea"/>
              <a:cs typeface="+mn-cs"/>
            </a:endParaRPr>
          </a:p>
          <a:p>
            <a:pPr marL="548640" lvl="1" indent="-274320" algn="just" rtl="1">
              <a:spcBef>
                <a:spcPct val="20000"/>
              </a:spcBef>
              <a:buSzPct val="70000"/>
              <a:buFont typeface="Wingdings" pitchFamily="2" charset="2"/>
              <a:buChar char="Ø"/>
            </a:pPr>
            <a:r>
              <a:rPr kumimoji="0" lang="ar-LB" sz="1900" b="0" i="0" u="none" strike="noStrike" kern="1200" cap="none" spc="0" normalizeH="0" noProof="0" dirty="0" smtClean="0">
                <a:ln>
                  <a:noFill/>
                </a:ln>
                <a:solidFill>
                  <a:schemeClr val="tx1"/>
                </a:solidFill>
                <a:effectLst/>
                <a:uLnTx/>
                <a:uFillTx/>
                <a:latin typeface="+mn-lt"/>
                <a:ea typeface="+mn-ea"/>
                <a:cs typeface="+mn-cs"/>
              </a:rPr>
              <a:t>الفوارق تتراجع في الصحة والتعليم، وتتسع </a:t>
            </a:r>
            <a:r>
              <a:rPr lang="ar-LB" sz="1900" dirty="0" smtClean="0"/>
              <a:t>في الدخل.</a:t>
            </a:r>
          </a:p>
          <a:p>
            <a:pPr marL="1005840" lvl="2" indent="-274320" algn="just" rtl="1">
              <a:spcBef>
                <a:spcPct val="20000"/>
              </a:spcBef>
              <a:buSzPct val="70000"/>
              <a:buFont typeface="Arial" pitchFamily="34" charset="0"/>
              <a:buChar char="•"/>
            </a:pPr>
            <a:r>
              <a:rPr kumimoji="0" lang="ar-LB" sz="1900" b="0" i="0" u="none" strike="noStrike" kern="1200" cap="none" spc="0" normalizeH="0" baseline="0" noProof="0" dirty="0" smtClean="0">
                <a:ln>
                  <a:noFill/>
                </a:ln>
                <a:solidFill>
                  <a:schemeClr val="tx1"/>
                </a:solidFill>
                <a:effectLst/>
                <a:uLnTx/>
                <a:uFillTx/>
                <a:latin typeface="+mn-lt"/>
                <a:ea typeface="+mn-ea"/>
                <a:cs typeface="+mn-cs"/>
              </a:rPr>
              <a:t>سجّل</a:t>
            </a:r>
            <a:r>
              <a:rPr kumimoji="0" lang="ar-LB" sz="1900" b="0" i="0" u="none" strike="noStrike" kern="1200" cap="none" spc="0" normalizeH="0" noProof="0" dirty="0" smtClean="0">
                <a:ln>
                  <a:noFill/>
                </a:ln>
                <a:solidFill>
                  <a:schemeClr val="tx1"/>
                </a:solidFill>
                <a:effectLst/>
                <a:uLnTx/>
                <a:uFillTx/>
                <a:latin typeface="+mn-lt"/>
                <a:ea typeface="+mn-ea"/>
                <a:cs typeface="+mn-cs"/>
              </a:rPr>
              <a:t> عدم المساواة في الدخل على مستوى البلدان زيادة بنسبة 20 في المائة تقريباً في الفترة من 1990 إلى 2005.</a:t>
            </a:r>
            <a:endParaRPr kumimoji="0" lang="en-US" sz="19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2" indent="-228600" algn="just" defTabSz="914400" rtl="0" eaLnBrk="1" fontAlgn="auto" latinLnBrk="0" hangingPunct="1">
              <a:lnSpc>
                <a:spcPct val="100000"/>
              </a:lnSpc>
              <a:spcBef>
                <a:spcPct val="20000"/>
              </a:spcBef>
              <a:spcAft>
                <a:spcPts val="0"/>
              </a:spcAft>
              <a:buClrTx/>
              <a:buSzPct val="75000"/>
              <a:buFont typeface="Wingdings" pitchFamily="2" charset="2"/>
              <a:buChar char="Ø"/>
              <a:tabLst/>
              <a:defRPr/>
            </a:pPr>
            <a:endParaRPr kumimoji="0" lang="en-US" sz="1900" b="0" i="0" u="none" strike="noStrike" kern="1200" cap="none" spc="0" normalizeH="0" baseline="0" noProof="0" dirty="0" smtClean="0">
              <a:ln>
                <a:noFill/>
              </a:ln>
              <a:solidFill>
                <a:schemeClr val="tx1"/>
              </a:solidFill>
              <a:effectLst/>
              <a:uLnTx/>
              <a:uFillTx/>
              <a:latin typeface="+mn-lt"/>
              <a:ea typeface="+mn-ea"/>
              <a:cs typeface="+mn-cs"/>
            </a:endParaRPr>
          </a:p>
          <a:p>
            <a:pPr marL="548640" lvl="1" indent="-274320" algn="just" rtl="1">
              <a:spcBef>
                <a:spcPct val="20000"/>
              </a:spcBef>
              <a:buSzPct val="70000"/>
              <a:buFont typeface="Wingdings" pitchFamily="2" charset="2"/>
              <a:buChar char="Ø"/>
            </a:pPr>
            <a:r>
              <a:rPr kumimoji="0" lang="ar-LB" sz="1900" b="0" i="0" u="none" strike="noStrike" kern="1200" cap="none" spc="0" normalizeH="0" baseline="0" noProof="0" dirty="0" smtClean="0">
                <a:ln>
                  <a:noFill/>
                </a:ln>
                <a:solidFill>
                  <a:schemeClr val="tx1"/>
                </a:solidFill>
                <a:effectLst/>
                <a:uLnTx/>
                <a:uFillTx/>
                <a:latin typeface="+mn-lt"/>
                <a:ea typeface="+mn-ea"/>
                <a:cs typeface="+mn-cs"/>
              </a:rPr>
              <a:t>تزايد الفوارق</a:t>
            </a:r>
            <a:r>
              <a:rPr lang="ar-LB" sz="1900" dirty="0" smtClean="0"/>
              <a:t> بين الجنسين تترافق مع تراجع في الاستدامة.</a:t>
            </a:r>
          </a:p>
          <a:p>
            <a:pPr marL="1005840" lvl="2" indent="-274320" algn="just" rtl="1">
              <a:spcBef>
                <a:spcPct val="20000"/>
              </a:spcBef>
              <a:buSzPct val="70000"/>
              <a:buFont typeface="Arial" pitchFamily="34" charset="0"/>
              <a:buChar char="•"/>
            </a:pPr>
            <a:r>
              <a:rPr kumimoji="0" lang="ar-LB" sz="1900" b="0" i="0" u="none" strike="noStrike" kern="1200" cap="none" spc="0" normalizeH="0" noProof="0" dirty="0" smtClean="0">
                <a:ln>
                  <a:noFill/>
                </a:ln>
                <a:solidFill>
                  <a:schemeClr val="tx1"/>
                </a:solidFill>
                <a:effectLst/>
                <a:uLnTx/>
                <a:uFillTx/>
                <a:latin typeface="+mn-lt"/>
                <a:ea typeface="+mn-ea"/>
                <a:cs typeface="+mn-cs"/>
              </a:rPr>
              <a:t>خدمات تنظيم الأسرة وتنظيم الولادات </a:t>
            </a:r>
            <a:r>
              <a:rPr lang="ar-LB" sz="1900" dirty="0" smtClean="0"/>
              <a:t>يمكن أن تسهم في </a:t>
            </a:r>
            <a:r>
              <a:rPr kumimoji="0" lang="ar-LB" sz="1900" b="0" i="0" u="none" strike="noStrike" kern="1200" cap="none" spc="0" normalizeH="0" noProof="0" dirty="0" smtClean="0">
                <a:ln>
                  <a:noFill/>
                </a:ln>
                <a:solidFill>
                  <a:schemeClr val="tx1"/>
                </a:solidFill>
                <a:effectLst/>
                <a:uLnTx/>
                <a:uFillTx/>
                <a:latin typeface="+mn-lt"/>
                <a:ea typeface="+mn-ea"/>
                <a:cs typeface="+mn-cs"/>
              </a:rPr>
              <a:t>الحد من </a:t>
            </a:r>
            <a:r>
              <a:rPr kumimoji="0" lang="ar-LB" sz="1900" b="0" i="0" u="none" strike="noStrike" kern="1200" cap="none" spc="0" normalizeH="0" noProof="0" dirty="0" err="1" smtClean="0">
                <a:ln>
                  <a:noFill/>
                </a:ln>
                <a:solidFill>
                  <a:schemeClr val="tx1"/>
                </a:solidFill>
                <a:effectLst/>
                <a:uLnTx/>
                <a:uFillTx/>
                <a:latin typeface="+mn-lt"/>
                <a:ea typeface="+mn-ea"/>
                <a:cs typeface="+mn-cs"/>
              </a:rPr>
              <a:t>انبعاثات</a:t>
            </a:r>
            <a:r>
              <a:rPr kumimoji="0" lang="ar-LB" sz="1900" b="0" i="0" u="none" strike="noStrike" kern="1200" cap="none" spc="0" normalizeH="0" noProof="0" dirty="0" smtClean="0">
                <a:ln>
                  <a:noFill/>
                </a:ln>
                <a:solidFill>
                  <a:schemeClr val="tx1"/>
                </a:solidFill>
                <a:effectLst/>
                <a:uLnTx/>
                <a:uFillTx/>
                <a:latin typeface="+mn-lt"/>
                <a:ea typeface="+mn-ea"/>
                <a:cs typeface="+mn-cs"/>
              </a:rPr>
              <a:t> الكربون بنسبة 17 في المائة تقريباً بحلول عام 2050.</a:t>
            </a:r>
            <a:endParaRPr kumimoji="0" lang="en-US" sz="19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2" indent="-228600" algn="just" defTabSz="914400" rtl="0" eaLnBrk="1" fontAlgn="auto" latinLnBrk="0" hangingPunct="1">
              <a:lnSpc>
                <a:spcPct val="100000"/>
              </a:lnSpc>
              <a:spcBef>
                <a:spcPct val="20000"/>
              </a:spcBef>
              <a:spcAft>
                <a:spcPts val="0"/>
              </a:spcAft>
              <a:buClrTx/>
              <a:buSzPct val="75000"/>
              <a:buFont typeface="Wingdings" pitchFamily="2" charset="2"/>
              <a:buChar char="Ø"/>
              <a:tabLst/>
              <a:defRPr/>
            </a:pPr>
            <a:endParaRPr kumimoji="0" lang="en-US" sz="1900" b="0" i="0" u="none" strike="noStrike" kern="1200" cap="none" spc="0" normalizeH="0" baseline="0" noProof="0" dirty="0" smtClean="0">
              <a:ln>
                <a:noFill/>
              </a:ln>
              <a:solidFill>
                <a:schemeClr val="tx1"/>
              </a:solidFill>
              <a:effectLst/>
              <a:uLnTx/>
              <a:uFillTx/>
              <a:latin typeface="+mn-lt"/>
              <a:ea typeface="+mn-ea"/>
              <a:cs typeface="+mn-cs"/>
            </a:endParaRPr>
          </a:p>
          <a:p>
            <a:pPr marL="548640" lvl="1" indent="-274320" algn="just" rtl="1">
              <a:spcBef>
                <a:spcPct val="20000"/>
              </a:spcBef>
              <a:buSzPct val="70000"/>
              <a:buFont typeface="Wingdings" pitchFamily="2" charset="2"/>
              <a:buChar char="Ø"/>
            </a:pPr>
            <a:r>
              <a:rPr lang="ar-LB" sz="1900" dirty="0" smtClean="0"/>
              <a:t>يعاني 1.5 مليار من السكان من عدم توفر الكهرباء، و2.6 مليار من عدم الحصول على خدمات الصرف الصحي الأساسية.</a:t>
            </a:r>
          </a:p>
          <a:p>
            <a:pPr marL="1005840" lvl="2" indent="-274320" algn="just" rtl="1">
              <a:spcBef>
                <a:spcPct val="20000"/>
              </a:spcBef>
              <a:buSzPct val="70000"/>
              <a:buFont typeface="Arial" pitchFamily="34" charset="0"/>
              <a:buChar char="•"/>
            </a:pPr>
            <a:r>
              <a:rPr lang="ar-LB" sz="1900" dirty="0" smtClean="0"/>
              <a:t>إذا استمرت الاتجاهات الحالية على حالها، سيعاني عدد أكبر من السكان من عدم الحصول على الطاقة الحديثة في عام 2030.</a:t>
            </a:r>
          </a:p>
          <a:p>
            <a:pPr marL="1005840" lvl="2" indent="-274320" algn="just" rtl="1">
              <a:spcBef>
                <a:spcPct val="20000"/>
              </a:spcBef>
              <a:buSzPct val="70000"/>
              <a:buFont typeface="Wingdings" pitchFamily="2" charset="2"/>
              <a:buChar char="Ø"/>
            </a:pPr>
            <a:endParaRPr kumimoji="0" lang="en-US" sz="1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8686800" y="0"/>
            <a:ext cx="457200" cy="6858000"/>
          </a:xfrm>
          <a:prstGeom prst="rect">
            <a:avLst/>
          </a:prstGeom>
          <a:noFill/>
          <a:ln w="9525">
            <a:noFill/>
            <a:miter lim="800000"/>
            <a:headEnd/>
            <a:tailEnd/>
          </a:ln>
        </p:spPr>
      </p:pic>
      <p:sp>
        <p:nvSpPr>
          <p:cNvPr id="3" name="Title 1"/>
          <p:cNvSpPr txBox="1">
            <a:spLocks/>
          </p:cNvSpPr>
          <p:nvPr/>
        </p:nvSpPr>
        <p:spPr>
          <a:xfrm>
            <a:off x="1143000" y="1600200"/>
            <a:ext cx="6858000" cy="2133600"/>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ar-LB" sz="3200" b="1" dirty="0" smtClean="0">
                <a:solidFill>
                  <a:schemeClr val="accent5">
                    <a:lumMod val="50000"/>
                  </a:schemeClr>
                </a:solidFill>
              </a:rPr>
              <a:t>التحديات البيئية منتشرة على نطاق واسع وآثارها وعواقبها شديدة على الفقراء </a:t>
            </a:r>
          </a:p>
          <a:p>
            <a:r>
              <a:rPr lang="ar-LB" sz="3200" b="1" dirty="0" smtClean="0">
                <a:solidFill>
                  <a:schemeClr val="accent5">
                    <a:lumMod val="50000"/>
                  </a:schemeClr>
                </a:solidFill>
              </a:rPr>
              <a:t>على المستوى الكلي...</a:t>
            </a:r>
          </a:p>
          <a:p>
            <a:endParaRPr lang="en-US" sz="3200" dirty="0">
              <a:solidFill>
                <a:schemeClr val="accent5">
                  <a:lumMod val="50000"/>
                </a:schemeClr>
              </a:solidFill>
            </a:endParaRPr>
          </a:p>
        </p:txBody>
      </p:sp>
    </p:spTree>
    <p:extLst>
      <p:ext uri="{BB962C8B-B14F-4D97-AF65-F5344CB8AC3E}">
        <p14:creationId xmlns="" xmlns:p14="http://schemas.microsoft.com/office/powerpoint/2010/main" val="2623584112"/>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idx="4294967295"/>
          </p:nvPr>
        </p:nvSpPr>
        <p:spPr>
          <a:xfrm>
            <a:off x="304800" y="228600"/>
            <a:ext cx="8839200" cy="838200"/>
          </a:xfrm>
        </p:spPr>
        <p:txBody>
          <a:bodyPr>
            <a:noAutofit/>
          </a:bodyPr>
          <a:lstStyle/>
          <a:p>
            <a:pPr rtl="1"/>
            <a:r>
              <a:rPr lang="ar-LB" sz="2700" b="1" dirty="0" smtClean="0">
                <a:solidFill>
                  <a:schemeClr val="accent5">
                    <a:lumMod val="50000"/>
                  </a:schemeClr>
                </a:solidFill>
              </a:rPr>
              <a:t>التحديات البيئية تتفاقم نتيجة تغيّر المناخ والمخاطر البيئية المزمنة</a:t>
            </a:r>
            <a:endParaRPr lang="en-US" sz="2700" dirty="0">
              <a:solidFill>
                <a:schemeClr val="accent5">
                  <a:lumMod val="50000"/>
                </a:schemeClr>
              </a:solidFill>
            </a:endParaRPr>
          </a:p>
        </p:txBody>
      </p:sp>
      <p:sp>
        <p:nvSpPr>
          <p:cNvPr id="12" name="Rectangle 11"/>
          <p:cNvSpPr/>
          <p:nvPr/>
        </p:nvSpPr>
        <p:spPr>
          <a:xfrm>
            <a:off x="5029200" y="1219200"/>
            <a:ext cx="3962400" cy="5109091"/>
          </a:xfrm>
          <a:prstGeom prst="rect">
            <a:avLst/>
          </a:prstGeom>
        </p:spPr>
        <p:txBody>
          <a:bodyPr wrap="square">
            <a:spAutoFit/>
          </a:bodyPr>
          <a:lstStyle/>
          <a:p>
            <a:pPr marL="914400" lvl="1" indent="-457200" algn="just" rtl="1">
              <a:buFont typeface="Wingdings" pitchFamily="2" charset="2"/>
              <a:buChar char="Ø"/>
            </a:pPr>
            <a:r>
              <a:rPr lang="ar-LB" sz="1700" dirty="0" smtClean="0"/>
              <a:t>درجات الحرارة في العالم ترتفع.</a:t>
            </a:r>
          </a:p>
          <a:p>
            <a:pPr marL="1371600" lvl="2" indent="-457200" algn="just" rtl="1">
              <a:buFont typeface="Arial" pitchFamily="34" charset="0"/>
              <a:buChar char="•"/>
            </a:pPr>
            <a:r>
              <a:rPr lang="ar-LB" sz="1700" dirty="0" smtClean="0"/>
              <a:t>متوسطها الآن أعلى بمقدار 0.75 درجة مئوية مما كان عليه في مطلع القرن العشرين.</a:t>
            </a:r>
            <a:endParaRPr lang="en-US" sz="1700" dirty="0" smtClean="0"/>
          </a:p>
          <a:p>
            <a:pPr marL="914400" lvl="1" indent="-457200" algn="just">
              <a:buFont typeface="Wingdings" pitchFamily="2" charset="2"/>
              <a:buChar char="Ø"/>
            </a:pPr>
            <a:endParaRPr lang="en-US" dirty="0" smtClean="0"/>
          </a:p>
          <a:p>
            <a:pPr marL="914400" lvl="1" indent="-457200" algn="just" rtl="1">
              <a:buFont typeface="Wingdings" pitchFamily="2" charset="2"/>
              <a:buChar char="Ø"/>
            </a:pPr>
            <a:r>
              <a:rPr lang="ar-LB" sz="1700" dirty="0" smtClean="0"/>
              <a:t>مستوى سطح البحر يرتفع.</a:t>
            </a:r>
          </a:p>
          <a:p>
            <a:pPr marL="1371600" lvl="2" indent="-457200" algn="just" rtl="1">
              <a:buFont typeface="Arial" pitchFamily="34" charset="0"/>
              <a:buChar char="•"/>
            </a:pPr>
            <a:r>
              <a:rPr lang="ar-LB" sz="1700" dirty="0" smtClean="0"/>
              <a:t>20 سنتيمتراً اليوم مما كان عليه في عام 1870.</a:t>
            </a:r>
            <a:endParaRPr lang="en-US" sz="1700" dirty="0" smtClean="0"/>
          </a:p>
          <a:p>
            <a:pPr marL="914400" lvl="1" indent="-457200" algn="just">
              <a:buFont typeface="Wingdings" pitchFamily="2" charset="2"/>
              <a:buChar char="Ø"/>
            </a:pPr>
            <a:endParaRPr lang="en-US" dirty="0" smtClean="0"/>
          </a:p>
          <a:p>
            <a:pPr marL="914400" lvl="1" indent="-457200" algn="just" rtl="1">
              <a:buFont typeface="Wingdings" pitchFamily="2" charset="2"/>
              <a:buChar char="Ø"/>
            </a:pPr>
            <a:r>
              <a:rPr lang="ar-LB" sz="1700" dirty="0" smtClean="0"/>
              <a:t>احتمال حدوث كوارث طبيعية يتزايد.</a:t>
            </a:r>
          </a:p>
          <a:p>
            <a:pPr marL="1371600" lvl="2" indent="-457200" algn="just" rtl="1">
              <a:buFont typeface="Arial" pitchFamily="34" charset="0"/>
              <a:buChar char="•"/>
            </a:pPr>
            <a:r>
              <a:rPr lang="ar-LB" sz="1700" dirty="0" smtClean="0"/>
              <a:t>تضاعف المتوسط السنوي خلال السنوات 25 الأخيرة.</a:t>
            </a:r>
            <a:endParaRPr lang="en-US" sz="1700" dirty="0" smtClean="0"/>
          </a:p>
          <a:p>
            <a:pPr marL="914400" lvl="1" indent="-457200" algn="just"/>
            <a:endParaRPr lang="en-US" dirty="0" smtClean="0"/>
          </a:p>
          <a:p>
            <a:pPr marL="914400" lvl="1" indent="-457200" algn="just" rtl="1">
              <a:buFont typeface="Wingdings" pitchFamily="2" charset="2"/>
              <a:buChar char="Ø"/>
            </a:pPr>
            <a:r>
              <a:rPr lang="ar-LB" sz="1700" dirty="0" smtClean="0"/>
              <a:t>خسارة الغطاء </a:t>
            </a:r>
            <a:r>
              <a:rPr lang="ar-LB" sz="1700" dirty="0" err="1" smtClean="0"/>
              <a:t>الحرجي</a:t>
            </a:r>
            <a:r>
              <a:rPr lang="ar-LB" sz="1700" dirty="0" smtClean="0"/>
              <a:t> تهدد سبل العيش والتنوع البيولوجي.</a:t>
            </a:r>
          </a:p>
          <a:p>
            <a:pPr marL="1371600" lvl="2" indent="-457200" algn="just" rtl="1">
              <a:buFont typeface="Arial" pitchFamily="34" charset="0"/>
              <a:buChar char="•"/>
            </a:pPr>
            <a:r>
              <a:rPr lang="ar-LB" sz="1700" dirty="0" smtClean="0"/>
              <a:t>البلدان ذات التنمية البشرية المنخفضة تتكبد أكبر الخسائر (11 في المائة).</a:t>
            </a:r>
          </a:p>
          <a:p>
            <a:pPr marL="1371600" lvl="2" indent="-457200" algn="just" rtl="1">
              <a:buFont typeface="Arial" pitchFamily="34" charset="0"/>
              <a:buChar char="•"/>
            </a:pPr>
            <a:endParaRPr lang="en-US" sz="1700" dirty="0"/>
          </a:p>
        </p:txBody>
      </p:sp>
      <p:pic>
        <p:nvPicPr>
          <p:cNvPr id="6" name="Picture 4"/>
          <p:cNvPicPr>
            <a:picLocks noChangeAspect="1" noChangeArrowheads="1"/>
          </p:cNvPicPr>
          <p:nvPr/>
        </p:nvPicPr>
        <p:blipFill>
          <a:blip r:embed="rId3" cstate="print"/>
          <a:srcRect/>
          <a:stretch>
            <a:fillRect/>
          </a:stretch>
        </p:blipFill>
        <p:spPr bwMode="auto">
          <a:xfrm rot="5400000">
            <a:off x="4343400" y="2057400"/>
            <a:ext cx="457200" cy="9144000"/>
          </a:xfrm>
          <a:prstGeom prst="rect">
            <a:avLst/>
          </a:prstGeom>
          <a:noFill/>
          <a:ln w="9525">
            <a:noFill/>
            <a:miter lim="800000"/>
            <a:headEnd/>
            <a:tailEnd/>
          </a:ln>
        </p:spPr>
      </p:pic>
      <p:pic>
        <p:nvPicPr>
          <p:cNvPr id="5122" name="Picture 2" descr="C:\Documents and Settings\User\Desktop\Graphs HDR 2011 (Ar) Presentation\Jpeg\Slide 9.jpg"/>
          <p:cNvPicPr>
            <a:picLocks noChangeAspect="1" noChangeArrowheads="1"/>
          </p:cNvPicPr>
          <p:nvPr/>
        </p:nvPicPr>
        <p:blipFill>
          <a:blip r:embed="rId4"/>
          <a:srcRect/>
          <a:stretch>
            <a:fillRect/>
          </a:stretch>
        </p:blipFill>
        <p:spPr bwMode="auto">
          <a:xfrm>
            <a:off x="533400" y="1219200"/>
            <a:ext cx="4343399" cy="4876800"/>
          </a:xfrm>
          <a:prstGeom prst="rect">
            <a:avLst/>
          </a:prstGeom>
          <a:noFill/>
        </p:spPr>
      </p:pic>
    </p:spTree>
    <p:extLst>
      <p:ext uri="{BB962C8B-B14F-4D97-AF65-F5344CB8AC3E}">
        <p14:creationId xmlns="" xmlns:p14="http://schemas.microsoft.com/office/powerpoint/2010/main" val="2510740145"/>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18807</TotalTime>
  <Words>2601</Words>
  <Application>Microsoft Office PowerPoint</Application>
  <PresentationFormat>On-screen Show (4:3)</PresentationFormat>
  <Paragraphs>308</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Civic</vt:lpstr>
      <vt:lpstr>              الاستدامة والإنصاف  مستقبل أفضل للجميع  </vt:lpstr>
      <vt:lpstr>لمَ الاستدامة والإنصاف؟</vt:lpstr>
      <vt:lpstr>Slide 3</vt:lpstr>
      <vt:lpstr>الاتجاهات البيئية تهدّد تقدم التنمية البشرية</vt:lpstr>
      <vt:lpstr>الاتجاهات البيئية تهدّد تقدّم التنمية البشرية</vt:lpstr>
      <vt:lpstr> ...سيكون من  الصعب جداً سدّ الفجوات في التنمية</vt:lpstr>
      <vt:lpstr>Slide 7</vt:lpstr>
      <vt:lpstr>Slide 8</vt:lpstr>
      <vt:lpstr>التحديات البيئية تتفاقم نتيجة تغيّر المناخ والمخاطر البيئية المزمنة</vt:lpstr>
      <vt:lpstr>البلدان الفقيرة الأكثر تضرّراً من التغيّر في نسبة هطول الأمطار</vt:lpstr>
      <vt:lpstr>Slide 11</vt:lpstr>
      <vt:lpstr> للتحديات البيئية آثار سلبية على الأسر الفقيرة</vt:lpstr>
      <vt:lpstr> في الأسر الفقيرة، تنتشر أوجه الحرمان البيئي</vt:lpstr>
      <vt:lpstr>Slide 14</vt:lpstr>
      <vt:lpstr> مواجهة التحديات على مستوى السياسة العامة المحلية</vt:lpstr>
      <vt:lpstr>Slide 16</vt:lpstr>
      <vt:lpstr>لتحقيق تحوّل على المستوى الكلي،  لا بدّ من ابتكارات على المستوى الكلي</vt:lpstr>
      <vt:lpstr>  لتحقيق تحوّل على المستوى الكلي،  لا بد من ابتكارات على المستوى الكلي</vt:lpstr>
      <vt:lpstr>Slide 19</vt:lpstr>
      <vt:lpstr>              شكراً  </vt:lpstr>
    </vt:vector>
  </TitlesOfParts>
  <Company>United Nations Development Programme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sarah.twigg</dc:creator>
  <cp:lastModifiedBy>Your User Name</cp:lastModifiedBy>
  <cp:revision>1017</cp:revision>
  <cp:lastPrinted>2011-10-14T17:45:29Z</cp:lastPrinted>
  <dcterms:created xsi:type="dcterms:W3CDTF">2011-10-14T16:48:33Z</dcterms:created>
  <dcterms:modified xsi:type="dcterms:W3CDTF">2011-10-25T14:09:12Z</dcterms:modified>
</cp:coreProperties>
</file>