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67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0099FF"/>
    <a:srgbClr val="FF9999"/>
    <a:srgbClr val="9900CC"/>
    <a:srgbClr val="9933FF"/>
    <a:srgbClr val="33CCCC"/>
    <a:srgbClr val="9966FF"/>
    <a:srgbClr val="66FFFF"/>
    <a:srgbClr val="00FFCC"/>
    <a:srgbClr val="00CCFF"/>
  </p:clrMru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707" autoAdjust="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plotArea>
      <c:layout>
        <c:manualLayout>
          <c:layoutTarget val="inner"/>
          <c:xMode val="edge"/>
          <c:yMode val="edge"/>
          <c:x val="5.4462934947050359E-2"/>
          <c:y val="8.1395348837209752E-2"/>
          <c:w val="0.6732223903177007"/>
          <c:h val="0.76356589147286824"/>
        </c:manualLayout>
      </c:layout>
      <c:barChart>
        <c:barDir val="col"/>
        <c:grouping val="clustered"/>
        <c:ser>
          <c:idx val="0"/>
          <c:order val="0"/>
          <c:tx>
            <c:strRef>
              <c:f>Лист2!$A$7</c:f>
              <c:strCache>
                <c:ptCount val="1"/>
                <c:pt idx="0">
                  <c:v>working for an employer</c:v>
                </c:pt>
              </c:strCache>
            </c:strRef>
          </c:tx>
          <c:spPr>
            <a:solidFill>
              <a:srgbClr val="0000FF"/>
            </a:solidFill>
          </c:spPr>
          <c:dLbls>
            <c:showVal val="1"/>
          </c:dLbls>
          <c:cat>
            <c:numRef>
              <c:f>Лист2!$B$7:$B$14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Лист2!$C$7:$C$14</c:f>
              <c:numCache>
                <c:formatCode>General</c:formatCode>
                <c:ptCount val="8"/>
                <c:pt idx="0">
                  <c:v>56.5</c:v>
                </c:pt>
                <c:pt idx="1">
                  <c:v>57.7</c:v>
                </c:pt>
                <c:pt idx="2">
                  <c:v>60.1</c:v>
                </c:pt>
                <c:pt idx="3">
                  <c:v>60.6</c:v>
                </c:pt>
                <c:pt idx="4">
                  <c:v>62.6</c:v>
                </c:pt>
                <c:pt idx="5">
                  <c:v>64</c:v>
                </c:pt>
                <c:pt idx="6">
                  <c:v>65.599999999999994</c:v>
                </c:pt>
                <c:pt idx="7">
                  <c:v>65.2</c:v>
                </c:pt>
              </c:numCache>
            </c:numRef>
          </c:val>
        </c:ser>
        <c:ser>
          <c:idx val="1"/>
          <c:order val="1"/>
          <c:tx>
            <c:strRef>
              <c:f>Лист2!$A$8</c:f>
              <c:strCache>
                <c:ptCount val="1"/>
                <c:pt idx="0">
                  <c:v>self-emloyed</c:v>
                </c:pt>
              </c:strCache>
            </c:strRef>
          </c:tx>
          <c:spPr>
            <a:solidFill>
              <a:srgbClr val="33CCCC"/>
            </a:solidFill>
          </c:spPr>
          <c:dLbls>
            <c:showVal val="1"/>
          </c:dLbls>
          <c:cat>
            <c:numRef>
              <c:f>Лист2!$B$7:$B$14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Лист2!$D$7:$D$14</c:f>
              <c:numCache>
                <c:formatCode>General</c:formatCode>
                <c:ptCount val="8"/>
                <c:pt idx="0">
                  <c:v>43.5</c:v>
                </c:pt>
                <c:pt idx="1">
                  <c:v>42.3</c:v>
                </c:pt>
                <c:pt idx="2">
                  <c:v>39.9</c:v>
                </c:pt>
                <c:pt idx="3">
                  <c:v>39.4</c:v>
                </c:pt>
                <c:pt idx="4">
                  <c:v>37.800000000000011</c:v>
                </c:pt>
                <c:pt idx="5">
                  <c:v>36</c:v>
                </c:pt>
                <c:pt idx="6">
                  <c:v>35.5</c:v>
                </c:pt>
                <c:pt idx="7">
                  <c:v>34.800000000000011</c:v>
                </c:pt>
              </c:numCache>
            </c:numRef>
          </c:val>
        </c:ser>
        <c:ser>
          <c:idx val="2"/>
          <c:order val="2"/>
          <c:tx>
            <c:strRef>
              <c:f>Лист2!$A$9</c:f>
              <c:strCache>
                <c:ptCount val="1"/>
                <c:pt idx="0">
                  <c:v>unemployment level</c:v>
                </c:pt>
              </c:strCache>
            </c:strRef>
          </c:tx>
          <c:spPr>
            <a:solidFill>
              <a:srgbClr val="9900CC"/>
            </a:solidFill>
          </c:spPr>
          <c:dLbls>
            <c:showVal val="1"/>
          </c:dLbls>
          <c:cat>
            <c:numRef>
              <c:f>Лист2!$B$7:$B$14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Лист2!$E$7:$E$14</c:f>
              <c:numCache>
                <c:formatCode>General</c:formatCode>
                <c:ptCount val="8"/>
                <c:pt idx="0">
                  <c:v>12.8</c:v>
                </c:pt>
                <c:pt idx="1">
                  <c:v>10.4</c:v>
                </c:pt>
                <c:pt idx="2">
                  <c:v>9.3000000000000007</c:v>
                </c:pt>
                <c:pt idx="3">
                  <c:v>8.8000000000000007</c:v>
                </c:pt>
                <c:pt idx="4">
                  <c:v>8.4</c:v>
                </c:pt>
                <c:pt idx="5">
                  <c:v>8</c:v>
                </c:pt>
                <c:pt idx="6">
                  <c:v>7.8</c:v>
                </c:pt>
                <c:pt idx="7">
                  <c:v>7.3</c:v>
                </c:pt>
              </c:numCache>
            </c:numRef>
          </c:val>
        </c:ser>
        <c:dLbls>
          <c:showVal val="1"/>
        </c:dLbls>
        <c:axId val="76530816"/>
        <c:axId val="79315328"/>
      </c:barChart>
      <c:catAx>
        <c:axId val="7653081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79315328"/>
        <c:crosses val="autoZero"/>
        <c:auto val="1"/>
        <c:lblAlgn val="ctr"/>
        <c:lblOffset val="100"/>
        <c:tickLblSkip val="1"/>
        <c:tickMarkSkip val="1"/>
      </c:catAx>
      <c:valAx>
        <c:axId val="79315328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7653081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74432679340496799"/>
          <c:y val="0.34496129608164505"/>
          <c:w val="0.24962178622699771"/>
          <c:h val="0.23643417669238051"/>
        </c:manualLayout>
      </c:layout>
    </c:legend>
    <c:plotVisOnly val="1"/>
    <c:dispBlanksAs val="gap"/>
  </c:chart>
  <c:spPr>
    <a:gradFill flip="none" rotWithShape="1">
      <a:gsLst>
        <a:gs pos="0">
          <a:srgbClr val="FFFFCC"/>
        </a:gs>
        <a:gs pos="64999">
          <a:srgbClr val="F0EBD5"/>
        </a:gs>
        <a:gs pos="100000">
          <a:srgbClr val="D1C39F"/>
        </a:gs>
      </a:gsLst>
      <a:lin ang="2700000" scaled="1"/>
      <a:tileRect/>
    </a:gradFill>
    <a:ln w="9525" cap="flat" cmpd="sng" algn="ctr">
      <a:solidFill>
        <a:schemeClr val="accent3">
          <a:shade val="50000"/>
          <a:satMod val="103000"/>
        </a:schemeClr>
      </a:solidFill>
      <a:prstDash val="solid"/>
    </a:ln>
    <a:effectLst>
      <a:outerShdw blurRad="57150" dist="38100" dir="5400000" algn="ctr" rotWithShape="0">
        <a:schemeClr val="accent3">
          <a:shade val="9000"/>
          <a:satMod val="105000"/>
          <a:alpha val="48000"/>
        </a:scheme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BB2119-102F-4416-9B46-B2E6E66D2BE1}" type="datetimeFigureOut">
              <a:rPr lang="ru-RU" smtClean="0"/>
              <a:pPr>
                <a:defRPr/>
              </a:pPr>
              <a:t>01.07.2008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A4BD2D-7887-4FA3-BE78-4F75A3DE46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E6E790-3A40-4D30-887D-61AC7988A1F4}" type="datetimeFigureOut">
              <a:rPr lang="ru-RU" smtClean="0"/>
              <a:pPr>
                <a:defRPr/>
              </a:pPr>
              <a:t>01.07.2008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1C199B-DF8F-45B9-9A7B-650F1AEAD0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684E50-37DA-4A0A-BDEC-A1E2F2FC207A}" type="datetimeFigureOut">
              <a:rPr lang="ru-RU" smtClean="0"/>
              <a:pPr>
                <a:defRPr/>
              </a:pPr>
              <a:t>01.07.2008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E5DF5-9659-4FBB-B068-C0795E9DF5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D30DB8-8AC9-4F7F-9BD8-DA130A7FB2DC}" type="datetimeFigureOut">
              <a:rPr lang="ru-RU" smtClean="0"/>
              <a:pPr>
                <a:defRPr/>
              </a:pPr>
              <a:t>01.07.2008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E75A29-AA34-44AB-A87C-A08CB5A880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B4434A-CA25-4F76-9E51-D876D1C340D5}" type="datetimeFigureOut">
              <a:rPr lang="ru-RU" smtClean="0"/>
              <a:pPr>
                <a:defRPr/>
              </a:pPr>
              <a:t>01.07.2008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CD9951-F357-48D4-8C00-3D749ED160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C4E767-468C-4C5B-A52F-E0D026BE1B54}" type="datetimeFigureOut">
              <a:rPr lang="ru-RU" smtClean="0"/>
              <a:pPr>
                <a:defRPr/>
              </a:pPr>
              <a:t>01.07.2008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B3AD8-41DB-4592-8613-CBB5F06F89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4470F0-3BD9-407A-868F-B0E537EE2A63}" type="datetimeFigureOut">
              <a:rPr lang="ru-RU" smtClean="0"/>
              <a:pPr>
                <a:defRPr/>
              </a:pPr>
              <a:t>01.07.2008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45205-C604-4D6F-ADC6-6D8C17C8AF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7CCB43-A753-47A2-98B7-4933947FB16B}" type="datetimeFigureOut">
              <a:rPr lang="ru-RU" smtClean="0"/>
              <a:pPr>
                <a:defRPr/>
              </a:pPr>
              <a:t>01.07.2008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C7772-42D4-41F5-B666-DDF01A97EF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58A3DC-F3FB-431B-9D9D-477A906E9454}" type="datetimeFigureOut">
              <a:rPr lang="ru-RU" smtClean="0"/>
              <a:pPr>
                <a:defRPr/>
              </a:pPr>
              <a:t>01.07.2008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1F9E0D-EC15-4836-A5F4-E57CDEB31A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D6BFD9-B51E-48C5-AF3B-0722FB6DF502}" type="datetimeFigureOut">
              <a:rPr lang="ru-RU" smtClean="0"/>
              <a:pPr>
                <a:defRPr/>
              </a:pPr>
              <a:t>01.07.2008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F6C978-26EC-48A7-B145-7522B1059C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CB76CE-ACBF-4223-8EDA-5A9D4BA7F0BA}" type="datetimeFigureOut">
              <a:rPr lang="ru-RU" smtClean="0"/>
              <a:pPr>
                <a:defRPr/>
              </a:pPr>
              <a:t>01.07.2008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652C7F7E-4D51-43D7-8A2B-DFF4282CF96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24CEDDA-E41E-4209-A5E1-59F99EA05EBF}" type="datetimeFigureOut">
              <a:rPr lang="ru-RU" smtClean="0"/>
              <a:pPr>
                <a:defRPr/>
              </a:pPr>
              <a:t>01.07.2008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FA93B24-3214-4015-AB51-DEADD2D675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71570"/>
          </a:xfrm>
        </p:spPr>
        <p:txBody>
          <a:bodyPr/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KAZAKHSTAN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National Voluntary Presentation</a:t>
            </a:r>
          </a:p>
          <a:p>
            <a:pPr algn="ctr"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ECOSOC</a:t>
            </a:r>
          </a:p>
          <a:p>
            <a:pPr algn="ctr"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July 3</a:t>
            </a:r>
            <a:r>
              <a:rPr lang="en-US" b="1" baseline="30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rd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2008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2" descr="C:\Documents and Settings\User\Рабочий стол\ерлан\Флаг Р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2000240"/>
            <a:ext cx="3095625" cy="233362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5" name="TextBox 4"/>
          <p:cNvSpPr txBox="1"/>
          <p:nvPr/>
        </p:nvSpPr>
        <p:spPr>
          <a:xfrm>
            <a:off x="1000100" y="2786058"/>
            <a:ext cx="45005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Towards Millennium </a:t>
            </a:r>
          </a:p>
          <a:p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Development Goals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715436" cy="150019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TRENDS IN TOTAL CONSUMPTIONOF ODS, </a:t>
            </a:r>
            <a:br>
              <a:rPr lang="en-US" sz="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en-US" sz="3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tonnes</a:t>
            </a:r>
            <a:r>
              <a:rPr lang="en-US" sz="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endParaRPr lang="ru-RU" sz="3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3320" name="Group 8"/>
          <p:cNvGrpSpPr>
            <a:grpSpLocks noChangeAspect="1"/>
          </p:cNvGrpSpPr>
          <p:nvPr/>
        </p:nvGrpSpPr>
        <p:grpSpPr bwMode="auto">
          <a:xfrm>
            <a:off x="285750" y="1828800"/>
            <a:ext cx="8523288" cy="4672013"/>
            <a:chOff x="180" y="1152"/>
            <a:chExt cx="5369" cy="2943"/>
          </a:xfrm>
        </p:grpSpPr>
        <p:sp>
          <p:nvSpPr>
            <p:cNvPr id="13319" name="AutoShape 7"/>
            <p:cNvSpPr>
              <a:spLocks noChangeAspect="1" noChangeArrowheads="1" noTextEdit="1"/>
            </p:cNvSpPr>
            <p:nvPr/>
          </p:nvSpPr>
          <p:spPr bwMode="auto">
            <a:xfrm>
              <a:off x="180" y="1152"/>
              <a:ext cx="5369" cy="2943"/>
            </a:xfrm>
            <a:prstGeom prst="rect">
              <a:avLst/>
            </a:prstGeom>
            <a:solidFill>
              <a:srgbClr val="FFFFFF"/>
            </a:solidFill>
            <a:ln w="76200" cap="sq" cmpd="sng" algn="ctr">
              <a:solidFill>
                <a:srgbClr val="292929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>
              <a:off x="627" y="1533"/>
              <a:ext cx="3782" cy="2221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22" name="Line 10"/>
            <p:cNvSpPr>
              <a:spLocks noChangeShapeType="1"/>
            </p:cNvSpPr>
            <p:nvPr/>
          </p:nvSpPr>
          <p:spPr bwMode="auto">
            <a:xfrm>
              <a:off x="627" y="3437"/>
              <a:ext cx="378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>
              <a:off x="627" y="3120"/>
              <a:ext cx="378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24" name="Line 12"/>
            <p:cNvSpPr>
              <a:spLocks noChangeShapeType="1"/>
            </p:cNvSpPr>
            <p:nvPr/>
          </p:nvSpPr>
          <p:spPr bwMode="auto">
            <a:xfrm>
              <a:off x="627" y="2803"/>
              <a:ext cx="378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25" name="Line 13"/>
            <p:cNvSpPr>
              <a:spLocks noChangeShapeType="1"/>
            </p:cNvSpPr>
            <p:nvPr/>
          </p:nvSpPr>
          <p:spPr bwMode="auto">
            <a:xfrm>
              <a:off x="627" y="2485"/>
              <a:ext cx="378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26" name="Line 14"/>
            <p:cNvSpPr>
              <a:spLocks noChangeShapeType="1"/>
            </p:cNvSpPr>
            <p:nvPr/>
          </p:nvSpPr>
          <p:spPr bwMode="auto">
            <a:xfrm>
              <a:off x="627" y="2167"/>
              <a:ext cx="378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27" name="Line 15"/>
            <p:cNvSpPr>
              <a:spLocks noChangeShapeType="1"/>
            </p:cNvSpPr>
            <p:nvPr/>
          </p:nvSpPr>
          <p:spPr bwMode="auto">
            <a:xfrm>
              <a:off x="627" y="1850"/>
              <a:ext cx="378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28" name="Line 16"/>
            <p:cNvSpPr>
              <a:spLocks noChangeShapeType="1"/>
            </p:cNvSpPr>
            <p:nvPr/>
          </p:nvSpPr>
          <p:spPr bwMode="auto">
            <a:xfrm>
              <a:off x="627" y="1533"/>
              <a:ext cx="378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29" name="Rectangle 17"/>
            <p:cNvSpPr>
              <a:spLocks noChangeArrowheads="1"/>
            </p:cNvSpPr>
            <p:nvPr/>
          </p:nvSpPr>
          <p:spPr bwMode="auto">
            <a:xfrm>
              <a:off x="627" y="1533"/>
              <a:ext cx="3782" cy="2221"/>
            </a:xfrm>
            <a:prstGeom prst="rect">
              <a:avLst/>
            </a:prstGeom>
            <a:noFill/>
            <a:ln w="7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30" name="Line 18"/>
            <p:cNvSpPr>
              <a:spLocks noChangeShapeType="1"/>
            </p:cNvSpPr>
            <p:nvPr/>
          </p:nvSpPr>
          <p:spPr bwMode="auto">
            <a:xfrm>
              <a:off x="627" y="1533"/>
              <a:ext cx="1" cy="22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31" name="Line 19"/>
            <p:cNvSpPr>
              <a:spLocks noChangeShapeType="1"/>
            </p:cNvSpPr>
            <p:nvPr/>
          </p:nvSpPr>
          <p:spPr bwMode="auto">
            <a:xfrm>
              <a:off x="605" y="3754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32" name="Line 20"/>
            <p:cNvSpPr>
              <a:spLocks noChangeShapeType="1"/>
            </p:cNvSpPr>
            <p:nvPr/>
          </p:nvSpPr>
          <p:spPr bwMode="auto">
            <a:xfrm>
              <a:off x="605" y="3437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33" name="Line 21"/>
            <p:cNvSpPr>
              <a:spLocks noChangeShapeType="1"/>
            </p:cNvSpPr>
            <p:nvPr/>
          </p:nvSpPr>
          <p:spPr bwMode="auto">
            <a:xfrm>
              <a:off x="605" y="3120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34" name="Line 22"/>
            <p:cNvSpPr>
              <a:spLocks noChangeShapeType="1"/>
            </p:cNvSpPr>
            <p:nvPr/>
          </p:nvSpPr>
          <p:spPr bwMode="auto">
            <a:xfrm>
              <a:off x="605" y="2803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35" name="Line 23"/>
            <p:cNvSpPr>
              <a:spLocks noChangeShapeType="1"/>
            </p:cNvSpPr>
            <p:nvPr/>
          </p:nvSpPr>
          <p:spPr bwMode="auto">
            <a:xfrm>
              <a:off x="605" y="2485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36" name="Line 24"/>
            <p:cNvSpPr>
              <a:spLocks noChangeShapeType="1"/>
            </p:cNvSpPr>
            <p:nvPr/>
          </p:nvSpPr>
          <p:spPr bwMode="auto">
            <a:xfrm>
              <a:off x="605" y="2167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37" name="Line 25"/>
            <p:cNvSpPr>
              <a:spLocks noChangeShapeType="1"/>
            </p:cNvSpPr>
            <p:nvPr/>
          </p:nvSpPr>
          <p:spPr bwMode="auto">
            <a:xfrm>
              <a:off x="605" y="1850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38" name="Line 26"/>
            <p:cNvSpPr>
              <a:spLocks noChangeShapeType="1"/>
            </p:cNvSpPr>
            <p:nvPr/>
          </p:nvSpPr>
          <p:spPr bwMode="auto">
            <a:xfrm>
              <a:off x="605" y="1533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39" name="Line 27"/>
            <p:cNvSpPr>
              <a:spLocks noChangeShapeType="1"/>
            </p:cNvSpPr>
            <p:nvPr/>
          </p:nvSpPr>
          <p:spPr bwMode="auto">
            <a:xfrm>
              <a:off x="627" y="3754"/>
              <a:ext cx="378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40" name="Line 28"/>
            <p:cNvSpPr>
              <a:spLocks noChangeShapeType="1"/>
            </p:cNvSpPr>
            <p:nvPr/>
          </p:nvSpPr>
          <p:spPr bwMode="auto">
            <a:xfrm flipV="1">
              <a:off x="627" y="3754"/>
              <a:ext cx="1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41" name="Line 29"/>
            <p:cNvSpPr>
              <a:spLocks noChangeShapeType="1"/>
            </p:cNvSpPr>
            <p:nvPr/>
          </p:nvSpPr>
          <p:spPr bwMode="auto">
            <a:xfrm flipV="1">
              <a:off x="1100" y="3754"/>
              <a:ext cx="1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42" name="Line 30"/>
            <p:cNvSpPr>
              <a:spLocks noChangeShapeType="1"/>
            </p:cNvSpPr>
            <p:nvPr/>
          </p:nvSpPr>
          <p:spPr bwMode="auto">
            <a:xfrm flipV="1">
              <a:off x="1573" y="3754"/>
              <a:ext cx="1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43" name="Line 31"/>
            <p:cNvSpPr>
              <a:spLocks noChangeShapeType="1"/>
            </p:cNvSpPr>
            <p:nvPr/>
          </p:nvSpPr>
          <p:spPr bwMode="auto">
            <a:xfrm flipV="1">
              <a:off x="2046" y="3754"/>
              <a:ext cx="1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44" name="Line 32"/>
            <p:cNvSpPr>
              <a:spLocks noChangeShapeType="1"/>
            </p:cNvSpPr>
            <p:nvPr/>
          </p:nvSpPr>
          <p:spPr bwMode="auto">
            <a:xfrm flipV="1">
              <a:off x="2519" y="3754"/>
              <a:ext cx="1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45" name="Line 33"/>
            <p:cNvSpPr>
              <a:spLocks noChangeShapeType="1"/>
            </p:cNvSpPr>
            <p:nvPr/>
          </p:nvSpPr>
          <p:spPr bwMode="auto">
            <a:xfrm flipV="1">
              <a:off x="2991" y="3754"/>
              <a:ext cx="1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46" name="Line 34"/>
            <p:cNvSpPr>
              <a:spLocks noChangeShapeType="1"/>
            </p:cNvSpPr>
            <p:nvPr/>
          </p:nvSpPr>
          <p:spPr bwMode="auto">
            <a:xfrm flipV="1">
              <a:off x="3464" y="3754"/>
              <a:ext cx="1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47" name="Line 35"/>
            <p:cNvSpPr>
              <a:spLocks noChangeShapeType="1"/>
            </p:cNvSpPr>
            <p:nvPr/>
          </p:nvSpPr>
          <p:spPr bwMode="auto">
            <a:xfrm flipV="1">
              <a:off x="3937" y="3754"/>
              <a:ext cx="1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48" name="Line 36"/>
            <p:cNvSpPr>
              <a:spLocks noChangeShapeType="1"/>
            </p:cNvSpPr>
            <p:nvPr/>
          </p:nvSpPr>
          <p:spPr bwMode="auto">
            <a:xfrm flipV="1">
              <a:off x="4409" y="3754"/>
              <a:ext cx="1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49" name="Freeform 37"/>
            <p:cNvSpPr>
              <a:spLocks/>
            </p:cNvSpPr>
            <p:nvPr/>
          </p:nvSpPr>
          <p:spPr bwMode="auto">
            <a:xfrm>
              <a:off x="864" y="1684"/>
              <a:ext cx="3309" cy="19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2" y="1037"/>
                </a:cxn>
                <a:cxn ang="0">
                  <a:pos x="1064" y="1429"/>
                </a:cxn>
                <a:cxn ang="0">
                  <a:pos x="1596" y="1907"/>
                </a:cxn>
                <a:cxn ang="0">
                  <a:pos x="2127" y="2306"/>
                </a:cxn>
                <a:cxn ang="0">
                  <a:pos x="2659" y="2495"/>
                </a:cxn>
                <a:cxn ang="0">
                  <a:pos x="3191" y="2519"/>
                </a:cxn>
                <a:cxn ang="0">
                  <a:pos x="3723" y="2543"/>
                </a:cxn>
              </a:cxnLst>
              <a:rect l="0" t="0" r="r" b="b"/>
              <a:pathLst>
                <a:path w="3723" h="2543">
                  <a:moveTo>
                    <a:pt x="0" y="0"/>
                  </a:moveTo>
                  <a:lnTo>
                    <a:pt x="532" y="1037"/>
                  </a:lnTo>
                  <a:lnTo>
                    <a:pt x="1064" y="1429"/>
                  </a:lnTo>
                  <a:lnTo>
                    <a:pt x="1596" y="1907"/>
                  </a:lnTo>
                  <a:lnTo>
                    <a:pt x="2127" y="2306"/>
                  </a:lnTo>
                  <a:lnTo>
                    <a:pt x="2659" y="2495"/>
                  </a:lnTo>
                  <a:lnTo>
                    <a:pt x="3191" y="2519"/>
                  </a:lnTo>
                  <a:lnTo>
                    <a:pt x="3723" y="2543"/>
                  </a:lnTo>
                </a:path>
              </a:pathLst>
            </a:custGeom>
            <a:noFill/>
            <a:ln w="7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50" name="Rectangle 38"/>
            <p:cNvSpPr>
              <a:spLocks noChangeArrowheads="1"/>
            </p:cNvSpPr>
            <p:nvPr/>
          </p:nvSpPr>
          <p:spPr bwMode="auto">
            <a:xfrm>
              <a:off x="2070" y="1260"/>
              <a:ext cx="1327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1" dirty="0" smtClean="0">
                  <a:solidFill>
                    <a:srgbClr val="000000"/>
                  </a:solidFill>
                  <a:latin typeface="Arial" pitchFamily="34" charset="0"/>
                </a:rPr>
                <a:t>Total consumption of ODS, </a:t>
              </a:r>
              <a:r>
                <a:rPr lang="en-US" sz="1000" b="1" dirty="0" err="1" smtClean="0">
                  <a:solidFill>
                    <a:srgbClr val="000000"/>
                  </a:solidFill>
                  <a:latin typeface="Arial" pitchFamily="34" charset="0"/>
                </a:rPr>
                <a:t>tonnes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51" name="Rectangle 39"/>
            <p:cNvSpPr>
              <a:spLocks noChangeArrowheads="1"/>
            </p:cNvSpPr>
            <p:nvPr/>
          </p:nvSpPr>
          <p:spPr bwMode="auto">
            <a:xfrm>
              <a:off x="3186" y="1256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52" name="Rectangle 40"/>
            <p:cNvSpPr>
              <a:spLocks noChangeArrowheads="1"/>
            </p:cNvSpPr>
            <p:nvPr/>
          </p:nvSpPr>
          <p:spPr bwMode="auto">
            <a:xfrm>
              <a:off x="3236" y="1256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53" name="Rectangle 41"/>
            <p:cNvSpPr>
              <a:spLocks noChangeArrowheads="1"/>
            </p:cNvSpPr>
            <p:nvPr/>
          </p:nvSpPr>
          <p:spPr bwMode="auto">
            <a:xfrm>
              <a:off x="531" y="3717"/>
              <a:ext cx="81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54" name="Rectangle 42"/>
            <p:cNvSpPr>
              <a:spLocks noChangeArrowheads="1"/>
            </p:cNvSpPr>
            <p:nvPr/>
          </p:nvSpPr>
          <p:spPr bwMode="auto">
            <a:xfrm>
              <a:off x="449" y="3399"/>
              <a:ext cx="171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55" name="Rectangle 43"/>
            <p:cNvSpPr>
              <a:spLocks noChangeArrowheads="1"/>
            </p:cNvSpPr>
            <p:nvPr/>
          </p:nvSpPr>
          <p:spPr bwMode="auto">
            <a:xfrm>
              <a:off x="449" y="3082"/>
              <a:ext cx="171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400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56" name="Rectangle 44"/>
            <p:cNvSpPr>
              <a:spLocks noChangeArrowheads="1"/>
            </p:cNvSpPr>
            <p:nvPr/>
          </p:nvSpPr>
          <p:spPr bwMode="auto">
            <a:xfrm>
              <a:off x="449" y="2765"/>
              <a:ext cx="171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600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57" name="Rectangle 45"/>
            <p:cNvSpPr>
              <a:spLocks noChangeArrowheads="1"/>
            </p:cNvSpPr>
            <p:nvPr/>
          </p:nvSpPr>
          <p:spPr bwMode="auto">
            <a:xfrm>
              <a:off x="449" y="2447"/>
              <a:ext cx="171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800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58" name="Rectangle 46"/>
            <p:cNvSpPr>
              <a:spLocks noChangeArrowheads="1"/>
            </p:cNvSpPr>
            <p:nvPr/>
          </p:nvSpPr>
          <p:spPr bwMode="auto">
            <a:xfrm>
              <a:off x="408" y="2130"/>
              <a:ext cx="21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59" name="Rectangle 47"/>
            <p:cNvSpPr>
              <a:spLocks noChangeArrowheads="1"/>
            </p:cNvSpPr>
            <p:nvPr/>
          </p:nvSpPr>
          <p:spPr bwMode="auto">
            <a:xfrm>
              <a:off x="408" y="1812"/>
              <a:ext cx="21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1200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60" name="Rectangle 48"/>
            <p:cNvSpPr>
              <a:spLocks noChangeArrowheads="1"/>
            </p:cNvSpPr>
            <p:nvPr/>
          </p:nvSpPr>
          <p:spPr bwMode="auto">
            <a:xfrm>
              <a:off x="408" y="1495"/>
              <a:ext cx="21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61" name="Rectangle 49"/>
            <p:cNvSpPr>
              <a:spLocks noChangeArrowheads="1"/>
            </p:cNvSpPr>
            <p:nvPr/>
          </p:nvSpPr>
          <p:spPr bwMode="auto">
            <a:xfrm>
              <a:off x="782" y="3810"/>
              <a:ext cx="21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1998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62" name="Rectangle 50"/>
            <p:cNvSpPr>
              <a:spLocks noChangeArrowheads="1"/>
            </p:cNvSpPr>
            <p:nvPr/>
          </p:nvSpPr>
          <p:spPr bwMode="auto">
            <a:xfrm>
              <a:off x="1255" y="3810"/>
              <a:ext cx="21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1999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63" name="Rectangle 51"/>
            <p:cNvSpPr>
              <a:spLocks noChangeArrowheads="1"/>
            </p:cNvSpPr>
            <p:nvPr/>
          </p:nvSpPr>
          <p:spPr bwMode="auto">
            <a:xfrm>
              <a:off x="1728" y="3810"/>
              <a:ext cx="21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64" name="Rectangle 52"/>
            <p:cNvSpPr>
              <a:spLocks noChangeArrowheads="1"/>
            </p:cNvSpPr>
            <p:nvPr/>
          </p:nvSpPr>
          <p:spPr bwMode="auto">
            <a:xfrm>
              <a:off x="2201" y="3810"/>
              <a:ext cx="21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2001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65" name="Rectangle 53"/>
            <p:cNvSpPr>
              <a:spLocks noChangeArrowheads="1"/>
            </p:cNvSpPr>
            <p:nvPr/>
          </p:nvSpPr>
          <p:spPr bwMode="auto">
            <a:xfrm>
              <a:off x="2673" y="3810"/>
              <a:ext cx="21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66" name="Rectangle 54"/>
            <p:cNvSpPr>
              <a:spLocks noChangeArrowheads="1"/>
            </p:cNvSpPr>
            <p:nvPr/>
          </p:nvSpPr>
          <p:spPr bwMode="auto">
            <a:xfrm>
              <a:off x="3145" y="3810"/>
              <a:ext cx="21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67" name="Rectangle 55"/>
            <p:cNvSpPr>
              <a:spLocks noChangeArrowheads="1"/>
            </p:cNvSpPr>
            <p:nvPr/>
          </p:nvSpPr>
          <p:spPr bwMode="auto">
            <a:xfrm>
              <a:off x="3618" y="3810"/>
              <a:ext cx="21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2004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68" name="Rectangle 56"/>
            <p:cNvSpPr>
              <a:spLocks noChangeArrowheads="1"/>
            </p:cNvSpPr>
            <p:nvPr/>
          </p:nvSpPr>
          <p:spPr bwMode="auto">
            <a:xfrm>
              <a:off x="4091" y="3810"/>
              <a:ext cx="21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2005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69" name="Rectangle 57"/>
            <p:cNvSpPr>
              <a:spLocks noChangeArrowheads="1"/>
            </p:cNvSpPr>
            <p:nvPr/>
          </p:nvSpPr>
          <p:spPr bwMode="auto">
            <a:xfrm>
              <a:off x="2425" y="3920"/>
              <a:ext cx="171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b="1" dirty="0" smtClean="0">
                  <a:solidFill>
                    <a:srgbClr val="000000"/>
                  </a:solidFill>
                  <a:latin typeface="Arial" pitchFamily="34" charset="0"/>
                </a:rPr>
                <a:t>years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70" name="Rectangle 58"/>
            <p:cNvSpPr>
              <a:spLocks noChangeArrowheads="1"/>
            </p:cNvSpPr>
            <p:nvPr/>
          </p:nvSpPr>
          <p:spPr bwMode="auto">
            <a:xfrm rot="16200000">
              <a:off x="128" y="2542"/>
              <a:ext cx="41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ODS, </a:t>
              </a:r>
              <a:r>
                <a:rPr kumimoji="0" lang="en-US" sz="9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tonnes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71" name="Rectangle 59"/>
            <p:cNvSpPr>
              <a:spLocks noChangeArrowheads="1"/>
            </p:cNvSpPr>
            <p:nvPr/>
          </p:nvSpPr>
          <p:spPr bwMode="auto">
            <a:xfrm>
              <a:off x="4470" y="2595"/>
              <a:ext cx="1027" cy="9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72" name="Line 60"/>
            <p:cNvSpPr>
              <a:spLocks noChangeShapeType="1"/>
            </p:cNvSpPr>
            <p:nvPr/>
          </p:nvSpPr>
          <p:spPr bwMode="auto">
            <a:xfrm>
              <a:off x="4495" y="2645"/>
              <a:ext cx="133" cy="1"/>
            </a:xfrm>
            <a:prstGeom prst="line">
              <a:avLst/>
            </a:prstGeom>
            <a:noFill/>
            <a:ln w="7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73" name="Rectangle 61"/>
            <p:cNvSpPr>
              <a:spLocks noChangeArrowheads="1"/>
            </p:cNvSpPr>
            <p:nvPr/>
          </p:nvSpPr>
          <p:spPr bwMode="auto">
            <a:xfrm>
              <a:off x="4723" y="2610"/>
              <a:ext cx="645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600" dirty="0" smtClean="0">
                  <a:solidFill>
                    <a:srgbClr val="000000"/>
                  </a:solidFill>
                  <a:latin typeface="Arial" pitchFamily="34" charset="0"/>
                </a:rPr>
                <a:t>Consumption of  ODS, </a:t>
              </a:r>
              <a:r>
                <a:rPr lang="en-US" sz="600" dirty="0" err="1" smtClean="0">
                  <a:solidFill>
                    <a:srgbClr val="000000"/>
                  </a:solidFill>
                  <a:latin typeface="Arial" pitchFamily="34" charset="0"/>
                </a:rPr>
                <a:t>tonnes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74" name="Rectangle 62"/>
            <p:cNvSpPr>
              <a:spLocks noChangeArrowheads="1"/>
            </p:cNvSpPr>
            <p:nvPr/>
          </p:nvSpPr>
          <p:spPr bwMode="auto">
            <a:xfrm>
              <a:off x="5090" y="2609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75" name="Rectangle 63"/>
            <p:cNvSpPr>
              <a:spLocks noChangeArrowheads="1"/>
            </p:cNvSpPr>
            <p:nvPr/>
          </p:nvSpPr>
          <p:spPr bwMode="auto">
            <a:xfrm>
              <a:off x="5131" y="2609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300" y="714356"/>
            <a:ext cx="7467600" cy="100013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BASIC INDICATORS OF LIVING STANDARDS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143116"/>
          <a:ext cx="8286809" cy="4452363"/>
        </p:xfrm>
        <a:graphic>
          <a:graphicData uri="http://schemas.openxmlformats.org/drawingml/2006/table">
            <a:tbl>
              <a:tblPr/>
              <a:tblGrid>
                <a:gridCol w="2702221"/>
                <a:gridCol w="900740"/>
                <a:gridCol w="900740"/>
                <a:gridCol w="1080888"/>
                <a:gridCol w="900740"/>
                <a:gridCol w="900740"/>
                <a:gridCol w="900740"/>
              </a:tblGrid>
              <a:tr h="413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Years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2002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2003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2004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9585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2005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2006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8970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2007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143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Average housing supply in square meters of total living space per inhabitant, including :</a:t>
                      </a:r>
                      <a:endParaRPr lang="ru-RU" sz="15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Urban areas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Rural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 areas</a:t>
                      </a:r>
                      <a:endParaRPr lang="ru-RU" sz="15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800" dirty="0">
                        <a:solidFill>
                          <a:srgbClr val="FFFF00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16,6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17,3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15,6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8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17,0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18,0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15,8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8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17,3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18,4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15,9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89585" algn="l"/>
                        </a:tabLst>
                      </a:pPr>
                      <a:endParaRPr lang="es-ES" sz="18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89585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17,5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89585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18,7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89585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16,0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8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17,6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18,9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15,9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48970" algn="l"/>
                        </a:tabLst>
                      </a:pPr>
                      <a:endParaRPr lang="es-ES" sz="18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4897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17,9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4897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19,4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4897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16,2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8955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Standard of housing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 stock by % of homes equipped with: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   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Domestic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 water supply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Sewage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rgbClr val="FFFF00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8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52,4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43,1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8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52,8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43,3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53,5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43,7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8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54,4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44,6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8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54,9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54,0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8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56,3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glow rad="1397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45,6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glow rad="1397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TRENDS OF LIVING STANDARDS,</a:t>
            </a:r>
            <a:b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2001-2007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4" name="Group 7"/>
          <p:cNvGrpSpPr>
            <a:grpSpLocks noGrp="1" noChangeAspect="1"/>
          </p:cNvGrpSpPr>
          <p:nvPr>
            <p:ph idx="1"/>
          </p:nvPr>
        </p:nvGrpSpPr>
        <p:grpSpPr bwMode="auto">
          <a:xfrm>
            <a:off x="457200" y="1935163"/>
            <a:ext cx="8229600" cy="4389437"/>
            <a:chOff x="315" y="1395"/>
            <a:chExt cx="5220" cy="2385"/>
          </a:xfrm>
        </p:grpSpPr>
        <p:sp>
          <p:nvSpPr>
            <p:cNvPr id="5" name="AutoShape 6"/>
            <p:cNvSpPr>
              <a:spLocks noChangeAspect="1" noChangeArrowheads="1" noTextEdit="1"/>
            </p:cNvSpPr>
            <p:nvPr/>
          </p:nvSpPr>
          <p:spPr bwMode="auto">
            <a:xfrm>
              <a:off x="315" y="1395"/>
              <a:ext cx="5220" cy="2385"/>
            </a:xfrm>
            <a:prstGeom prst="rect">
              <a:avLst/>
            </a:prstGeom>
            <a:solidFill>
              <a:srgbClr val="FFFFFF"/>
            </a:solidFill>
            <a:ln w="76200" cap="sq" cmpd="sng" algn="ctr">
              <a:solidFill>
                <a:srgbClr val="292929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342" y="1435"/>
              <a:ext cx="5160" cy="230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538" y="1602"/>
              <a:ext cx="3208" cy="1812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538" y="3152"/>
              <a:ext cx="320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538" y="2898"/>
              <a:ext cx="320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538" y="2635"/>
              <a:ext cx="320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538" y="2381"/>
              <a:ext cx="320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538" y="2118"/>
              <a:ext cx="320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538" y="1864"/>
              <a:ext cx="320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538" y="1602"/>
              <a:ext cx="320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538" y="1602"/>
              <a:ext cx="3208" cy="1812"/>
            </a:xfrm>
            <a:prstGeom prst="rect">
              <a:avLst/>
            </a:prstGeom>
            <a:noFill/>
            <a:ln w="5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538" y="1602"/>
              <a:ext cx="1" cy="181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516" y="3414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>
              <a:off x="516" y="3152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>
              <a:off x="516" y="2898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>
              <a:off x="516" y="2635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>
              <a:off x="516" y="2381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Line 24"/>
            <p:cNvSpPr>
              <a:spLocks noChangeShapeType="1"/>
            </p:cNvSpPr>
            <p:nvPr/>
          </p:nvSpPr>
          <p:spPr bwMode="auto">
            <a:xfrm>
              <a:off x="516" y="2118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Line 25"/>
            <p:cNvSpPr>
              <a:spLocks noChangeShapeType="1"/>
            </p:cNvSpPr>
            <p:nvPr/>
          </p:nvSpPr>
          <p:spPr bwMode="auto">
            <a:xfrm>
              <a:off x="516" y="1864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Line 26"/>
            <p:cNvSpPr>
              <a:spLocks noChangeShapeType="1"/>
            </p:cNvSpPr>
            <p:nvPr/>
          </p:nvSpPr>
          <p:spPr bwMode="auto">
            <a:xfrm>
              <a:off x="516" y="1602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>
              <a:off x="538" y="3414"/>
              <a:ext cx="320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 flipV="1">
              <a:off x="538" y="3414"/>
              <a:ext cx="1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 flipV="1">
              <a:off x="995" y="3414"/>
              <a:ext cx="1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Line 30"/>
            <p:cNvSpPr>
              <a:spLocks noChangeShapeType="1"/>
            </p:cNvSpPr>
            <p:nvPr/>
          </p:nvSpPr>
          <p:spPr bwMode="auto">
            <a:xfrm flipV="1">
              <a:off x="1457" y="3414"/>
              <a:ext cx="1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 flipV="1">
              <a:off x="1914" y="3414"/>
              <a:ext cx="1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Line 32"/>
            <p:cNvSpPr>
              <a:spLocks noChangeShapeType="1"/>
            </p:cNvSpPr>
            <p:nvPr/>
          </p:nvSpPr>
          <p:spPr bwMode="auto">
            <a:xfrm flipV="1">
              <a:off x="2370" y="3414"/>
              <a:ext cx="1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Line 33"/>
            <p:cNvSpPr>
              <a:spLocks noChangeShapeType="1"/>
            </p:cNvSpPr>
            <p:nvPr/>
          </p:nvSpPr>
          <p:spPr bwMode="auto">
            <a:xfrm flipV="1">
              <a:off x="2827" y="3414"/>
              <a:ext cx="1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Line 34"/>
            <p:cNvSpPr>
              <a:spLocks noChangeShapeType="1"/>
            </p:cNvSpPr>
            <p:nvPr/>
          </p:nvSpPr>
          <p:spPr bwMode="auto">
            <a:xfrm flipV="1">
              <a:off x="3289" y="3414"/>
              <a:ext cx="1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Line 35"/>
            <p:cNvSpPr>
              <a:spLocks noChangeShapeType="1"/>
            </p:cNvSpPr>
            <p:nvPr/>
          </p:nvSpPr>
          <p:spPr bwMode="auto">
            <a:xfrm flipV="1">
              <a:off x="3746" y="3414"/>
              <a:ext cx="1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Freeform 36"/>
            <p:cNvSpPr>
              <a:spLocks/>
            </p:cNvSpPr>
            <p:nvPr/>
          </p:nvSpPr>
          <p:spPr bwMode="auto">
            <a:xfrm>
              <a:off x="766" y="2206"/>
              <a:ext cx="2752" cy="8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" y="7"/>
                </a:cxn>
                <a:cxn ang="0">
                  <a:pos x="169" y="30"/>
                </a:cxn>
                <a:cxn ang="0">
                  <a:pos x="253" y="42"/>
                </a:cxn>
                <a:cxn ang="0">
                  <a:pos x="337" y="49"/>
                </a:cxn>
                <a:cxn ang="0">
                  <a:pos x="422" y="93"/>
                </a:cxn>
                <a:cxn ang="0">
                  <a:pos x="506" y="111"/>
                </a:cxn>
              </a:cxnLst>
              <a:rect l="0" t="0" r="r" b="b"/>
              <a:pathLst>
                <a:path w="506" h="111">
                  <a:moveTo>
                    <a:pt x="0" y="0"/>
                  </a:moveTo>
                  <a:lnTo>
                    <a:pt x="84" y="7"/>
                  </a:lnTo>
                  <a:lnTo>
                    <a:pt x="169" y="30"/>
                  </a:lnTo>
                  <a:lnTo>
                    <a:pt x="253" y="42"/>
                  </a:lnTo>
                  <a:lnTo>
                    <a:pt x="337" y="49"/>
                  </a:lnTo>
                  <a:lnTo>
                    <a:pt x="422" y="93"/>
                  </a:lnTo>
                  <a:lnTo>
                    <a:pt x="506" y="111"/>
                  </a:lnTo>
                </a:path>
              </a:pathLst>
            </a:custGeom>
            <a:noFill/>
            <a:ln w="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Freeform 37"/>
            <p:cNvSpPr>
              <a:spLocks/>
            </p:cNvSpPr>
            <p:nvPr/>
          </p:nvSpPr>
          <p:spPr bwMode="auto">
            <a:xfrm>
              <a:off x="766" y="1785"/>
              <a:ext cx="2752" cy="14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" y="98"/>
                </a:cxn>
                <a:cxn ang="0">
                  <a:pos x="169" y="125"/>
                </a:cxn>
                <a:cxn ang="0">
                  <a:pos x="253" y="129"/>
                </a:cxn>
                <a:cxn ang="0">
                  <a:pos x="337" y="139"/>
                </a:cxn>
                <a:cxn ang="0">
                  <a:pos x="422" y="161"/>
                </a:cxn>
                <a:cxn ang="0">
                  <a:pos x="506" y="183"/>
                </a:cxn>
              </a:cxnLst>
              <a:rect l="0" t="0" r="r" b="b"/>
              <a:pathLst>
                <a:path w="506" h="183">
                  <a:moveTo>
                    <a:pt x="0" y="0"/>
                  </a:moveTo>
                  <a:lnTo>
                    <a:pt x="84" y="98"/>
                  </a:lnTo>
                  <a:lnTo>
                    <a:pt x="169" y="125"/>
                  </a:lnTo>
                  <a:lnTo>
                    <a:pt x="253" y="129"/>
                  </a:lnTo>
                  <a:lnTo>
                    <a:pt x="337" y="139"/>
                  </a:lnTo>
                  <a:lnTo>
                    <a:pt x="422" y="161"/>
                  </a:lnTo>
                  <a:lnTo>
                    <a:pt x="506" y="183"/>
                  </a:lnTo>
                </a:path>
              </a:pathLst>
            </a:custGeom>
            <a:noFill/>
            <a:ln w="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Freeform 38"/>
            <p:cNvSpPr>
              <a:spLocks/>
            </p:cNvSpPr>
            <p:nvPr/>
          </p:nvSpPr>
          <p:spPr bwMode="auto">
            <a:xfrm>
              <a:off x="766" y="1880"/>
              <a:ext cx="2752" cy="10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" y="3"/>
                </a:cxn>
                <a:cxn ang="0">
                  <a:pos x="169" y="20"/>
                </a:cxn>
                <a:cxn ang="0">
                  <a:pos x="253" y="40"/>
                </a:cxn>
                <a:cxn ang="0">
                  <a:pos x="337" y="44"/>
                </a:cxn>
                <a:cxn ang="0">
                  <a:pos x="422" y="114"/>
                </a:cxn>
                <a:cxn ang="0">
                  <a:pos x="506" y="134"/>
                </a:cxn>
              </a:cxnLst>
              <a:rect l="0" t="0" r="r" b="b"/>
              <a:pathLst>
                <a:path w="506" h="134">
                  <a:moveTo>
                    <a:pt x="0" y="0"/>
                  </a:moveTo>
                  <a:lnTo>
                    <a:pt x="84" y="3"/>
                  </a:lnTo>
                  <a:lnTo>
                    <a:pt x="169" y="20"/>
                  </a:lnTo>
                  <a:lnTo>
                    <a:pt x="253" y="40"/>
                  </a:lnTo>
                  <a:lnTo>
                    <a:pt x="337" y="44"/>
                  </a:lnTo>
                  <a:lnTo>
                    <a:pt x="422" y="114"/>
                  </a:lnTo>
                  <a:lnTo>
                    <a:pt x="506" y="134"/>
                  </a:lnTo>
                </a:path>
              </a:pathLst>
            </a:custGeom>
            <a:noFill/>
            <a:ln w="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Freeform 39"/>
            <p:cNvSpPr>
              <a:spLocks/>
            </p:cNvSpPr>
            <p:nvPr/>
          </p:nvSpPr>
          <p:spPr bwMode="auto">
            <a:xfrm>
              <a:off x="766" y="3001"/>
              <a:ext cx="2752" cy="3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" y="7"/>
                </a:cxn>
                <a:cxn ang="0">
                  <a:pos x="169" y="22"/>
                </a:cxn>
                <a:cxn ang="0">
                  <a:pos x="253" y="31"/>
                </a:cxn>
                <a:cxn ang="0">
                  <a:pos x="337" y="35"/>
                </a:cxn>
                <a:cxn ang="0">
                  <a:pos x="422" y="43"/>
                </a:cxn>
                <a:cxn ang="0">
                  <a:pos x="506" y="47"/>
                </a:cxn>
              </a:cxnLst>
              <a:rect l="0" t="0" r="r" b="b"/>
              <a:pathLst>
                <a:path w="506" h="47">
                  <a:moveTo>
                    <a:pt x="0" y="0"/>
                  </a:moveTo>
                  <a:lnTo>
                    <a:pt x="84" y="7"/>
                  </a:lnTo>
                  <a:lnTo>
                    <a:pt x="169" y="22"/>
                  </a:lnTo>
                  <a:lnTo>
                    <a:pt x="253" y="31"/>
                  </a:lnTo>
                  <a:lnTo>
                    <a:pt x="337" y="35"/>
                  </a:lnTo>
                  <a:lnTo>
                    <a:pt x="422" y="43"/>
                  </a:lnTo>
                  <a:lnTo>
                    <a:pt x="506" y="47"/>
                  </a:lnTo>
                </a:path>
              </a:pathLst>
            </a:cu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Freeform 40"/>
            <p:cNvSpPr>
              <a:spLocks/>
            </p:cNvSpPr>
            <p:nvPr/>
          </p:nvSpPr>
          <p:spPr bwMode="auto">
            <a:xfrm>
              <a:off x="766" y="3136"/>
              <a:ext cx="2752" cy="2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" y="7"/>
                </a:cxn>
                <a:cxn ang="0">
                  <a:pos x="169" y="19"/>
                </a:cxn>
                <a:cxn ang="0">
                  <a:pos x="253" y="22"/>
                </a:cxn>
                <a:cxn ang="0">
                  <a:pos x="337" y="27"/>
                </a:cxn>
                <a:cxn ang="0">
                  <a:pos x="422" y="29"/>
                </a:cxn>
                <a:cxn ang="0">
                  <a:pos x="506" y="33"/>
                </a:cxn>
              </a:cxnLst>
              <a:rect l="0" t="0" r="r" b="b"/>
              <a:pathLst>
                <a:path w="506" h="33">
                  <a:moveTo>
                    <a:pt x="0" y="0"/>
                  </a:moveTo>
                  <a:lnTo>
                    <a:pt x="84" y="7"/>
                  </a:lnTo>
                  <a:lnTo>
                    <a:pt x="169" y="19"/>
                  </a:lnTo>
                  <a:lnTo>
                    <a:pt x="253" y="22"/>
                  </a:lnTo>
                  <a:lnTo>
                    <a:pt x="337" y="27"/>
                  </a:lnTo>
                  <a:lnTo>
                    <a:pt x="422" y="29"/>
                  </a:lnTo>
                  <a:lnTo>
                    <a:pt x="506" y="33"/>
                  </a:lnTo>
                </a:path>
              </a:pathLst>
            </a:cu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Freeform 41"/>
            <p:cNvSpPr>
              <a:spLocks/>
            </p:cNvSpPr>
            <p:nvPr/>
          </p:nvSpPr>
          <p:spPr bwMode="auto">
            <a:xfrm>
              <a:off x="766" y="2826"/>
              <a:ext cx="2752" cy="5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" y="9"/>
                </a:cxn>
                <a:cxn ang="0">
                  <a:pos x="169" y="28"/>
                </a:cxn>
                <a:cxn ang="0">
                  <a:pos x="253" y="43"/>
                </a:cxn>
                <a:cxn ang="0">
                  <a:pos x="337" y="46"/>
                </a:cxn>
                <a:cxn ang="0">
                  <a:pos x="422" y="62"/>
                </a:cxn>
                <a:cxn ang="0">
                  <a:pos x="506" y="67"/>
                </a:cxn>
              </a:cxnLst>
              <a:rect l="0" t="0" r="r" b="b"/>
              <a:pathLst>
                <a:path w="506" h="67">
                  <a:moveTo>
                    <a:pt x="0" y="0"/>
                  </a:moveTo>
                  <a:lnTo>
                    <a:pt x="84" y="9"/>
                  </a:lnTo>
                  <a:lnTo>
                    <a:pt x="169" y="28"/>
                  </a:lnTo>
                  <a:lnTo>
                    <a:pt x="253" y="43"/>
                  </a:lnTo>
                  <a:lnTo>
                    <a:pt x="337" y="46"/>
                  </a:lnTo>
                  <a:lnTo>
                    <a:pt x="422" y="62"/>
                  </a:lnTo>
                  <a:lnTo>
                    <a:pt x="506" y="67"/>
                  </a:lnTo>
                </a:path>
              </a:pathLst>
            </a:custGeom>
            <a:noFill/>
            <a:ln w="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42"/>
            <p:cNvSpPr>
              <a:spLocks/>
            </p:cNvSpPr>
            <p:nvPr/>
          </p:nvSpPr>
          <p:spPr bwMode="auto">
            <a:xfrm>
              <a:off x="750" y="2182"/>
              <a:ext cx="33" cy="4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3" y="24"/>
                </a:cxn>
                <a:cxn ang="0">
                  <a:pos x="16" y="48"/>
                </a:cxn>
                <a:cxn ang="0">
                  <a:pos x="0" y="24"/>
                </a:cxn>
                <a:cxn ang="0">
                  <a:pos x="16" y="0"/>
                </a:cxn>
              </a:cxnLst>
              <a:rect l="0" t="0" r="r" b="b"/>
              <a:pathLst>
                <a:path w="33" h="48">
                  <a:moveTo>
                    <a:pt x="16" y="0"/>
                  </a:moveTo>
                  <a:lnTo>
                    <a:pt x="33" y="24"/>
                  </a:lnTo>
                  <a:lnTo>
                    <a:pt x="16" y="48"/>
                  </a:lnTo>
                  <a:lnTo>
                    <a:pt x="0" y="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80"/>
            </a:solidFill>
            <a:ln w="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43"/>
            <p:cNvSpPr>
              <a:spLocks/>
            </p:cNvSpPr>
            <p:nvPr/>
          </p:nvSpPr>
          <p:spPr bwMode="auto">
            <a:xfrm>
              <a:off x="1207" y="2238"/>
              <a:ext cx="32" cy="4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2" y="24"/>
                </a:cxn>
                <a:cxn ang="0">
                  <a:pos x="16" y="47"/>
                </a:cxn>
                <a:cxn ang="0">
                  <a:pos x="0" y="24"/>
                </a:cxn>
                <a:cxn ang="0">
                  <a:pos x="16" y="0"/>
                </a:cxn>
              </a:cxnLst>
              <a:rect l="0" t="0" r="r" b="b"/>
              <a:pathLst>
                <a:path w="32" h="47">
                  <a:moveTo>
                    <a:pt x="16" y="0"/>
                  </a:moveTo>
                  <a:lnTo>
                    <a:pt x="32" y="24"/>
                  </a:lnTo>
                  <a:lnTo>
                    <a:pt x="16" y="47"/>
                  </a:lnTo>
                  <a:lnTo>
                    <a:pt x="0" y="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80"/>
            </a:solidFill>
            <a:ln w="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Freeform 44"/>
            <p:cNvSpPr>
              <a:spLocks/>
            </p:cNvSpPr>
            <p:nvPr/>
          </p:nvSpPr>
          <p:spPr bwMode="auto">
            <a:xfrm>
              <a:off x="1669" y="2421"/>
              <a:ext cx="33" cy="4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3" y="23"/>
                </a:cxn>
                <a:cxn ang="0">
                  <a:pos x="16" y="47"/>
                </a:cxn>
                <a:cxn ang="0">
                  <a:pos x="0" y="23"/>
                </a:cxn>
                <a:cxn ang="0">
                  <a:pos x="16" y="0"/>
                </a:cxn>
              </a:cxnLst>
              <a:rect l="0" t="0" r="r" b="b"/>
              <a:pathLst>
                <a:path w="33" h="47">
                  <a:moveTo>
                    <a:pt x="16" y="0"/>
                  </a:moveTo>
                  <a:lnTo>
                    <a:pt x="33" y="23"/>
                  </a:lnTo>
                  <a:lnTo>
                    <a:pt x="16" y="47"/>
                  </a:lnTo>
                  <a:lnTo>
                    <a:pt x="0" y="2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80"/>
            </a:solidFill>
            <a:ln w="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Freeform 45"/>
            <p:cNvSpPr>
              <a:spLocks/>
            </p:cNvSpPr>
            <p:nvPr/>
          </p:nvSpPr>
          <p:spPr bwMode="auto">
            <a:xfrm>
              <a:off x="2126" y="2516"/>
              <a:ext cx="32" cy="4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2" y="24"/>
                </a:cxn>
                <a:cxn ang="0">
                  <a:pos x="16" y="48"/>
                </a:cxn>
                <a:cxn ang="0">
                  <a:pos x="0" y="24"/>
                </a:cxn>
                <a:cxn ang="0">
                  <a:pos x="16" y="0"/>
                </a:cxn>
              </a:cxnLst>
              <a:rect l="0" t="0" r="r" b="b"/>
              <a:pathLst>
                <a:path w="32" h="48">
                  <a:moveTo>
                    <a:pt x="16" y="0"/>
                  </a:moveTo>
                  <a:lnTo>
                    <a:pt x="32" y="24"/>
                  </a:lnTo>
                  <a:lnTo>
                    <a:pt x="16" y="48"/>
                  </a:lnTo>
                  <a:lnTo>
                    <a:pt x="0" y="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80"/>
            </a:solidFill>
            <a:ln w="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Freeform 46"/>
            <p:cNvSpPr>
              <a:spLocks/>
            </p:cNvSpPr>
            <p:nvPr/>
          </p:nvSpPr>
          <p:spPr bwMode="auto">
            <a:xfrm>
              <a:off x="2582" y="2572"/>
              <a:ext cx="33" cy="47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33" y="23"/>
                </a:cxn>
                <a:cxn ang="0">
                  <a:pos x="17" y="47"/>
                </a:cxn>
                <a:cxn ang="0">
                  <a:pos x="0" y="23"/>
                </a:cxn>
                <a:cxn ang="0">
                  <a:pos x="17" y="0"/>
                </a:cxn>
              </a:cxnLst>
              <a:rect l="0" t="0" r="r" b="b"/>
              <a:pathLst>
                <a:path w="33" h="47">
                  <a:moveTo>
                    <a:pt x="17" y="0"/>
                  </a:moveTo>
                  <a:lnTo>
                    <a:pt x="33" y="23"/>
                  </a:lnTo>
                  <a:lnTo>
                    <a:pt x="17" y="47"/>
                  </a:lnTo>
                  <a:lnTo>
                    <a:pt x="0" y="2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80"/>
            </a:solidFill>
            <a:ln w="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47"/>
            <p:cNvSpPr>
              <a:spLocks/>
            </p:cNvSpPr>
            <p:nvPr/>
          </p:nvSpPr>
          <p:spPr bwMode="auto">
            <a:xfrm>
              <a:off x="3045" y="2921"/>
              <a:ext cx="32" cy="4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2" y="24"/>
                </a:cxn>
                <a:cxn ang="0">
                  <a:pos x="16" y="48"/>
                </a:cxn>
                <a:cxn ang="0">
                  <a:pos x="0" y="24"/>
                </a:cxn>
                <a:cxn ang="0">
                  <a:pos x="16" y="0"/>
                </a:cxn>
              </a:cxnLst>
              <a:rect l="0" t="0" r="r" b="b"/>
              <a:pathLst>
                <a:path w="32" h="48">
                  <a:moveTo>
                    <a:pt x="16" y="0"/>
                  </a:moveTo>
                  <a:lnTo>
                    <a:pt x="32" y="24"/>
                  </a:lnTo>
                  <a:lnTo>
                    <a:pt x="16" y="48"/>
                  </a:lnTo>
                  <a:lnTo>
                    <a:pt x="0" y="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80"/>
            </a:solidFill>
            <a:ln w="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48"/>
            <p:cNvSpPr>
              <a:spLocks/>
            </p:cNvSpPr>
            <p:nvPr/>
          </p:nvSpPr>
          <p:spPr bwMode="auto">
            <a:xfrm>
              <a:off x="3501" y="3064"/>
              <a:ext cx="33" cy="4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33" y="24"/>
                </a:cxn>
                <a:cxn ang="0">
                  <a:pos x="17" y="48"/>
                </a:cxn>
                <a:cxn ang="0">
                  <a:pos x="0" y="24"/>
                </a:cxn>
                <a:cxn ang="0">
                  <a:pos x="17" y="0"/>
                </a:cxn>
              </a:cxnLst>
              <a:rect l="0" t="0" r="r" b="b"/>
              <a:pathLst>
                <a:path w="33" h="48">
                  <a:moveTo>
                    <a:pt x="17" y="0"/>
                  </a:moveTo>
                  <a:lnTo>
                    <a:pt x="33" y="24"/>
                  </a:lnTo>
                  <a:lnTo>
                    <a:pt x="17" y="48"/>
                  </a:lnTo>
                  <a:lnTo>
                    <a:pt x="0" y="24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80"/>
            </a:solidFill>
            <a:ln w="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Rectangle 49"/>
            <p:cNvSpPr>
              <a:spLocks noChangeArrowheads="1"/>
            </p:cNvSpPr>
            <p:nvPr/>
          </p:nvSpPr>
          <p:spPr bwMode="auto">
            <a:xfrm>
              <a:off x="750" y="1761"/>
              <a:ext cx="27" cy="39"/>
            </a:xfrm>
            <a:prstGeom prst="rect">
              <a:avLst/>
            </a:prstGeom>
            <a:solidFill>
              <a:srgbClr val="FF00FF"/>
            </a:solidFill>
            <a:ln w="5">
              <a:solidFill>
                <a:srgbClr val="FF0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Rectangle 50"/>
            <p:cNvSpPr>
              <a:spLocks noChangeArrowheads="1"/>
            </p:cNvSpPr>
            <p:nvPr/>
          </p:nvSpPr>
          <p:spPr bwMode="auto">
            <a:xfrm>
              <a:off x="1207" y="2540"/>
              <a:ext cx="27" cy="40"/>
            </a:xfrm>
            <a:prstGeom prst="rect">
              <a:avLst/>
            </a:prstGeom>
            <a:solidFill>
              <a:srgbClr val="FF00FF"/>
            </a:solidFill>
            <a:ln w="5">
              <a:solidFill>
                <a:srgbClr val="FF0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Rectangle 51"/>
            <p:cNvSpPr>
              <a:spLocks noChangeArrowheads="1"/>
            </p:cNvSpPr>
            <p:nvPr/>
          </p:nvSpPr>
          <p:spPr bwMode="auto">
            <a:xfrm>
              <a:off x="1669" y="2754"/>
              <a:ext cx="27" cy="40"/>
            </a:xfrm>
            <a:prstGeom prst="rect">
              <a:avLst/>
            </a:prstGeom>
            <a:solidFill>
              <a:srgbClr val="FF00FF"/>
            </a:solidFill>
            <a:ln w="5">
              <a:solidFill>
                <a:srgbClr val="FF0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Rectangle 52"/>
            <p:cNvSpPr>
              <a:spLocks noChangeArrowheads="1"/>
            </p:cNvSpPr>
            <p:nvPr/>
          </p:nvSpPr>
          <p:spPr bwMode="auto">
            <a:xfrm>
              <a:off x="2126" y="2786"/>
              <a:ext cx="27" cy="40"/>
            </a:xfrm>
            <a:prstGeom prst="rect">
              <a:avLst/>
            </a:prstGeom>
            <a:solidFill>
              <a:srgbClr val="FF00FF"/>
            </a:solidFill>
            <a:ln w="5">
              <a:solidFill>
                <a:srgbClr val="FF0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" name="Rectangle 53"/>
            <p:cNvSpPr>
              <a:spLocks noChangeArrowheads="1"/>
            </p:cNvSpPr>
            <p:nvPr/>
          </p:nvSpPr>
          <p:spPr bwMode="auto">
            <a:xfrm>
              <a:off x="2582" y="2866"/>
              <a:ext cx="28" cy="39"/>
            </a:xfrm>
            <a:prstGeom prst="rect">
              <a:avLst/>
            </a:prstGeom>
            <a:solidFill>
              <a:srgbClr val="FF00FF"/>
            </a:solidFill>
            <a:ln w="5">
              <a:solidFill>
                <a:srgbClr val="FF0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" name="Rectangle 54"/>
            <p:cNvSpPr>
              <a:spLocks noChangeArrowheads="1"/>
            </p:cNvSpPr>
            <p:nvPr/>
          </p:nvSpPr>
          <p:spPr bwMode="auto">
            <a:xfrm>
              <a:off x="3045" y="3041"/>
              <a:ext cx="27" cy="39"/>
            </a:xfrm>
            <a:prstGeom prst="rect">
              <a:avLst/>
            </a:prstGeom>
            <a:solidFill>
              <a:srgbClr val="FF00FF"/>
            </a:solidFill>
            <a:ln w="5">
              <a:solidFill>
                <a:srgbClr val="FF0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3" name="Rectangle 55"/>
            <p:cNvSpPr>
              <a:spLocks noChangeArrowheads="1"/>
            </p:cNvSpPr>
            <p:nvPr/>
          </p:nvSpPr>
          <p:spPr bwMode="auto">
            <a:xfrm>
              <a:off x="3501" y="3216"/>
              <a:ext cx="28" cy="39"/>
            </a:xfrm>
            <a:prstGeom prst="rect">
              <a:avLst/>
            </a:prstGeom>
            <a:solidFill>
              <a:srgbClr val="FF00FF"/>
            </a:solidFill>
            <a:ln w="5">
              <a:solidFill>
                <a:srgbClr val="FF0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" name="Freeform 56"/>
            <p:cNvSpPr>
              <a:spLocks/>
            </p:cNvSpPr>
            <p:nvPr/>
          </p:nvSpPr>
          <p:spPr bwMode="auto">
            <a:xfrm>
              <a:off x="750" y="1856"/>
              <a:ext cx="33" cy="4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3" y="48"/>
                </a:cxn>
                <a:cxn ang="0">
                  <a:pos x="0" y="48"/>
                </a:cxn>
                <a:cxn ang="0">
                  <a:pos x="16" y="0"/>
                </a:cxn>
              </a:cxnLst>
              <a:rect l="0" t="0" r="r" b="b"/>
              <a:pathLst>
                <a:path w="33" h="48">
                  <a:moveTo>
                    <a:pt x="16" y="0"/>
                  </a:moveTo>
                  <a:lnTo>
                    <a:pt x="33" y="48"/>
                  </a:lnTo>
                  <a:lnTo>
                    <a:pt x="0" y="4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00"/>
            </a:solidFill>
            <a:ln w="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5" name="Freeform 57"/>
            <p:cNvSpPr>
              <a:spLocks/>
            </p:cNvSpPr>
            <p:nvPr/>
          </p:nvSpPr>
          <p:spPr bwMode="auto">
            <a:xfrm>
              <a:off x="1207" y="1880"/>
              <a:ext cx="32" cy="4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2" y="48"/>
                </a:cxn>
                <a:cxn ang="0">
                  <a:pos x="0" y="48"/>
                </a:cxn>
                <a:cxn ang="0">
                  <a:pos x="16" y="0"/>
                </a:cxn>
              </a:cxnLst>
              <a:rect l="0" t="0" r="r" b="b"/>
              <a:pathLst>
                <a:path w="32" h="48">
                  <a:moveTo>
                    <a:pt x="16" y="0"/>
                  </a:moveTo>
                  <a:lnTo>
                    <a:pt x="32" y="48"/>
                  </a:lnTo>
                  <a:lnTo>
                    <a:pt x="0" y="4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00"/>
            </a:solidFill>
            <a:ln w="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6" name="Freeform 58"/>
            <p:cNvSpPr>
              <a:spLocks/>
            </p:cNvSpPr>
            <p:nvPr/>
          </p:nvSpPr>
          <p:spPr bwMode="auto">
            <a:xfrm>
              <a:off x="1669" y="2015"/>
              <a:ext cx="33" cy="4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3" y="48"/>
                </a:cxn>
                <a:cxn ang="0">
                  <a:pos x="0" y="48"/>
                </a:cxn>
                <a:cxn ang="0">
                  <a:pos x="16" y="0"/>
                </a:cxn>
              </a:cxnLst>
              <a:rect l="0" t="0" r="r" b="b"/>
              <a:pathLst>
                <a:path w="33" h="48">
                  <a:moveTo>
                    <a:pt x="16" y="0"/>
                  </a:moveTo>
                  <a:lnTo>
                    <a:pt x="33" y="48"/>
                  </a:lnTo>
                  <a:lnTo>
                    <a:pt x="0" y="4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00"/>
            </a:solidFill>
            <a:ln w="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7" name="Freeform 59"/>
            <p:cNvSpPr>
              <a:spLocks/>
            </p:cNvSpPr>
            <p:nvPr/>
          </p:nvSpPr>
          <p:spPr bwMode="auto">
            <a:xfrm>
              <a:off x="2126" y="2174"/>
              <a:ext cx="32" cy="4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2" y="48"/>
                </a:cxn>
                <a:cxn ang="0">
                  <a:pos x="0" y="48"/>
                </a:cxn>
                <a:cxn ang="0">
                  <a:pos x="16" y="0"/>
                </a:cxn>
              </a:cxnLst>
              <a:rect l="0" t="0" r="r" b="b"/>
              <a:pathLst>
                <a:path w="32" h="48">
                  <a:moveTo>
                    <a:pt x="16" y="0"/>
                  </a:moveTo>
                  <a:lnTo>
                    <a:pt x="32" y="48"/>
                  </a:lnTo>
                  <a:lnTo>
                    <a:pt x="0" y="4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00"/>
            </a:solidFill>
            <a:ln w="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8" name="Freeform 60"/>
            <p:cNvSpPr>
              <a:spLocks/>
            </p:cNvSpPr>
            <p:nvPr/>
          </p:nvSpPr>
          <p:spPr bwMode="auto">
            <a:xfrm>
              <a:off x="2582" y="2206"/>
              <a:ext cx="33" cy="4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33" y="48"/>
                </a:cxn>
                <a:cxn ang="0">
                  <a:pos x="0" y="48"/>
                </a:cxn>
                <a:cxn ang="0">
                  <a:pos x="17" y="0"/>
                </a:cxn>
              </a:cxnLst>
              <a:rect l="0" t="0" r="r" b="b"/>
              <a:pathLst>
                <a:path w="33" h="48">
                  <a:moveTo>
                    <a:pt x="17" y="0"/>
                  </a:moveTo>
                  <a:lnTo>
                    <a:pt x="33" y="48"/>
                  </a:lnTo>
                  <a:lnTo>
                    <a:pt x="0" y="48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00"/>
            </a:solidFill>
            <a:ln w="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9" name="Freeform 61"/>
            <p:cNvSpPr>
              <a:spLocks/>
            </p:cNvSpPr>
            <p:nvPr/>
          </p:nvSpPr>
          <p:spPr bwMode="auto">
            <a:xfrm>
              <a:off x="3045" y="2762"/>
              <a:ext cx="32" cy="4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2" y="48"/>
                </a:cxn>
                <a:cxn ang="0">
                  <a:pos x="0" y="48"/>
                </a:cxn>
                <a:cxn ang="0">
                  <a:pos x="16" y="0"/>
                </a:cxn>
              </a:cxnLst>
              <a:rect l="0" t="0" r="r" b="b"/>
              <a:pathLst>
                <a:path w="32" h="48">
                  <a:moveTo>
                    <a:pt x="16" y="0"/>
                  </a:moveTo>
                  <a:lnTo>
                    <a:pt x="32" y="48"/>
                  </a:lnTo>
                  <a:lnTo>
                    <a:pt x="0" y="4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00"/>
            </a:solidFill>
            <a:ln w="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0" name="Freeform 62"/>
            <p:cNvSpPr>
              <a:spLocks/>
            </p:cNvSpPr>
            <p:nvPr/>
          </p:nvSpPr>
          <p:spPr bwMode="auto">
            <a:xfrm>
              <a:off x="3501" y="2921"/>
              <a:ext cx="33" cy="4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33" y="48"/>
                </a:cxn>
                <a:cxn ang="0">
                  <a:pos x="0" y="48"/>
                </a:cxn>
                <a:cxn ang="0">
                  <a:pos x="17" y="0"/>
                </a:cxn>
              </a:cxnLst>
              <a:rect l="0" t="0" r="r" b="b"/>
              <a:pathLst>
                <a:path w="33" h="48">
                  <a:moveTo>
                    <a:pt x="17" y="0"/>
                  </a:moveTo>
                  <a:lnTo>
                    <a:pt x="33" y="48"/>
                  </a:lnTo>
                  <a:lnTo>
                    <a:pt x="0" y="48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00"/>
            </a:solidFill>
            <a:ln w="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" name="Rectangle 63"/>
            <p:cNvSpPr>
              <a:spLocks noChangeArrowheads="1"/>
            </p:cNvSpPr>
            <p:nvPr/>
          </p:nvSpPr>
          <p:spPr bwMode="auto">
            <a:xfrm>
              <a:off x="745" y="2969"/>
              <a:ext cx="49" cy="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2" name="Line 64"/>
            <p:cNvSpPr>
              <a:spLocks noChangeShapeType="1"/>
            </p:cNvSpPr>
            <p:nvPr/>
          </p:nvSpPr>
          <p:spPr bwMode="auto">
            <a:xfrm flipH="1" flipV="1">
              <a:off x="750" y="2977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3" name="Line 65"/>
            <p:cNvSpPr>
              <a:spLocks noChangeShapeType="1"/>
            </p:cNvSpPr>
            <p:nvPr/>
          </p:nvSpPr>
          <p:spPr bwMode="auto">
            <a:xfrm>
              <a:off x="766" y="3001"/>
              <a:ext cx="17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4" name="Line 66"/>
            <p:cNvSpPr>
              <a:spLocks noChangeShapeType="1"/>
            </p:cNvSpPr>
            <p:nvPr/>
          </p:nvSpPr>
          <p:spPr bwMode="auto">
            <a:xfrm flipH="1">
              <a:off x="750" y="3001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5" name="Line 67"/>
            <p:cNvSpPr>
              <a:spLocks noChangeShapeType="1"/>
            </p:cNvSpPr>
            <p:nvPr/>
          </p:nvSpPr>
          <p:spPr bwMode="auto">
            <a:xfrm flipV="1">
              <a:off x="766" y="2977"/>
              <a:ext cx="17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6" name="Rectangle 68"/>
            <p:cNvSpPr>
              <a:spLocks noChangeArrowheads="1"/>
            </p:cNvSpPr>
            <p:nvPr/>
          </p:nvSpPr>
          <p:spPr bwMode="auto">
            <a:xfrm>
              <a:off x="1201" y="3025"/>
              <a:ext cx="49" cy="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7" name="Line 69"/>
            <p:cNvSpPr>
              <a:spLocks noChangeShapeType="1"/>
            </p:cNvSpPr>
            <p:nvPr/>
          </p:nvSpPr>
          <p:spPr bwMode="auto">
            <a:xfrm flipH="1" flipV="1">
              <a:off x="1207" y="3033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8" name="Line 70"/>
            <p:cNvSpPr>
              <a:spLocks noChangeShapeType="1"/>
            </p:cNvSpPr>
            <p:nvPr/>
          </p:nvSpPr>
          <p:spPr bwMode="auto">
            <a:xfrm>
              <a:off x="1223" y="3057"/>
              <a:ext cx="16" cy="23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9" name="Line 71"/>
            <p:cNvSpPr>
              <a:spLocks noChangeShapeType="1"/>
            </p:cNvSpPr>
            <p:nvPr/>
          </p:nvSpPr>
          <p:spPr bwMode="auto">
            <a:xfrm flipH="1">
              <a:off x="1207" y="3057"/>
              <a:ext cx="16" cy="23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0" name="Line 72"/>
            <p:cNvSpPr>
              <a:spLocks noChangeShapeType="1"/>
            </p:cNvSpPr>
            <p:nvPr/>
          </p:nvSpPr>
          <p:spPr bwMode="auto">
            <a:xfrm flipV="1">
              <a:off x="1223" y="3033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" name="Rectangle 73"/>
            <p:cNvSpPr>
              <a:spLocks noChangeArrowheads="1"/>
            </p:cNvSpPr>
            <p:nvPr/>
          </p:nvSpPr>
          <p:spPr bwMode="auto">
            <a:xfrm>
              <a:off x="1664" y="3144"/>
              <a:ext cx="48" cy="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" name="Line 74"/>
            <p:cNvSpPr>
              <a:spLocks noChangeShapeType="1"/>
            </p:cNvSpPr>
            <p:nvPr/>
          </p:nvSpPr>
          <p:spPr bwMode="auto">
            <a:xfrm flipH="1" flipV="1">
              <a:off x="1669" y="3152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3" name="Line 75"/>
            <p:cNvSpPr>
              <a:spLocks noChangeShapeType="1"/>
            </p:cNvSpPr>
            <p:nvPr/>
          </p:nvSpPr>
          <p:spPr bwMode="auto">
            <a:xfrm>
              <a:off x="1685" y="3176"/>
              <a:ext cx="17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4" name="Line 76"/>
            <p:cNvSpPr>
              <a:spLocks noChangeShapeType="1"/>
            </p:cNvSpPr>
            <p:nvPr/>
          </p:nvSpPr>
          <p:spPr bwMode="auto">
            <a:xfrm flipH="1">
              <a:off x="1669" y="3176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5" name="Line 77"/>
            <p:cNvSpPr>
              <a:spLocks noChangeShapeType="1"/>
            </p:cNvSpPr>
            <p:nvPr/>
          </p:nvSpPr>
          <p:spPr bwMode="auto">
            <a:xfrm flipV="1">
              <a:off x="1685" y="3152"/>
              <a:ext cx="17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6" name="Rectangle 78"/>
            <p:cNvSpPr>
              <a:spLocks noChangeArrowheads="1"/>
            </p:cNvSpPr>
            <p:nvPr/>
          </p:nvSpPr>
          <p:spPr bwMode="auto">
            <a:xfrm>
              <a:off x="2120" y="3216"/>
              <a:ext cx="49" cy="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7" name="Line 79"/>
            <p:cNvSpPr>
              <a:spLocks noChangeShapeType="1"/>
            </p:cNvSpPr>
            <p:nvPr/>
          </p:nvSpPr>
          <p:spPr bwMode="auto">
            <a:xfrm flipH="1" flipV="1">
              <a:off x="2126" y="3223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8" name="Line 80"/>
            <p:cNvSpPr>
              <a:spLocks noChangeShapeType="1"/>
            </p:cNvSpPr>
            <p:nvPr/>
          </p:nvSpPr>
          <p:spPr bwMode="auto">
            <a:xfrm>
              <a:off x="2142" y="3247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9" name="Line 81"/>
            <p:cNvSpPr>
              <a:spLocks noChangeShapeType="1"/>
            </p:cNvSpPr>
            <p:nvPr/>
          </p:nvSpPr>
          <p:spPr bwMode="auto">
            <a:xfrm flipH="1">
              <a:off x="2126" y="3247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0" name="Line 82"/>
            <p:cNvSpPr>
              <a:spLocks noChangeShapeType="1"/>
            </p:cNvSpPr>
            <p:nvPr/>
          </p:nvSpPr>
          <p:spPr bwMode="auto">
            <a:xfrm flipV="1">
              <a:off x="2142" y="3223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" name="Rectangle 83"/>
            <p:cNvSpPr>
              <a:spLocks noChangeArrowheads="1"/>
            </p:cNvSpPr>
            <p:nvPr/>
          </p:nvSpPr>
          <p:spPr bwMode="auto">
            <a:xfrm>
              <a:off x="2577" y="3247"/>
              <a:ext cx="49" cy="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" name="Line 84"/>
            <p:cNvSpPr>
              <a:spLocks noChangeShapeType="1"/>
            </p:cNvSpPr>
            <p:nvPr/>
          </p:nvSpPr>
          <p:spPr bwMode="auto">
            <a:xfrm flipH="1" flipV="1">
              <a:off x="2582" y="3255"/>
              <a:ext cx="17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3" name="Line 85"/>
            <p:cNvSpPr>
              <a:spLocks noChangeShapeType="1"/>
            </p:cNvSpPr>
            <p:nvPr/>
          </p:nvSpPr>
          <p:spPr bwMode="auto">
            <a:xfrm>
              <a:off x="2599" y="3279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4" name="Line 86"/>
            <p:cNvSpPr>
              <a:spLocks noChangeShapeType="1"/>
            </p:cNvSpPr>
            <p:nvPr/>
          </p:nvSpPr>
          <p:spPr bwMode="auto">
            <a:xfrm flipH="1">
              <a:off x="2582" y="3279"/>
              <a:ext cx="17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5" name="Line 87"/>
            <p:cNvSpPr>
              <a:spLocks noChangeShapeType="1"/>
            </p:cNvSpPr>
            <p:nvPr/>
          </p:nvSpPr>
          <p:spPr bwMode="auto">
            <a:xfrm flipV="1">
              <a:off x="2599" y="3255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6" name="Rectangle 88"/>
            <p:cNvSpPr>
              <a:spLocks noChangeArrowheads="1"/>
            </p:cNvSpPr>
            <p:nvPr/>
          </p:nvSpPr>
          <p:spPr bwMode="auto">
            <a:xfrm>
              <a:off x="3039" y="3311"/>
              <a:ext cx="49" cy="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7" name="Line 89"/>
            <p:cNvSpPr>
              <a:spLocks noChangeShapeType="1"/>
            </p:cNvSpPr>
            <p:nvPr/>
          </p:nvSpPr>
          <p:spPr bwMode="auto">
            <a:xfrm flipH="1" flipV="1">
              <a:off x="3045" y="3319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8" name="Line 90"/>
            <p:cNvSpPr>
              <a:spLocks noChangeShapeType="1"/>
            </p:cNvSpPr>
            <p:nvPr/>
          </p:nvSpPr>
          <p:spPr bwMode="auto">
            <a:xfrm>
              <a:off x="3061" y="3343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9" name="Line 91"/>
            <p:cNvSpPr>
              <a:spLocks noChangeShapeType="1"/>
            </p:cNvSpPr>
            <p:nvPr/>
          </p:nvSpPr>
          <p:spPr bwMode="auto">
            <a:xfrm flipH="1">
              <a:off x="3045" y="3343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0" name="Line 92"/>
            <p:cNvSpPr>
              <a:spLocks noChangeShapeType="1"/>
            </p:cNvSpPr>
            <p:nvPr/>
          </p:nvSpPr>
          <p:spPr bwMode="auto">
            <a:xfrm flipV="1">
              <a:off x="3061" y="3319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1" name="Rectangle 93"/>
            <p:cNvSpPr>
              <a:spLocks noChangeArrowheads="1"/>
            </p:cNvSpPr>
            <p:nvPr/>
          </p:nvSpPr>
          <p:spPr bwMode="auto">
            <a:xfrm>
              <a:off x="3496" y="3343"/>
              <a:ext cx="49" cy="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" name="Line 94"/>
            <p:cNvSpPr>
              <a:spLocks noChangeShapeType="1"/>
            </p:cNvSpPr>
            <p:nvPr/>
          </p:nvSpPr>
          <p:spPr bwMode="auto">
            <a:xfrm flipH="1" flipV="1">
              <a:off x="3501" y="3351"/>
              <a:ext cx="17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3" name="Line 95"/>
            <p:cNvSpPr>
              <a:spLocks noChangeShapeType="1"/>
            </p:cNvSpPr>
            <p:nvPr/>
          </p:nvSpPr>
          <p:spPr bwMode="auto">
            <a:xfrm>
              <a:off x="3518" y="3375"/>
              <a:ext cx="16" cy="23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4" name="Line 96"/>
            <p:cNvSpPr>
              <a:spLocks noChangeShapeType="1"/>
            </p:cNvSpPr>
            <p:nvPr/>
          </p:nvSpPr>
          <p:spPr bwMode="auto">
            <a:xfrm flipH="1">
              <a:off x="3501" y="3375"/>
              <a:ext cx="17" cy="23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" name="Line 97"/>
            <p:cNvSpPr>
              <a:spLocks noChangeShapeType="1"/>
            </p:cNvSpPr>
            <p:nvPr/>
          </p:nvSpPr>
          <p:spPr bwMode="auto">
            <a:xfrm flipV="1">
              <a:off x="3518" y="3351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6" name="Rectangle 98"/>
            <p:cNvSpPr>
              <a:spLocks noChangeArrowheads="1"/>
            </p:cNvSpPr>
            <p:nvPr/>
          </p:nvSpPr>
          <p:spPr bwMode="auto">
            <a:xfrm>
              <a:off x="745" y="3104"/>
              <a:ext cx="49" cy="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7" name="Line 99"/>
            <p:cNvSpPr>
              <a:spLocks noChangeShapeType="1"/>
            </p:cNvSpPr>
            <p:nvPr/>
          </p:nvSpPr>
          <p:spPr bwMode="auto">
            <a:xfrm flipH="1" flipV="1">
              <a:off x="750" y="3112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" name="Line 100"/>
            <p:cNvSpPr>
              <a:spLocks noChangeShapeType="1"/>
            </p:cNvSpPr>
            <p:nvPr/>
          </p:nvSpPr>
          <p:spPr bwMode="auto">
            <a:xfrm>
              <a:off x="766" y="3136"/>
              <a:ext cx="17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9" name="Line 101"/>
            <p:cNvSpPr>
              <a:spLocks noChangeShapeType="1"/>
            </p:cNvSpPr>
            <p:nvPr/>
          </p:nvSpPr>
          <p:spPr bwMode="auto">
            <a:xfrm flipH="1">
              <a:off x="750" y="3136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0" name="Line 102"/>
            <p:cNvSpPr>
              <a:spLocks noChangeShapeType="1"/>
            </p:cNvSpPr>
            <p:nvPr/>
          </p:nvSpPr>
          <p:spPr bwMode="auto">
            <a:xfrm flipV="1">
              <a:off x="766" y="3112"/>
              <a:ext cx="17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1" name="Line 103"/>
            <p:cNvSpPr>
              <a:spLocks noChangeShapeType="1"/>
            </p:cNvSpPr>
            <p:nvPr/>
          </p:nvSpPr>
          <p:spPr bwMode="auto">
            <a:xfrm flipV="1">
              <a:off x="766" y="3112"/>
              <a:ext cx="1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" name="Line 104"/>
            <p:cNvSpPr>
              <a:spLocks noChangeShapeType="1"/>
            </p:cNvSpPr>
            <p:nvPr/>
          </p:nvSpPr>
          <p:spPr bwMode="auto">
            <a:xfrm>
              <a:off x="766" y="3136"/>
              <a:ext cx="1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" name="Rectangle 105"/>
            <p:cNvSpPr>
              <a:spLocks noChangeArrowheads="1"/>
            </p:cNvSpPr>
            <p:nvPr/>
          </p:nvSpPr>
          <p:spPr bwMode="auto">
            <a:xfrm>
              <a:off x="1201" y="3160"/>
              <a:ext cx="49" cy="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" name="Line 106"/>
            <p:cNvSpPr>
              <a:spLocks noChangeShapeType="1"/>
            </p:cNvSpPr>
            <p:nvPr/>
          </p:nvSpPr>
          <p:spPr bwMode="auto">
            <a:xfrm flipH="1" flipV="1">
              <a:off x="1207" y="3168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" name="Line 107"/>
            <p:cNvSpPr>
              <a:spLocks noChangeShapeType="1"/>
            </p:cNvSpPr>
            <p:nvPr/>
          </p:nvSpPr>
          <p:spPr bwMode="auto">
            <a:xfrm>
              <a:off x="1223" y="3192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" name="Line 108"/>
            <p:cNvSpPr>
              <a:spLocks noChangeShapeType="1"/>
            </p:cNvSpPr>
            <p:nvPr/>
          </p:nvSpPr>
          <p:spPr bwMode="auto">
            <a:xfrm flipH="1">
              <a:off x="1207" y="3192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" name="Line 109"/>
            <p:cNvSpPr>
              <a:spLocks noChangeShapeType="1"/>
            </p:cNvSpPr>
            <p:nvPr/>
          </p:nvSpPr>
          <p:spPr bwMode="auto">
            <a:xfrm flipV="1">
              <a:off x="1223" y="3168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" name="Line 110"/>
            <p:cNvSpPr>
              <a:spLocks noChangeShapeType="1"/>
            </p:cNvSpPr>
            <p:nvPr/>
          </p:nvSpPr>
          <p:spPr bwMode="auto">
            <a:xfrm flipV="1">
              <a:off x="1223" y="3168"/>
              <a:ext cx="1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9" name="Line 111"/>
            <p:cNvSpPr>
              <a:spLocks noChangeShapeType="1"/>
            </p:cNvSpPr>
            <p:nvPr/>
          </p:nvSpPr>
          <p:spPr bwMode="auto">
            <a:xfrm>
              <a:off x="1223" y="3192"/>
              <a:ext cx="1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0" name="Rectangle 112"/>
            <p:cNvSpPr>
              <a:spLocks noChangeArrowheads="1"/>
            </p:cNvSpPr>
            <p:nvPr/>
          </p:nvSpPr>
          <p:spPr bwMode="auto">
            <a:xfrm>
              <a:off x="1664" y="3255"/>
              <a:ext cx="48" cy="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1" name="Line 113"/>
            <p:cNvSpPr>
              <a:spLocks noChangeShapeType="1"/>
            </p:cNvSpPr>
            <p:nvPr/>
          </p:nvSpPr>
          <p:spPr bwMode="auto">
            <a:xfrm flipH="1" flipV="1">
              <a:off x="1669" y="3263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" name="Line 114"/>
            <p:cNvSpPr>
              <a:spLocks noChangeShapeType="1"/>
            </p:cNvSpPr>
            <p:nvPr/>
          </p:nvSpPr>
          <p:spPr bwMode="auto">
            <a:xfrm>
              <a:off x="1685" y="3287"/>
              <a:ext cx="17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3" name="Line 115"/>
            <p:cNvSpPr>
              <a:spLocks noChangeShapeType="1"/>
            </p:cNvSpPr>
            <p:nvPr/>
          </p:nvSpPr>
          <p:spPr bwMode="auto">
            <a:xfrm flipH="1">
              <a:off x="1669" y="3287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4" name="Line 116"/>
            <p:cNvSpPr>
              <a:spLocks noChangeShapeType="1"/>
            </p:cNvSpPr>
            <p:nvPr/>
          </p:nvSpPr>
          <p:spPr bwMode="auto">
            <a:xfrm flipV="1">
              <a:off x="1685" y="3263"/>
              <a:ext cx="17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5" name="Line 117"/>
            <p:cNvSpPr>
              <a:spLocks noChangeShapeType="1"/>
            </p:cNvSpPr>
            <p:nvPr/>
          </p:nvSpPr>
          <p:spPr bwMode="auto">
            <a:xfrm flipV="1">
              <a:off x="1685" y="3263"/>
              <a:ext cx="1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6" name="Line 118"/>
            <p:cNvSpPr>
              <a:spLocks noChangeShapeType="1"/>
            </p:cNvSpPr>
            <p:nvPr/>
          </p:nvSpPr>
          <p:spPr bwMode="auto">
            <a:xfrm>
              <a:off x="1685" y="3287"/>
              <a:ext cx="1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7" name="Rectangle 119"/>
            <p:cNvSpPr>
              <a:spLocks noChangeArrowheads="1"/>
            </p:cNvSpPr>
            <p:nvPr/>
          </p:nvSpPr>
          <p:spPr bwMode="auto">
            <a:xfrm>
              <a:off x="2120" y="3279"/>
              <a:ext cx="49" cy="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8" name="Line 120"/>
            <p:cNvSpPr>
              <a:spLocks noChangeShapeType="1"/>
            </p:cNvSpPr>
            <p:nvPr/>
          </p:nvSpPr>
          <p:spPr bwMode="auto">
            <a:xfrm flipH="1" flipV="1">
              <a:off x="2126" y="3287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9" name="Line 121"/>
            <p:cNvSpPr>
              <a:spLocks noChangeShapeType="1"/>
            </p:cNvSpPr>
            <p:nvPr/>
          </p:nvSpPr>
          <p:spPr bwMode="auto">
            <a:xfrm>
              <a:off x="2142" y="3311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0" name="Line 122"/>
            <p:cNvSpPr>
              <a:spLocks noChangeShapeType="1"/>
            </p:cNvSpPr>
            <p:nvPr/>
          </p:nvSpPr>
          <p:spPr bwMode="auto">
            <a:xfrm flipH="1">
              <a:off x="2126" y="3311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1" name="Line 123"/>
            <p:cNvSpPr>
              <a:spLocks noChangeShapeType="1"/>
            </p:cNvSpPr>
            <p:nvPr/>
          </p:nvSpPr>
          <p:spPr bwMode="auto">
            <a:xfrm flipV="1">
              <a:off x="2142" y="3287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2" name="Line 124"/>
            <p:cNvSpPr>
              <a:spLocks noChangeShapeType="1"/>
            </p:cNvSpPr>
            <p:nvPr/>
          </p:nvSpPr>
          <p:spPr bwMode="auto">
            <a:xfrm flipV="1">
              <a:off x="2142" y="3287"/>
              <a:ext cx="1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" name="Line 125"/>
            <p:cNvSpPr>
              <a:spLocks noChangeShapeType="1"/>
            </p:cNvSpPr>
            <p:nvPr/>
          </p:nvSpPr>
          <p:spPr bwMode="auto">
            <a:xfrm>
              <a:off x="2142" y="3311"/>
              <a:ext cx="1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4" name="Rectangle 126"/>
            <p:cNvSpPr>
              <a:spLocks noChangeArrowheads="1"/>
            </p:cNvSpPr>
            <p:nvPr/>
          </p:nvSpPr>
          <p:spPr bwMode="auto">
            <a:xfrm>
              <a:off x="2577" y="3319"/>
              <a:ext cx="49" cy="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5" name="Line 127"/>
            <p:cNvSpPr>
              <a:spLocks noChangeShapeType="1"/>
            </p:cNvSpPr>
            <p:nvPr/>
          </p:nvSpPr>
          <p:spPr bwMode="auto">
            <a:xfrm flipH="1" flipV="1">
              <a:off x="2582" y="3327"/>
              <a:ext cx="17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6" name="Line 128"/>
            <p:cNvSpPr>
              <a:spLocks noChangeShapeType="1"/>
            </p:cNvSpPr>
            <p:nvPr/>
          </p:nvSpPr>
          <p:spPr bwMode="auto">
            <a:xfrm>
              <a:off x="2599" y="3351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7" name="Line 129"/>
            <p:cNvSpPr>
              <a:spLocks noChangeShapeType="1"/>
            </p:cNvSpPr>
            <p:nvPr/>
          </p:nvSpPr>
          <p:spPr bwMode="auto">
            <a:xfrm flipH="1">
              <a:off x="2582" y="3351"/>
              <a:ext cx="17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8" name="Line 130"/>
            <p:cNvSpPr>
              <a:spLocks noChangeShapeType="1"/>
            </p:cNvSpPr>
            <p:nvPr/>
          </p:nvSpPr>
          <p:spPr bwMode="auto">
            <a:xfrm flipV="1">
              <a:off x="2599" y="3327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9" name="Line 131"/>
            <p:cNvSpPr>
              <a:spLocks noChangeShapeType="1"/>
            </p:cNvSpPr>
            <p:nvPr/>
          </p:nvSpPr>
          <p:spPr bwMode="auto">
            <a:xfrm flipV="1">
              <a:off x="2599" y="3327"/>
              <a:ext cx="1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0" name="Line 132"/>
            <p:cNvSpPr>
              <a:spLocks noChangeShapeType="1"/>
            </p:cNvSpPr>
            <p:nvPr/>
          </p:nvSpPr>
          <p:spPr bwMode="auto">
            <a:xfrm>
              <a:off x="2599" y="3351"/>
              <a:ext cx="1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1" name="Rectangle 133"/>
            <p:cNvSpPr>
              <a:spLocks noChangeArrowheads="1"/>
            </p:cNvSpPr>
            <p:nvPr/>
          </p:nvSpPr>
          <p:spPr bwMode="auto">
            <a:xfrm>
              <a:off x="3039" y="3335"/>
              <a:ext cx="49" cy="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2" name="Line 134"/>
            <p:cNvSpPr>
              <a:spLocks noChangeShapeType="1"/>
            </p:cNvSpPr>
            <p:nvPr/>
          </p:nvSpPr>
          <p:spPr bwMode="auto">
            <a:xfrm flipH="1" flipV="1">
              <a:off x="3045" y="3343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" name="Line 135"/>
            <p:cNvSpPr>
              <a:spLocks noChangeShapeType="1"/>
            </p:cNvSpPr>
            <p:nvPr/>
          </p:nvSpPr>
          <p:spPr bwMode="auto">
            <a:xfrm>
              <a:off x="3061" y="3367"/>
              <a:ext cx="16" cy="23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4" name="Line 136"/>
            <p:cNvSpPr>
              <a:spLocks noChangeShapeType="1"/>
            </p:cNvSpPr>
            <p:nvPr/>
          </p:nvSpPr>
          <p:spPr bwMode="auto">
            <a:xfrm flipH="1">
              <a:off x="3045" y="3367"/>
              <a:ext cx="16" cy="23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5" name="Line 137"/>
            <p:cNvSpPr>
              <a:spLocks noChangeShapeType="1"/>
            </p:cNvSpPr>
            <p:nvPr/>
          </p:nvSpPr>
          <p:spPr bwMode="auto">
            <a:xfrm flipV="1">
              <a:off x="3061" y="3343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6" name="Line 138"/>
            <p:cNvSpPr>
              <a:spLocks noChangeShapeType="1"/>
            </p:cNvSpPr>
            <p:nvPr/>
          </p:nvSpPr>
          <p:spPr bwMode="auto">
            <a:xfrm flipV="1">
              <a:off x="3061" y="3343"/>
              <a:ext cx="1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7" name="Line 139"/>
            <p:cNvSpPr>
              <a:spLocks noChangeShapeType="1"/>
            </p:cNvSpPr>
            <p:nvPr/>
          </p:nvSpPr>
          <p:spPr bwMode="auto">
            <a:xfrm>
              <a:off x="3061" y="3367"/>
              <a:ext cx="1" cy="23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8" name="Rectangle 140"/>
            <p:cNvSpPr>
              <a:spLocks noChangeArrowheads="1"/>
            </p:cNvSpPr>
            <p:nvPr/>
          </p:nvSpPr>
          <p:spPr bwMode="auto">
            <a:xfrm>
              <a:off x="3496" y="3367"/>
              <a:ext cx="49" cy="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9" name="Line 141"/>
            <p:cNvSpPr>
              <a:spLocks noChangeShapeType="1"/>
            </p:cNvSpPr>
            <p:nvPr/>
          </p:nvSpPr>
          <p:spPr bwMode="auto">
            <a:xfrm flipH="1" flipV="1">
              <a:off x="3501" y="3375"/>
              <a:ext cx="17" cy="23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0" name="Line 142"/>
            <p:cNvSpPr>
              <a:spLocks noChangeShapeType="1"/>
            </p:cNvSpPr>
            <p:nvPr/>
          </p:nvSpPr>
          <p:spPr bwMode="auto">
            <a:xfrm>
              <a:off x="3518" y="3398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1" name="Line 143"/>
            <p:cNvSpPr>
              <a:spLocks noChangeShapeType="1"/>
            </p:cNvSpPr>
            <p:nvPr/>
          </p:nvSpPr>
          <p:spPr bwMode="auto">
            <a:xfrm flipH="1">
              <a:off x="3501" y="3398"/>
              <a:ext cx="17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2" name="Line 144"/>
            <p:cNvSpPr>
              <a:spLocks noChangeShapeType="1"/>
            </p:cNvSpPr>
            <p:nvPr/>
          </p:nvSpPr>
          <p:spPr bwMode="auto">
            <a:xfrm flipV="1">
              <a:off x="3518" y="3375"/>
              <a:ext cx="16" cy="23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3" name="Line 145"/>
            <p:cNvSpPr>
              <a:spLocks noChangeShapeType="1"/>
            </p:cNvSpPr>
            <p:nvPr/>
          </p:nvSpPr>
          <p:spPr bwMode="auto">
            <a:xfrm flipV="1">
              <a:off x="3518" y="3375"/>
              <a:ext cx="1" cy="23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" name="Line 146"/>
            <p:cNvSpPr>
              <a:spLocks noChangeShapeType="1"/>
            </p:cNvSpPr>
            <p:nvPr/>
          </p:nvSpPr>
          <p:spPr bwMode="auto">
            <a:xfrm>
              <a:off x="3518" y="3398"/>
              <a:ext cx="1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5" name="Oval 147"/>
            <p:cNvSpPr>
              <a:spLocks noChangeArrowheads="1"/>
            </p:cNvSpPr>
            <p:nvPr/>
          </p:nvSpPr>
          <p:spPr bwMode="auto">
            <a:xfrm>
              <a:off x="750" y="2802"/>
              <a:ext cx="27" cy="40"/>
            </a:xfrm>
            <a:prstGeom prst="ellipse">
              <a:avLst/>
            </a:prstGeom>
            <a:solidFill>
              <a:srgbClr val="800000"/>
            </a:solidFill>
            <a:ln w="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6" name="Oval 148"/>
            <p:cNvSpPr>
              <a:spLocks noChangeArrowheads="1"/>
            </p:cNvSpPr>
            <p:nvPr/>
          </p:nvSpPr>
          <p:spPr bwMode="auto">
            <a:xfrm>
              <a:off x="1207" y="2874"/>
              <a:ext cx="27" cy="39"/>
            </a:xfrm>
            <a:prstGeom prst="ellipse">
              <a:avLst/>
            </a:prstGeom>
            <a:solidFill>
              <a:srgbClr val="800000"/>
            </a:solidFill>
            <a:ln w="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7" name="Oval 149"/>
            <p:cNvSpPr>
              <a:spLocks noChangeArrowheads="1"/>
            </p:cNvSpPr>
            <p:nvPr/>
          </p:nvSpPr>
          <p:spPr bwMode="auto">
            <a:xfrm>
              <a:off x="1669" y="3025"/>
              <a:ext cx="27" cy="39"/>
            </a:xfrm>
            <a:prstGeom prst="ellipse">
              <a:avLst/>
            </a:prstGeom>
            <a:solidFill>
              <a:srgbClr val="800000"/>
            </a:solidFill>
            <a:ln w="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8" name="Oval 150"/>
            <p:cNvSpPr>
              <a:spLocks noChangeArrowheads="1"/>
            </p:cNvSpPr>
            <p:nvPr/>
          </p:nvSpPr>
          <p:spPr bwMode="auto">
            <a:xfrm>
              <a:off x="2126" y="3144"/>
              <a:ext cx="27" cy="40"/>
            </a:xfrm>
            <a:prstGeom prst="ellipse">
              <a:avLst/>
            </a:prstGeom>
            <a:solidFill>
              <a:srgbClr val="800000"/>
            </a:solidFill>
            <a:ln w="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9" name="Oval 151"/>
            <p:cNvSpPr>
              <a:spLocks noChangeArrowheads="1"/>
            </p:cNvSpPr>
            <p:nvPr/>
          </p:nvSpPr>
          <p:spPr bwMode="auto">
            <a:xfrm>
              <a:off x="2582" y="3168"/>
              <a:ext cx="28" cy="40"/>
            </a:xfrm>
            <a:prstGeom prst="ellipse">
              <a:avLst/>
            </a:prstGeom>
            <a:solidFill>
              <a:srgbClr val="800000"/>
            </a:solidFill>
            <a:ln w="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0" name="Oval 152"/>
            <p:cNvSpPr>
              <a:spLocks noChangeArrowheads="1"/>
            </p:cNvSpPr>
            <p:nvPr/>
          </p:nvSpPr>
          <p:spPr bwMode="auto">
            <a:xfrm>
              <a:off x="3045" y="3295"/>
              <a:ext cx="27" cy="40"/>
            </a:xfrm>
            <a:prstGeom prst="ellipse">
              <a:avLst/>
            </a:prstGeom>
            <a:solidFill>
              <a:srgbClr val="800000"/>
            </a:solidFill>
            <a:ln w="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1" name="Oval 153"/>
            <p:cNvSpPr>
              <a:spLocks noChangeArrowheads="1"/>
            </p:cNvSpPr>
            <p:nvPr/>
          </p:nvSpPr>
          <p:spPr bwMode="auto">
            <a:xfrm>
              <a:off x="3501" y="3335"/>
              <a:ext cx="28" cy="40"/>
            </a:xfrm>
            <a:prstGeom prst="ellipse">
              <a:avLst/>
            </a:prstGeom>
            <a:solidFill>
              <a:srgbClr val="800000"/>
            </a:solidFill>
            <a:ln w="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2" name="Rectangle 154"/>
            <p:cNvSpPr>
              <a:spLocks noChangeArrowheads="1"/>
            </p:cNvSpPr>
            <p:nvPr/>
          </p:nvSpPr>
          <p:spPr bwMode="auto">
            <a:xfrm>
              <a:off x="446" y="3351"/>
              <a:ext cx="71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" name="Rectangle 155"/>
            <p:cNvSpPr>
              <a:spLocks noChangeArrowheads="1"/>
            </p:cNvSpPr>
            <p:nvPr/>
          </p:nvSpPr>
          <p:spPr bwMode="auto">
            <a:xfrm>
              <a:off x="407" y="3088"/>
              <a:ext cx="109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4" name="Rectangle 156"/>
            <p:cNvSpPr>
              <a:spLocks noChangeArrowheads="1"/>
            </p:cNvSpPr>
            <p:nvPr/>
          </p:nvSpPr>
          <p:spPr bwMode="auto">
            <a:xfrm>
              <a:off x="407" y="2834"/>
              <a:ext cx="109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5" name="Rectangle 157"/>
            <p:cNvSpPr>
              <a:spLocks noChangeArrowheads="1"/>
            </p:cNvSpPr>
            <p:nvPr/>
          </p:nvSpPr>
          <p:spPr bwMode="auto">
            <a:xfrm>
              <a:off x="407" y="2572"/>
              <a:ext cx="109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6" name="Rectangle 158"/>
            <p:cNvSpPr>
              <a:spLocks noChangeArrowheads="1"/>
            </p:cNvSpPr>
            <p:nvPr/>
          </p:nvSpPr>
          <p:spPr bwMode="auto">
            <a:xfrm>
              <a:off x="407" y="2317"/>
              <a:ext cx="109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7" name="Rectangle 159"/>
            <p:cNvSpPr>
              <a:spLocks noChangeArrowheads="1"/>
            </p:cNvSpPr>
            <p:nvPr/>
          </p:nvSpPr>
          <p:spPr bwMode="auto">
            <a:xfrm>
              <a:off x="407" y="2055"/>
              <a:ext cx="109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8" name="Rectangle 160"/>
            <p:cNvSpPr>
              <a:spLocks noChangeArrowheads="1"/>
            </p:cNvSpPr>
            <p:nvPr/>
          </p:nvSpPr>
          <p:spPr bwMode="auto">
            <a:xfrm>
              <a:off x="407" y="1800"/>
              <a:ext cx="109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9" name="Rectangle 161"/>
            <p:cNvSpPr>
              <a:spLocks noChangeArrowheads="1"/>
            </p:cNvSpPr>
            <p:nvPr/>
          </p:nvSpPr>
          <p:spPr bwMode="auto">
            <a:xfrm>
              <a:off x="407" y="1538"/>
              <a:ext cx="109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0" name="Rectangle 162"/>
            <p:cNvSpPr>
              <a:spLocks noChangeArrowheads="1"/>
            </p:cNvSpPr>
            <p:nvPr/>
          </p:nvSpPr>
          <p:spPr bwMode="auto">
            <a:xfrm>
              <a:off x="690" y="3502"/>
              <a:ext cx="190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2001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1" name="Rectangle 163"/>
            <p:cNvSpPr>
              <a:spLocks noChangeArrowheads="1"/>
            </p:cNvSpPr>
            <p:nvPr/>
          </p:nvSpPr>
          <p:spPr bwMode="auto">
            <a:xfrm>
              <a:off x="1147" y="3502"/>
              <a:ext cx="190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2" name="Rectangle 164"/>
            <p:cNvSpPr>
              <a:spLocks noChangeArrowheads="1"/>
            </p:cNvSpPr>
            <p:nvPr/>
          </p:nvSpPr>
          <p:spPr bwMode="auto">
            <a:xfrm>
              <a:off x="1609" y="3502"/>
              <a:ext cx="190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" name="Rectangle 165"/>
            <p:cNvSpPr>
              <a:spLocks noChangeArrowheads="1"/>
            </p:cNvSpPr>
            <p:nvPr/>
          </p:nvSpPr>
          <p:spPr bwMode="auto">
            <a:xfrm>
              <a:off x="2066" y="3502"/>
              <a:ext cx="190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2004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4" name="Rectangle 166"/>
            <p:cNvSpPr>
              <a:spLocks noChangeArrowheads="1"/>
            </p:cNvSpPr>
            <p:nvPr/>
          </p:nvSpPr>
          <p:spPr bwMode="auto">
            <a:xfrm>
              <a:off x="2523" y="3502"/>
              <a:ext cx="190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2005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5" name="Rectangle 167"/>
            <p:cNvSpPr>
              <a:spLocks noChangeArrowheads="1"/>
            </p:cNvSpPr>
            <p:nvPr/>
          </p:nvSpPr>
          <p:spPr bwMode="auto">
            <a:xfrm>
              <a:off x="2985" y="3502"/>
              <a:ext cx="190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2006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6" name="Rectangle 168"/>
            <p:cNvSpPr>
              <a:spLocks noChangeArrowheads="1"/>
            </p:cNvSpPr>
            <p:nvPr/>
          </p:nvSpPr>
          <p:spPr bwMode="auto">
            <a:xfrm>
              <a:off x="3442" y="3502"/>
              <a:ext cx="190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2007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7" name="Rectangle 169"/>
            <p:cNvSpPr>
              <a:spLocks noChangeArrowheads="1"/>
            </p:cNvSpPr>
            <p:nvPr/>
          </p:nvSpPr>
          <p:spPr bwMode="auto">
            <a:xfrm>
              <a:off x="3780" y="1620"/>
              <a:ext cx="1675" cy="176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8" name="Line 170"/>
            <p:cNvSpPr>
              <a:spLocks noChangeShapeType="1"/>
            </p:cNvSpPr>
            <p:nvPr/>
          </p:nvSpPr>
          <p:spPr bwMode="auto">
            <a:xfrm>
              <a:off x="3833" y="1721"/>
              <a:ext cx="147" cy="1"/>
            </a:xfrm>
            <a:prstGeom prst="line">
              <a:avLst/>
            </a:prstGeom>
            <a:noFill/>
            <a:ln w="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9" name="Freeform 171"/>
            <p:cNvSpPr>
              <a:spLocks/>
            </p:cNvSpPr>
            <p:nvPr/>
          </p:nvSpPr>
          <p:spPr bwMode="auto">
            <a:xfrm>
              <a:off x="3887" y="1697"/>
              <a:ext cx="33" cy="4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33" y="24"/>
                </a:cxn>
                <a:cxn ang="0">
                  <a:pos x="17" y="48"/>
                </a:cxn>
                <a:cxn ang="0">
                  <a:pos x="0" y="24"/>
                </a:cxn>
                <a:cxn ang="0">
                  <a:pos x="17" y="0"/>
                </a:cxn>
              </a:cxnLst>
              <a:rect l="0" t="0" r="r" b="b"/>
              <a:pathLst>
                <a:path w="33" h="48">
                  <a:moveTo>
                    <a:pt x="17" y="0"/>
                  </a:moveTo>
                  <a:lnTo>
                    <a:pt x="33" y="24"/>
                  </a:lnTo>
                  <a:lnTo>
                    <a:pt x="17" y="48"/>
                  </a:lnTo>
                  <a:lnTo>
                    <a:pt x="0" y="24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80"/>
            </a:solidFill>
            <a:ln w="5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0" name="Rectangle 172"/>
            <p:cNvSpPr>
              <a:spLocks noChangeArrowheads="1"/>
            </p:cNvSpPr>
            <p:nvPr/>
          </p:nvSpPr>
          <p:spPr bwMode="auto">
            <a:xfrm>
              <a:off x="4050" y="1620"/>
              <a:ext cx="138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>
                  <a:solidFill>
                    <a:srgbClr val="000000"/>
                  </a:solidFill>
                  <a:latin typeface="Arial" pitchFamily="34" charset="0"/>
                </a:rPr>
                <a:t>p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roportion of the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population with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>
                  <a:solidFill>
                    <a:srgbClr val="000000"/>
                  </a:solidFill>
                  <a:latin typeface="Arial" pitchFamily="34" charset="0"/>
                </a:rPr>
                <a:t>i</a:t>
              </a:r>
              <a:r>
                <a:rPr lang="en-US" sz="1200" dirty="0" smtClean="0">
                  <a:solidFill>
                    <a:srgbClr val="000000"/>
                  </a:solidFill>
                  <a:latin typeface="Arial" pitchFamily="34" charset="0"/>
                </a:rPr>
                <a:t>ncome below subsistence level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1" name="Rectangle 173"/>
            <p:cNvSpPr>
              <a:spLocks noChangeArrowheads="1"/>
            </p:cNvSpPr>
            <p:nvPr/>
          </p:nvSpPr>
          <p:spPr bwMode="auto">
            <a:xfrm>
              <a:off x="3996" y="1777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2" name="Line 174"/>
            <p:cNvSpPr>
              <a:spLocks noChangeShapeType="1"/>
            </p:cNvSpPr>
            <p:nvPr/>
          </p:nvSpPr>
          <p:spPr bwMode="auto">
            <a:xfrm>
              <a:off x="3833" y="2015"/>
              <a:ext cx="147" cy="1"/>
            </a:xfrm>
            <a:prstGeom prst="line">
              <a:avLst/>
            </a:prstGeom>
            <a:noFill/>
            <a:ln w="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3" name="Rectangle 175"/>
            <p:cNvSpPr>
              <a:spLocks noChangeArrowheads="1"/>
            </p:cNvSpPr>
            <p:nvPr/>
          </p:nvSpPr>
          <p:spPr bwMode="auto">
            <a:xfrm>
              <a:off x="3887" y="1991"/>
              <a:ext cx="28" cy="40"/>
            </a:xfrm>
            <a:prstGeom prst="rect">
              <a:avLst/>
            </a:prstGeom>
            <a:solidFill>
              <a:srgbClr val="FF00FF"/>
            </a:solidFill>
            <a:ln w="5">
              <a:solidFill>
                <a:srgbClr val="FF0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" name="Rectangle 176"/>
            <p:cNvSpPr>
              <a:spLocks noChangeArrowheads="1"/>
            </p:cNvSpPr>
            <p:nvPr/>
          </p:nvSpPr>
          <p:spPr bwMode="auto">
            <a:xfrm rot="10800000" flipV="1">
              <a:off x="4185" y="1971"/>
              <a:ext cx="703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in urban areas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5" name="Line 177"/>
            <p:cNvSpPr>
              <a:spLocks noChangeShapeType="1"/>
            </p:cNvSpPr>
            <p:nvPr/>
          </p:nvSpPr>
          <p:spPr bwMode="auto">
            <a:xfrm>
              <a:off x="3833" y="2309"/>
              <a:ext cx="147" cy="1"/>
            </a:xfrm>
            <a:prstGeom prst="line">
              <a:avLst/>
            </a:prstGeom>
            <a:noFill/>
            <a:ln w="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6" name="Freeform 178"/>
            <p:cNvSpPr>
              <a:spLocks/>
            </p:cNvSpPr>
            <p:nvPr/>
          </p:nvSpPr>
          <p:spPr bwMode="auto">
            <a:xfrm>
              <a:off x="3887" y="2285"/>
              <a:ext cx="33" cy="4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33" y="48"/>
                </a:cxn>
                <a:cxn ang="0">
                  <a:pos x="0" y="48"/>
                </a:cxn>
                <a:cxn ang="0">
                  <a:pos x="17" y="0"/>
                </a:cxn>
              </a:cxnLst>
              <a:rect l="0" t="0" r="r" b="b"/>
              <a:pathLst>
                <a:path w="33" h="48">
                  <a:moveTo>
                    <a:pt x="17" y="0"/>
                  </a:moveTo>
                  <a:lnTo>
                    <a:pt x="33" y="48"/>
                  </a:lnTo>
                  <a:lnTo>
                    <a:pt x="0" y="48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00"/>
            </a:solidFill>
            <a:ln w="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7" name="Rectangle 179"/>
            <p:cNvSpPr>
              <a:spLocks noChangeArrowheads="1"/>
            </p:cNvSpPr>
            <p:nvPr/>
          </p:nvSpPr>
          <p:spPr bwMode="auto">
            <a:xfrm>
              <a:off x="3996" y="2238"/>
              <a:ext cx="820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      </a:t>
              </a: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in rural areas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8" name="Line 180"/>
            <p:cNvSpPr>
              <a:spLocks noChangeShapeType="1"/>
            </p:cNvSpPr>
            <p:nvPr/>
          </p:nvSpPr>
          <p:spPr bwMode="auto">
            <a:xfrm>
              <a:off x="3833" y="2603"/>
              <a:ext cx="147" cy="1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9" name="Rectangle 181"/>
            <p:cNvSpPr>
              <a:spLocks noChangeArrowheads="1"/>
            </p:cNvSpPr>
            <p:nvPr/>
          </p:nvSpPr>
          <p:spPr bwMode="auto">
            <a:xfrm>
              <a:off x="3882" y="2572"/>
              <a:ext cx="49" cy="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0" name="Line 182"/>
            <p:cNvSpPr>
              <a:spLocks noChangeShapeType="1"/>
            </p:cNvSpPr>
            <p:nvPr/>
          </p:nvSpPr>
          <p:spPr bwMode="auto">
            <a:xfrm flipH="1" flipV="1">
              <a:off x="3887" y="2580"/>
              <a:ext cx="17" cy="23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1" name="Line 183"/>
            <p:cNvSpPr>
              <a:spLocks noChangeShapeType="1"/>
            </p:cNvSpPr>
            <p:nvPr/>
          </p:nvSpPr>
          <p:spPr bwMode="auto">
            <a:xfrm>
              <a:off x="3904" y="2603"/>
              <a:ext cx="16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2" name="Line 184"/>
            <p:cNvSpPr>
              <a:spLocks noChangeShapeType="1"/>
            </p:cNvSpPr>
            <p:nvPr/>
          </p:nvSpPr>
          <p:spPr bwMode="auto">
            <a:xfrm flipH="1">
              <a:off x="3887" y="2603"/>
              <a:ext cx="17" cy="24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3" name="Line 185"/>
            <p:cNvSpPr>
              <a:spLocks noChangeShapeType="1"/>
            </p:cNvSpPr>
            <p:nvPr/>
          </p:nvSpPr>
          <p:spPr bwMode="auto">
            <a:xfrm flipV="1">
              <a:off x="3904" y="2580"/>
              <a:ext cx="16" cy="23"/>
            </a:xfrm>
            <a:prstGeom prst="line">
              <a:avLst/>
            </a:prstGeom>
            <a:noFill/>
            <a:ln w="5">
              <a:solidFill>
                <a:srgbClr val="00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" name="Rectangle 186"/>
            <p:cNvSpPr>
              <a:spLocks noChangeArrowheads="1"/>
            </p:cNvSpPr>
            <p:nvPr/>
          </p:nvSpPr>
          <p:spPr bwMode="auto">
            <a:xfrm>
              <a:off x="4050" y="2385"/>
              <a:ext cx="1384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>
                  <a:solidFill>
                    <a:srgbClr val="000000"/>
                  </a:solidFill>
                  <a:latin typeface="Arial" pitchFamily="34" charset="0"/>
                </a:rPr>
                <a:t>p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roportion of the population with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rgbClr val="000000"/>
                  </a:solidFill>
                  <a:latin typeface="Arial" pitchFamily="34" charset="0"/>
                </a:rPr>
                <a:t>income below the cost of the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food basket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5" name="Rectangle 187"/>
            <p:cNvSpPr>
              <a:spLocks noChangeArrowheads="1"/>
            </p:cNvSpPr>
            <p:nvPr/>
          </p:nvSpPr>
          <p:spPr bwMode="auto">
            <a:xfrm>
              <a:off x="3996" y="2659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6" name="Line 188"/>
            <p:cNvSpPr>
              <a:spLocks noChangeShapeType="1"/>
            </p:cNvSpPr>
            <p:nvPr/>
          </p:nvSpPr>
          <p:spPr bwMode="auto">
            <a:xfrm>
              <a:off x="3833" y="2898"/>
              <a:ext cx="147" cy="1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7" name="Rectangle 189"/>
            <p:cNvSpPr>
              <a:spLocks noChangeArrowheads="1"/>
            </p:cNvSpPr>
            <p:nvPr/>
          </p:nvSpPr>
          <p:spPr bwMode="auto">
            <a:xfrm>
              <a:off x="3882" y="2866"/>
              <a:ext cx="49" cy="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8" name="Line 190"/>
            <p:cNvSpPr>
              <a:spLocks noChangeShapeType="1"/>
            </p:cNvSpPr>
            <p:nvPr/>
          </p:nvSpPr>
          <p:spPr bwMode="auto">
            <a:xfrm flipH="1" flipV="1">
              <a:off x="3887" y="2874"/>
              <a:ext cx="17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9" name="Line 191"/>
            <p:cNvSpPr>
              <a:spLocks noChangeShapeType="1"/>
            </p:cNvSpPr>
            <p:nvPr/>
          </p:nvSpPr>
          <p:spPr bwMode="auto">
            <a:xfrm>
              <a:off x="3904" y="2898"/>
              <a:ext cx="16" cy="23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0" name="Line 192"/>
            <p:cNvSpPr>
              <a:spLocks noChangeShapeType="1"/>
            </p:cNvSpPr>
            <p:nvPr/>
          </p:nvSpPr>
          <p:spPr bwMode="auto">
            <a:xfrm flipH="1">
              <a:off x="3887" y="2898"/>
              <a:ext cx="17" cy="23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1" name="Line 193"/>
            <p:cNvSpPr>
              <a:spLocks noChangeShapeType="1"/>
            </p:cNvSpPr>
            <p:nvPr/>
          </p:nvSpPr>
          <p:spPr bwMode="auto">
            <a:xfrm flipV="1">
              <a:off x="3904" y="2874"/>
              <a:ext cx="16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2" name="Line 194"/>
            <p:cNvSpPr>
              <a:spLocks noChangeShapeType="1"/>
            </p:cNvSpPr>
            <p:nvPr/>
          </p:nvSpPr>
          <p:spPr bwMode="auto">
            <a:xfrm flipV="1">
              <a:off x="3904" y="2874"/>
              <a:ext cx="1" cy="24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3" name="Line 195"/>
            <p:cNvSpPr>
              <a:spLocks noChangeShapeType="1"/>
            </p:cNvSpPr>
            <p:nvPr/>
          </p:nvSpPr>
          <p:spPr bwMode="auto">
            <a:xfrm>
              <a:off x="3904" y="2898"/>
              <a:ext cx="1" cy="23"/>
            </a:xfrm>
            <a:prstGeom prst="line">
              <a:avLst/>
            </a:prstGeom>
            <a:noFill/>
            <a:ln w="5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" name="Rectangle 196"/>
            <p:cNvSpPr>
              <a:spLocks noChangeArrowheads="1"/>
            </p:cNvSpPr>
            <p:nvPr/>
          </p:nvSpPr>
          <p:spPr bwMode="auto">
            <a:xfrm>
              <a:off x="3996" y="2826"/>
              <a:ext cx="908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      </a:t>
              </a: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in urban areas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5" name="Line 197"/>
            <p:cNvSpPr>
              <a:spLocks noChangeShapeType="1"/>
            </p:cNvSpPr>
            <p:nvPr/>
          </p:nvSpPr>
          <p:spPr bwMode="auto">
            <a:xfrm>
              <a:off x="3833" y="3192"/>
              <a:ext cx="147" cy="1"/>
            </a:xfrm>
            <a:prstGeom prst="line">
              <a:avLst/>
            </a:prstGeom>
            <a:noFill/>
            <a:ln w="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" name="Oval 198"/>
            <p:cNvSpPr>
              <a:spLocks noChangeArrowheads="1"/>
            </p:cNvSpPr>
            <p:nvPr/>
          </p:nvSpPr>
          <p:spPr bwMode="auto">
            <a:xfrm>
              <a:off x="3887" y="3168"/>
              <a:ext cx="28" cy="40"/>
            </a:xfrm>
            <a:prstGeom prst="ellipse">
              <a:avLst/>
            </a:prstGeom>
            <a:solidFill>
              <a:srgbClr val="800000"/>
            </a:solidFill>
            <a:ln w="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7" name="Rectangle 199"/>
            <p:cNvSpPr>
              <a:spLocks noChangeArrowheads="1"/>
            </p:cNvSpPr>
            <p:nvPr/>
          </p:nvSpPr>
          <p:spPr bwMode="auto">
            <a:xfrm>
              <a:off x="3996" y="3120"/>
              <a:ext cx="820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      </a:t>
              </a: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in rural areas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8" name="Rectangle 200"/>
            <p:cNvSpPr>
              <a:spLocks noChangeArrowheads="1"/>
            </p:cNvSpPr>
            <p:nvPr/>
          </p:nvSpPr>
          <p:spPr bwMode="auto">
            <a:xfrm>
              <a:off x="342" y="1435"/>
              <a:ext cx="5160" cy="230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9" name="Rectangle 201"/>
            <p:cNvSpPr>
              <a:spLocks noChangeArrowheads="1"/>
            </p:cNvSpPr>
            <p:nvPr/>
          </p:nvSpPr>
          <p:spPr bwMode="auto">
            <a:xfrm>
              <a:off x="2871" y="2611"/>
              <a:ext cx="54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58204" cy="178595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EMPLOYMENT TRENDS</a:t>
            </a:r>
            <a:b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2000-2007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14313" y="2643188"/>
          <a:ext cx="8715375" cy="385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4346" y="428604"/>
            <a:ext cx="9572692" cy="150019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NUMBER OF PUPILS WITH</a:t>
            </a:r>
            <a:b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LIMITED DEVELOPMENT POTENTIAL</a:t>
            </a:r>
            <a:b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EDUCATION (thousands)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7175" name="Group 7"/>
          <p:cNvGrpSpPr>
            <a:grpSpLocks noChangeAspect="1"/>
          </p:cNvGrpSpPr>
          <p:nvPr/>
        </p:nvGrpSpPr>
        <p:grpSpPr bwMode="auto">
          <a:xfrm>
            <a:off x="142875" y="2286000"/>
            <a:ext cx="8786813" cy="3600450"/>
            <a:chOff x="90" y="1440"/>
            <a:chExt cx="5535" cy="2268"/>
          </a:xfrm>
        </p:grpSpPr>
        <p:sp>
          <p:nvSpPr>
            <p:cNvPr id="7174" name="AutoShape 6"/>
            <p:cNvSpPr>
              <a:spLocks noChangeAspect="1" noChangeArrowheads="1" noTextEdit="1"/>
            </p:cNvSpPr>
            <p:nvPr/>
          </p:nvSpPr>
          <p:spPr bwMode="auto">
            <a:xfrm>
              <a:off x="90" y="1440"/>
              <a:ext cx="5535" cy="2268"/>
            </a:xfrm>
            <a:prstGeom prst="rect">
              <a:avLst/>
            </a:prstGeom>
            <a:solidFill>
              <a:srgbClr val="FFFFFF"/>
            </a:solidFill>
            <a:ln w="76200" cap="sq" cmpd="sng" algn="ctr">
              <a:solidFill>
                <a:srgbClr val="292929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135" y="1485"/>
              <a:ext cx="5412" cy="219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686" y="1645"/>
              <a:ext cx="4770" cy="1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>
              <a:off x="686" y="2763"/>
              <a:ext cx="4770" cy="1"/>
            </a:xfrm>
            <a:prstGeom prst="line">
              <a:avLst/>
            </a:prstGeom>
            <a:noFill/>
            <a:ln w="0">
              <a:solidFill>
                <a:srgbClr val="969696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79" name="Line 11"/>
            <p:cNvSpPr>
              <a:spLocks noChangeShapeType="1"/>
            </p:cNvSpPr>
            <p:nvPr/>
          </p:nvSpPr>
          <p:spPr bwMode="auto">
            <a:xfrm>
              <a:off x="686" y="2480"/>
              <a:ext cx="4770" cy="1"/>
            </a:xfrm>
            <a:prstGeom prst="line">
              <a:avLst/>
            </a:prstGeom>
            <a:noFill/>
            <a:ln w="0">
              <a:solidFill>
                <a:srgbClr val="969696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>
              <a:off x="686" y="2204"/>
              <a:ext cx="4770" cy="1"/>
            </a:xfrm>
            <a:prstGeom prst="line">
              <a:avLst/>
            </a:prstGeom>
            <a:noFill/>
            <a:ln w="0">
              <a:solidFill>
                <a:srgbClr val="969696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81" name="Line 13"/>
            <p:cNvSpPr>
              <a:spLocks noChangeShapeType="1"/>
            </p:cNvSpPr>
            <p:nvPr/>
          </p:nvSpPr>
          <p:spPr bwMode="auto">
            <a:xfrm>
              <a:off x="686" y="1920"/>
              <a:ext cx="4770" cy="1"/>
            </a:xfrm>
            <a:prstGeom prst="line">
              <a:avLst/>
            </a:prstGeom>
            <a:noFill/>
            <a:ln w="0">
              <a:solidFill>
                <a:srgbClr val="969696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82" name="Line 14"/>
            <p:cNvSpPr>
              <a:spLocks noChangeShapeType="1"/>
            </p:cNvSpPr>
            <p:nvPr/>
          </p:nvSpPr>
          <p:spPr bwMode="auto">
            <a:xfrm>
              <a:off x="686" y="1645"/>
              <a:ext cx="4770" cy="1"/>
            </a:xfrm>
            <a:prstGeom prst="line">
              <a:avLst/>
            </a:prstGeom>
            <a:noFill/>
            <a:ln w="0">
              <a:solidFill>
                <a:srgbClr val="969696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83" name="Rectangle 15"/>
            <p:cNvSpPr>
              <a:spLocks noChangeArrowheads="1"/>
            </p:cNvSpPr>
            <p:nvPr/>
          </p:nvSpPr>
          <p:spPr bwMode="auto">
            <a:xfrm>
              <a:off x="686" y="1645"/>
              <a:ext cx="4770" cy="1394"/>
            </a:xfrm>
            <a:prstGeom prst="rect">
              <a:avLst/>
            </a:prstGeom>
            <a:noFill/>
            <a:ln w="11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84" name="Rectangle 16"/>
            <p:cNvSpPr>
              <a:spLocks noChangeArrowheads="1"/>
            </p:cNvSpPr>
            <p:nvPr/>
          </p:nvSpPr>
          <p:spPr bwMode="auto">
            <a:xfrm>
              <a:off x="1024" y="1755"/>
              <a:ext cx="461" cy="1284"/>
            </a:xfrm>
            <a:prstGeom prst="rect">
              <a:avLst/>
            </a:prstGeom>
            <a:solidFill>
              <a:srgbClr val="0099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85" name="Rectangle 17"/>
            <p:cNvSpPr>
              <a:spLocks noChangeArrowheads="1"/>
            </p:cNvSpPr>
            <p:nvPr/>
          </p:nvSpPr>
          <p:spPr bwMode="auto">
            <a:xfrm>
              <a:off x="1024" y="1755"/>
              <a:ext cx="461" cy="1284"/>
            </a:xfrm>
            <a:prstGeom prst="rect">
              <a:avLst/>
            </a:prstGeom>
            <a:noFill/>
            <a:ln w="11">
              <a:solidFill>
                <a:srgbClr val="3366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86" name="Rectangle 18"/>
            <p:cNvSpPr>
              <a:spLocks noChangeArrowheads="1"/>
            </p:cNvSpPr>
            <p:nvPr/>
          </p:nvSpPr>
          <p:spPr bwMode="auto">
            <a:xfrm>
              <a:off x="2610" y="2637"/>
              <a:ext cx="461" cy="402"/>
            </a:xfrm>
            <a:prstGeom prst="rect">
              <a:avLst/>
            </a:prstGeom>
            <a:solidFill>
              <a:srgbClr val="0099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87" name="Rectangle 19"/>
            <p:cNvSpPr>
              <a:spLocks noChangeArrowheads="1"/>
            </p:cNvSpPr>
            <p:nvPr/>
          </p:nvSpPr>
          <p:spPr bwMode="auto">
            <a:xfrm>
              <a:off x="2610" y="2637"/>
              <a:ext cx="461" cy="402"/>
            </a:xfrm>
            <a:prstGeom prst="rect">
              <a:avLst/>
            </a:prstGeom>
            <a:noFill/>
            <a:ln w="11">
              <a:solidFill>
                <a:srgbClr val="3366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88" name="Rectangle 20"/>
            <p:cNvSpPr>
              <a:spLocks noChangeArrowheads="1"/>
            </p:cNvSpPr>
            <p:nvPr/>
          </p:nvSpPr>
          <p:spPr bwMode="auto">
            <a:xfrm>
              <a:off x="4208" y="2503"/>
              <a:ext cx="461" cy="536"/>
            </a:xfrm>
            <a:prstGeom prst="rect">
              <a:avLst/>
            </a:prstGeom>
            <a:solidFill>
              <a:srgbClr val="0099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89" name="Rectangle 21"/>
            <p:cNvSpPr>
              <a:spLocks noChangeArrowheads="1"/>
            </p:cNvSpPr>
            <p:nvPr/>
          </p:nvSpPr>
          <p:spPr bwMode="auto">
            <a:xfrm>
              <a:off x="4208" y="2503"/>
              <a:ext cx="461" cy="536"/>
            </a:xfrm>
            <a:prstGeom prst="rect">
              <a:avLst/>
            </a:prstGeom>
            <a:noFill/>
            <a:ln w="11">
              <a:solidFill>
                <a:srgbClr val="3366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90" name="Rectangle 22"/>
            <p:cNvSpPr>
              <a:spLocks noChangeArrowheads="1"/>
            </p:cNvSpPr>
            <p:nvPr/>
          </p:nvSpPr>
          <p:spPr bwMode="auto">
            <a:xfrm>
              <a:off x="1485" y="1976"/>
              <a:ext cx="450" cy="1063"/>
            </a:xfrm>
            <a:prstGeom prst="rect">
              <a:avLst/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7191" name="Rectangle 23"/>
            <p:cNvSpPr>
              <a:spLocks noChangeArrowheads="1"/>
            </p:cNvSpPr>
            <p:nvPr/>
          </p:nvSpPr>
          <p:spPr bwMode="auto">
            <a:xfrm>
              <a:off x="1485" y="1976"/>
              <a:ext cx="450" cy="1063"/>
            </a:xfrm>
            <a:prstGeom prst="rect">
              <a:avLst/>
            </a:prstGeom>
            <a:noFill/>
            <a:ln w="0">
              <a:solidFill>
                <a:srgbClr val="FF99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92" name="Rectangle 24"/>
            <p:cNvSpPr>
              <a:spLocks noChangeArrowheads="1"/>
            </p:cNvSpPr>
            <p:nvPr/>
          </p:nvSpPr>
          <p:spPr bwMode="auto">
            <a:xfrm>
              <a:off x="3071" y="2046"/>
              <a:ext cx="462" cy="993"/>
            </a:xfrm>
            <a:prstGeom prst="rect">
              <a:avLst/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93" name="Rectangle 25"/>
            <p:cNvSpPr>
              <a:spLocks noChangeArrowheads="1"/>
            </p:cNvSpPr>
            <p:nvPr/>
          </p:nvSpPr>
          <p:spPr bwMode="auto">
            <a:xfrm>
              <a:off x="3071" y="2046"/>
              <a:ext cx="462" cy="993"/>
            </a:xfrm>
            <a:prstGeom prst="rect">
              <a:avLst/>
            </a:prstGeom>
            <a:noFill/>
            <a:ln w="0">
              <a:solidFill>
                <a:srgbClr val="FF99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94" name="Rectangle 26"/>
            <p:cNvSpPr>
              <a:spLocks noChangeArrowheads="1"/>
            </p:cNvSpPr>
            <p:nvPr/>
          </p:nvSpPr>
          <p:spPr bwMode="auto">
            <a:xfrm>
              <a:off x="4669" y="2527"/>
              <a:ext cx="450" cy="512"/>
            </a:xfrm>
            <a:prstGeom prst="rect">
              <a:avLst/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95" name="Rectangle 27"/>
            <p:cNvSpPr>
              <a:spLocks noChangeArrowheads="1"/>
            </p:cNvSpPr>
            <p:nvPr/>
          </p:nvSpPr>
          <p:spPr bwMode="auto">
            <a:xfrm>
              <a:off x="4669" y="2527"/>
              <a:ext cx="450" cy="512"/>
            </a:xfrm>
            <a:prstGeom prst="rect">
              <a:avLst/>
            </a:prstGeom>
            <a:noFill/>
            <a:ln w="0">
              <a:solidFill>
                <a:srgbClr val="FF99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96" name="Line 28"/>
            <p:cNvSpPr>
              <a:spLocks noChangeShapeType="1"/>
            </p:cNvSpPr>
            <p:nvPr/>
          </p:nvSpPr>
          <p:spPr bwMode="auto">
            <a:xfrm>
              <a:off x="686" y="1645"/>
              <a:ext cx="1" cy="139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97" name="Line 29"/>
            <p:cNvSpPr>
              <a:spLocks noChangeShapeType="1"/>
            </p:cNvSpPr>
            <p:nvPr/>
          </p:nvSpPr>
          <p:spPr bwMode="auto">
            <a:xfrm>
              <a:off x="641" y="3039"/>
              <a:ext cx="4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98" name="Line 30"/>
            <p:cNvSpPr>
              <a:spLocks noChangeShapeType="1"/>
            </p:cNvSpPr>
            <p:nvPr/>
          </p:nvSpPr>
          <p:spPr bwMode="auto">
            <a:xfrm>
              <a:off x="641" y="2763"/>
              <a:ext cx="4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99" name="Line 31"/>
            <p:cNvSpPr>
              <a:spLocks noChangeShapeType="1"/>
            </p:cNvSpPr>
            <p:nvPr/>
          </p:nvSpPr>
          <p:spPr bwMode="auto">
            <a:xfrm>
              <a:off x="641" y="2480"/>
              <a:ext cx="4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00" name="Line 32"/>
            <p:cNvSpPr>
              <a:spLocks noChangeShapeType="1"/>
            </p:cNvSpPr>
            <p:nvPr/>
          </p:nvSpPr>
          <p:spPr bwMode="auto">
            <a:xfrm>
              <a:off x="641" y="2204"/>
              <a:ext cx="4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01" name="Line 33"/>
            <p:cNvSpPr>
              <a:spLocks noChangeShapeType="1"/>
            </p:cNvSpPr>
            <p:nvPr/>
          </p:nvSpPr>
          <p:spPr bwMode="auto">
            <a:xfrm>
              <a:off x="641" y="1920"/>
              <a:ext cx="4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02" name="Line 34"/>
            <p:cNvSpPr>
              <a:spLocks noChangeShapeType="1"/>
            </p:cNvSpPr>
            <p:nvPr/>
          </p:nvSpPr>
          <p:spPr bwMode="auto">
            <a:xfrm>
              <a:off x="641" y="1645"/>
              <a:ext cx="4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03" name="Line 35"/>
            <p:cNvSpPr>
              <a:spLocks noChangeShapeType="1"/>
            </p:cNvSpPr>
            <p:nvPr/>
          </p:nvSpPr>
          <p:spPr bwMode="auto">
            <a:xfrm>
              <a:off x="686" y="3039"/>
              <a:ext cx="477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04" name="Line 36"/>
            <p:cNvSpPr>
              <a:spLocks noChangeShapeType="1"/>
            </p:cNvSpPr>
            <p:nvPr/>
          </p:nvSpPr>
          <p:spPr bwMode="auto">
            <a:xfrm flipV="1">
              <a:off x="686" y="3039"/>
              <a:ext cx="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05" name="Line 37"/>
            <p:cNvSpPr>
              <a:spLocks noChangeShapeType="1"/>
            </p:cNvSpPr>
            <p:nvPr/>
          </p:nvSpPr>
          <p:spPr bwMode="auto">
            <a:xfrm flipV="1">
              <a:off x="2273" y="3039"/>
              <a:ext cx="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06" name="Line 38"/>
            <p:cNvSpPr>
              <a:spLocks noChangeShapeType="1"/>
            </p:cNvSpPr>
            <p:nvPr/>
          </p:nvSpPr>
          <p:spPr bwMode="auto">
            <a:xfrm flipV="1">
              <a:off x="3870" y="3039"/>
              <a:ext cx="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07" name="Line 39"/>
            <p:cNvSpPr>
              <a:spLocks noChangeShapeType="1"/>
            </p:cNvSpPr>
            <p:nvPr/>
          </p:nvSpPr>
          <p:spPr bwMode="auto">
            <a:xfrm flipV="1">
              <a:off x="5456" y="3039"/>
              <a:ext cx="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08" name="Rectangle 40"/>
            <p:cNvSpPr>
              <a:spLocks noChangeArrowheads="1"/>
            </p:cNvSpPr>
            <p:nvPr/>
          </p:nvSpPr>
          <p:spPr bwMode="auto">
            <a:xfrm>
              <a:off x="2745" y="2472"/>
              <a:ext cx="259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5,8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9" name="Rectangle 41"/>
            <p:cNvSpPr>
              <a:spLocks noChangeArrowheads="1"/>
            </p:cNvSpPr>
            <p:nvPr/>
          </p:nvSpPr>
          <p:spPr bwMode="auto">
            <a:xfrm>
              <a:off x="4343" y="2338"/>
              <a:ext cx="259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7,7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0" name="Rectangle 42"/>
            <p:cNvSpPr>
              <a:spLocks noChangeArrowheads="1"/>
            </p:cNvSpPr>
            <p:nvPr/>
          </p:nvSpPr>
          <p:spPr bwMode="auto">
            <a:xfrm>
              <a:off x="1575" y="1810"/>
              <a:ext cx="32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15,3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1" name="Rectangle 43"/>
            <p:cNvSpPr>
              <a:spLocks noChangeArrowheads="1"/>
            </p:cNvSpPr>
            <p:nvPr/>
          </p:nvSpPr>
          <p:spPr bwMode="auto">
            <a:xfrm>
              <a:off x="3161" y="1881"/>
              <a:ext cx="32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14,2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2" name="Rectangle 44"/>
            <p:cNvSpPr>
              <a:spLocks noChangeArrowheads="1"/>
            </p:cNvSpPr>
            <p:nvPr/>
          </p:nvSpPr>
          <p:spPr bwMode="auto">
            <a:xfrm>
              <a:off x="4804" y="2361"/>
              <a:ext cx="259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7,3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3" name="Rectangle 45"/>
            <p:cNvSpPr>
              <a:spLocks noChangeArrowheads="1"/>
            </p:cNvSpPr>
            <p:nvPr/>
          </p:nvSpPr>
          <p:spPr bwMode="auto">
            <a:xfrm>
              <a:off x="1114" y="1629"/>
              <a:ext cx="32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18,4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4" name="Rectangle 46"/>
            <p:cNvSpPr>
              <a:spLocks noChangeArrowheads="1"/>
            </p:cNvSpPr>
            <p:nvPr/>
          </p:nvSpPr>
          <p:spPr bwMode="auto">
            <a:xfrm>
              <a:off x="495" y="2976"/>
              <a:ext cx="14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5" name="Rectangle 47"/>
            <p:cNvSpPr>
              <a:spLocks noChangeArrowheads="1"/>
            </p:cNvSpPr>
            <p:nvPr/>
          </p:nvSpPr>
          <p:spPr bwMode="auto">
            <a:xfrm>
              <a:off x="495" y="2700"/>
              <a:ext cx="14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6" name="Rectangle 48"/>
            <p:cNvSpPr>
              <a:spLocks noChangeArrowheads="1"/>
            </p:cNvSpPr>
            <p:nvPr/>
          </p:nvSpPr>
          <p:spPr bwMode="auto">
            <a:xfrm>
              <a:off x="495" y="2417"/>
              <a:ext cx="14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7" name="Rectangle 49"/>
            <p:cNvSpPr>
              <a:spLocks noChangeArrowheads="1"/>
            </p:cNvSpPr>
            <p:nvPr/>
          </p:nvSpPr>
          <p:spPr bwMode="auto">
            <a:xfrm>
              <a:off x="416" y="2141"/>
              <a:ext cx="225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8" name="Rectangle 50"/>
            <p:cNvSpPr>
              <a:spLocks noChangeArrowheads="1"/>
            </p:cNvSpPr>
            <p:nvPr/>
          </p:nvSpPr>
          <p:spPr bwMode="auto">
            <a:xfrm>
              <a:off x="416" y="1857"/>
              <a:ext cx="225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16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9" name="Rectangle 51"/>
            <p:cNvSpPr>
              <a:spLocks noChangeArrowheads="1"/>
            </p:cNvSpPr>
            <p:nvPr/>
          </p:nvSpPr>
          <p:spPr bwMode="auto">
            <a:xfrm>
              <a:off x="416" y="1582"/>
              <a:ext cx="225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0" name="Rectangle 52"/>
            <p:cNvSpPr>
              <a:spLocks noChangeArrowheads="1"/>
            </p:cNvSpPr>
            <p:nvPr/>
          </p:nvSpPr>
          <p:spPr bwMode="auto">
            <a:xfrm>
              <a:off x="1046" y="3110"/>
              <a:ext cx="80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Correctional schools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1" name="Rectangle 53"/>
            <p:cNvSpPr>
              <a:spLocks noChangeArrowheads="1"/>
            </p:cNvSpPr>
            <p:nvPr/>
          </p:nvSpPr>
          <p:spPr bwMode="auto">
            <a:xfrm>
              <a:off x="821" y="3228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2" name="Rectangle 54"/>
            <p:cNvSpPr>
              <a:spLocks noChangeArrowheads="1"/>
            </p:cNvSpPr>
            <p:nvPr/>
          </p:nvSpPr>
          <p:spPr bwMode="auto">
            <a:xfrm>
              <a:off x="2351" y="3110"/>
              <a:ext cx="988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Ordinary general schools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3" name="Rectangle 55"/>
            <p:cNvSpPr>
              <a:spLocks noChangeArrowheads="1"/>
            </p:cNvSpPr>
            <p:nvPr/>
          </p:nvSpPr>
          <p:spPr bwMode="auto">
            <a:xfrm>
              <a:off x="2869" y="3228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4" name="Rectangle 56"/>
            <p:cNvSpPr>
              <a:spLocks noChangeArrowheads="1"/>
            </p:cNvSpPr>
            <p:nvPr/>
          </p:nvSpPr>
          <p:spPr bwMode="auto">
            <a:xfrm>
              <a:off x="4073" y="3110"/>
              <a:ext cx="89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Individual </a:t>
              </a:r>
              <a:r>
                <a:rPr kumimoji="0" lang="en-US" sz="11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programmes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5" name="Rectangle 57"/>
            <p:cNvSpPr>
              <a:spLocks noChangeArrowheads="1"/>
            </p:cNvSpPr>
            <p:nvPr/>
          </p:nvSpPr>
          <p:spPr bwMode="auto">
            <a:xfrm>
              <a:off x="4298" y="3228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6" name="Rectangle 58"/>
            <p:cNvSpPr>
              <a:spLocks noChangeArrowheads="1"/>
            </p:cNvSpPr>
            <p:nvPr/>
          </p:nvSpPr>
          <p:spPr bwMode="auto">
            <a:xfrm rot="16200000">
              <a:off x="-166" y="2149"/>
              <a:ext cx="830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Pupils, thousands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7" name="Rectangle 59"/>
            <p:cNvSpPr>
              <a:spLocks noChangeArrowheads="1"/>
            </p:cNvSpPr>
            <p:nvPr/>
          </p:nvSpPr>
          <p:spPr bwMode="auto">
            <a:xfrm>
              <a:off x="2599" y="3456"/>
              <a:ext cx="1057" cy="18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28" name="Rectangle 60"/>
            <p:cNvSpPr>
              <a:spLocks noChangeArrowheads="1"/>
            </p:cNvSpPr>
            <p:nvPr/>
          </p:nvSpPr>
          <p:spPr bwMode="auto">
            <a:xfrm>
              <a:off x="2655" y="3519"/>
              <a:ext cx="79" cy="5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29" name="Rectangle 61"/>
            <p:cNvSpPr>
              <a:spLocks noChangeArrowheads="1"/>
            </p:cNvSpPr>
            <p:nvPr/>
          </p:nvSpPr>
          <p:spPr bwMode="auto">
            <a:xfrm>
              <a:off x="2655" y="3519"/>
              <a:ext cx="79" cy="55"/>
            </a:xfrm>
            <a:prstGeom prst="rect">
              <a:avLst/>
            </a:prstGeom>
            <a:solidFill>
              <a:srgbClr val="0099FF"/>
            </a:solidFill>
            <a:ln w="11">
              <a:solidFill>
                <a:srgbClr val="3366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30" name="Rectangle 62"/>
            <p:cNvSpPr>
              <a:spLocks noChangeArrowheads="1"/>
            </p:cNvSpPr>
            <p:nvPr/>
          </p:nvSpPr>
          <p:spPr bwMode="auto">
            <a:xfrm>
              <a:off x="2779" y="3480"/>
              <a:ext cx="394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2004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31" name="Rectangle 63"/>
            <p:cNvSpPr>
              <a:spLocks noChangeArrowheads="1"/>
            </p:cNvSpPr>
            <p:nvPr/>
          </p:nvSpPr>
          <p:spPr bwMode="auto">
            <a:xfrm>
              <a:off x="3161" y="3519"/>
              <a:ext cx="79" cy="5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32" name="Rectangle 64"/>
            <p:cNvSpPr>
              <a:spLocks noChangeArrowheads="1"/>
            </p:cNvSpPr>
            <p:nvPr/>
          </p:nvSpPr>
          <p:spPr bwMode="auto">
            <a:xfrm>
              <a:off x="3161" y="3519"/>
              <a:ext cx="79" cy="55"/>
            </a:xfrm>
            <a:prstGeom prst="rect">
              <a:avLst/>
            </a:prstGeom>
            <a:solidFill>
              <a:srgbClr val="FF9999"/>
            </a:solidFill>
            <a:ln w="0">
              <a:solidFill>
                <a:srgbClr val="FF99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33" name="Rectangle 65"/>
            <p:cNvSpPr>
              <a:spLocks noChangeArrowheads="1"/>
            </p:cNvSpPr>
            <p:nvPr/>
          </p:nvSpPr>
          <p:spPr bwMode="auto">
            <a:xfrm>
              <a:off x="3285" y="3480"/>
              <a:ext cx="394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2007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34" name="Rectangle 66"/>
            <p:cNvSpPr>
              <a:spLocks noChangeArrowheads="1"/>
            </p:cNvSpPr>
            <p:nvPr/>
          </p:nvSpPr>
          <p:spPr bwMode="auto">
            <a:xfrm>
              <a:off x="146" y="1479"/>
              <a:ext cx="5412" cy="219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285860"/>
            <a:ext cx="8786874" cy="135732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EXPENDITURE FROM THE STATE BUDGET ON EDUCATION, IN MILLIONS OF TENGE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8201" name="Group 9"/>
          <p:cNvGrpSpPr>
            <a:grpSpLocks noChangeAspect="1"/>
          </p:cNvGrpSpPr>
          <p:nvPr/>
        </p:nvGrpSpPr>
        <p:grpSpPr bwMode="auto">
          <a:xfrm>
            <a:off x="214313" y="2857500"/>
            <a:ext cx="8572500" cy="3814763"/>
            <a:chOff x="135" y="1800"/>
            <a:chExt cx="5400" cy="2403"/>
          </a:xfrm>
        </p:grpSpPr>
        <p:sp>
          <p:nvSpPr>
            <p:cNvPr id="8200" name="AutoShape 8"/>
            <p:cNvSpPr>
              <a:spLocks noChangeAspect="1" noChangeArrowheads="1" noTextEdit="1"/>
            </p:cNvSpPr>
            <p:nvPr/>
          </p:nvSpPr>
          <p:spPr bwMode="auto">
            <a:xfrm>
              <a:off x="135" y="1800"/>
              <a:ext cx="5400" cy="2403"/>
            </a:xfrm>
            <a:prstGeom prst="rect">
              <a:avLst/>
            </a:prstGeom>
            <a:solidFill>
              <a:srgbClr val="FFFFFF"/>
            </a:solidFill>
            <a:ln w="76200" cap="sq" cmpd="sng" algn="ctr">
              <a:solidFill>
                <a:srgbClr val="292929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194" y="1845"/>
              <a:ext cx="5269" cy="231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>
              <a:off x="1229" y="3505"/>
              <a:ext cx="4127" cy="1"/>
            </a:xfrm>
            <a:prstGeom prst="line">
              <a:avLst/>
            </a:prstGeom>
            <a:noFill/>
            <a:ln w="0">
              <a:solidFill>
                <a:srgbClr val="969696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4" name="Line 12"/>
            <p:cNvSpPr>
              <a:spLocks noChangeShapeType="1"/>
            </p:cNvSpPr>
            <p:nvPr/>
          </p:nvSpPr>
          <p:spPr bwMode="auto">
            <a:xfrm>
              <a:off x="1229" y="3206"/>
              <a:ext cx="4127" cy="1"/>
            </a:xfrm>
            <a:prstGeom prst="line">
              <a:avLst/>
            </a:prstGeom>
            <a:noFill/>
            <a:ln w="0">
              <a:solidFill>
                <a:srgbClr val="969696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5" name="Line 13"/>
            <p:cNvSpPr>
              <a:spLocks noChangeShapeType="1"/>
            </p:cNvSpPr>
            <p:nvPr/>
          </p:nvSpPr>
          <p:spPr bwMode="auto">
            <a:xfrm>
              <a:off x="1229" y="2915"/>
              <a:ext cx="4127" cy="1"/>
            </a:xfrm>
            <a:prstGeom prst="line">
              <a:avLst/>
            </a:prstGeom>
            <a:noFill/>
            <a:ln w="0">
              <a:solidFill>
                <a:srgbClr val="969696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>
              <a:off x="1229" y="2625"/>
              <a:ext cx="4127" cy="1"/>
            </a:xfrm>
            <a:prstGeom prst="line">
              <a:avLst/>
            </a:prstGeom>
            <a:noFill/>
            <a:ln w="0">
              <a:solidFill>
                <a:srgbClr val="969696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>
              <a:off x="1229" y="2326"/>
              <a:ext cx="4127" cy="1"/>
            </a:xfrm>
            <a:prstGeom prst="line">
              <a:avLst/>
            </a:prstGeom>
            <a:noFill/>
            <a:ln w="0">
              <a:solidFill>
                <a:srgbClr val="969696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>
              <a:off x="1229" y="2036"/>
              <a:ext cx="4127" cy="1"/>
            </a:xfrm>
            <a:prstGeom prst="line">
              <a:avLst/>
            </a:prstGeom>
            <a:noFill/>
            <a:ln w="0">
              <a:solidFill>
                <a:srgbClr val="969696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09" name="Rectangle 17"/>
            <p:cNvSpPr>
              <a:spLocks noChangeArrowheads="1"/>
            </p:cNvSpPr>
            <p:nvPr/>
          </p:nvSpPr>
          <p:spPr bwMode="auto">
            <a:xfrm>
              <a:off x="1574" y="3550"/>
              <a:ext cx="690" cy="24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0" name="Rectangle 18"/>
            <p:cNvSpPr>
              <a:spLocks noChangeArrowheads="1"/>
            </p:cNvSpPr>
            <p:nvPr/>
          </p:nvSpPr>
          <p:spPr bwMode="auto">
            <a:xfrm>
              <a:off x="1574" y="3550"/>
              <a:ext cx="690" cy="245"/>
            </a:xfrm>
            <a:prstGeom prst="rect">
              <a:avLst/>
            </a:prstGeom>
            <a:noFill/>
            <a:ln w="0">
              <a:solidFill>
                <a:srgbClr val="3366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1" name="Rectangle 19"/>
            <p:cNvSpPr>
              <a:spLocks noChangeArrowheads="1"/>
            </p:cNvSpPr>
            <p:nvPr/>
          </p:nvSpPr>
          <p:spPr bwMode="auto">
            <a:xfrm>
              <a:off x="2954" y="3360"/>
              <a:ext cx="678" cy="43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2" name="Rectangle 20"/>
            <p:cNvSpPr>
              <a:spLocks noChangeArrowheads="1"/>
            </p:cNvSpPr>
            <p:nvPr/>
          </p:nvSpPr>
          <p:spPr bwMode="auto">
            <a:xfrm>
              <a:off x="2954" y="3360"/>
              <a:ext cx="678" cy="435"/>
            </a:xfrm>
            <a:prstGeom prst="rect">
              <a:avLst/>
            </a:prstGeom>
            <a:noFill/>
            <a:ln w="0">
              <a:solidFill>
                <a:srgbClr val="3366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3" name="Rectangle 21"/>
            <p:cNvSpPr>
              <a:spLocks noChangeArrowheads="1"/>
            </p:cNvSpPr>
            <p:nvPr/>
          </p:nvSpPr>
          <p:spPr bwMode="auto">
            <a:xfrm>
              <a:off x="4322" y="2389"/>
              <a:ext cx="689" cy="140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4" name="Rectangle 22"/>
            <p:cNvSpPr>
              <a:spLocks noChangeArrowheads="1"/>
            </p:cNvSpPr>
            <p:nvPr/>
          </p:nvSpPr>
          <p:spPr bwMode="auto">
            <a:xfrm>
              <a:off x="4322" y="2389"/>
              <a:ext cx="689" cy="1406"/>
            </a:xfrm>
            <a:prstGeom prst="rect">
              <a:avLst/>
            </a:prstGeom>
            <a:noFill/>
            <a:ln w="0">
              <a:solidFill>
                <a:srgbClr val="3366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5" name="Line 23"/>
            <p:cNvSpPr>
              <a:spLocks noChangeShapeType="1"/>
            </p:cNvSpPr>
            <p:nvPr/>
          </p:nvSpPr>
          <p:spPr bwMode="auto">
            <a:xfrm>
              <a:off x="1229" y="2036"/>
              <a:ext cx="1" cy="17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6" name="Line 24"/>
            <p:cNvSpPr>
              <a:spLocks noChangeShapeType="1"/>
            </p:cNvSpPr>
            <p:nvPr/>
          </p:nvSpPr>
          <p:spPr bwMode="auto">
            <a:xfrm>
              <a:off x="1182" y="3795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7" name="Line 25"/>
            <p:cNvSpPr>
              <a:spLocks noChangeShapeType="1"/>
            </p:cNvSpPr>
            <p:nvPr/>
          </p:nvSpPr>
          <p:spPr bwMode="auto">
            <a:xfrm>
              <a:off x="1182" y="3505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8" name="Line 26"/>
            <p:cNvSpPr>
              <a:spLocks noChangeShapeType="1"/>
            </p:cNvSpPr>
            <p:nvPr/>
          </p:nvSpPr>
          <p:spPr bwMode="auto">
            <a:xfrm>
              <a:off x="1182" y="3206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19" name="Line 27"/>
            <p:cNvSpPr>
              <a:spLocks noChangeShapeType="1"/>
            </p:cNvSpPr>
            <p:nvPr/>
          </p:nvSpPr>
          <p:spPr bwMode="auto">
            <a:xfrm>
              <a:off x="1182" y="2915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20" name="Line 28"/>
            <p:cNvSpPr>
              <a:spLocks noChangeShapeType="1"/>
            </p:cNvSpPr>
            <p:nvPr/>
          </p:nvSpPr>
          <p:spPr bwMode="auto">
            <a:xfrm>
              <a:off x="1182" y="2625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21" name="Line 29"/>
            <p:cNvSpPr>
              <a:spLocks noChangeShapeType="1"/>
            </p:cNvSpPr>
            <p:nvPr/>
          </p:nvSpPr>
          <p:spPr bwMode="auto">
            <a:xfrm>
              <a:off x="1182" y="2326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>
              <a:off x="1182" y="2036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23" name="Line 31"/>
            <p:cNvSpPr>
              <a:spLocks noChangeShapeType="1"/>
            </p:cNvSpPr>
            <p:nvPr/>
          </p:nvSpPr>
          <p:spPr bwMode="auto">
            <a:xfrm>
              <a:off x="1229" y="3795"/>
              <a:ext cx="41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24" name="Line 32"/>
            <p:cNvSpPr>
              <a:spLocks noChangeShapeType="1"/>
            </p:cNvSpPr>
            <p:nvPr/>
          </p:nvSpPr>
          <p:spPr bwMode="auto">
            <a:xfrm flipV="1">
              <a:off x="1229" y="3795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25" name="Line 33"/>
            <p:cNvSpPr>
              <a:spLocks noChangeShapeType="1"/>
            </p:cNvSpPr>
            <p:nvPr/>
          </p:nvSpPr>
          <p:spPr bwMode="auto">
            <a:xfrm flipV="1">
              <a:off x="2609" y="3795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26" name="Line 34"/>
            <p:cNvSpPr>
              <a:spLocks noChangeShapeType="1"/>
            </p:cNvSpPr>
            <p:nvPr/>
          </p:nvSpPr>
          <p:spPr bwMode="auto">
            <a:xfrm flipV="1">
              <a:off x="3977" y="3795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27" name="Line 35"/>
            <p:cNvSpPr>
              <a:spLocks noChangeShapeType="1"/>
            </p:cNvSpPr>
            <p:nvPr/>
          </p:nvSpPr>
          <p:spPr bwMode="auto">
            <a:xfrm flipV="1">
              <a:off x="5356" y="3795"/>
              <a:ext cx="1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28" name="Rectangle 36"/>
            <p:cNvSpPr>
              <a:spLocks noChangeArrowheads="1"/>
            </p:cNvSpPr>
            <p:nvPr/>
          </p:nvSpPr>
          <p:spPr bwMode="auto">
            <a:xfrm>
              <a:off x="1717" y="3360"/>
              <a:ext cx="47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84668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29" name="Rectangle 37"/>
            <p:cNvSpPr>
              <a:spLocks noChangeArrowheads="1"/>
            </p:cNvSpPr>
            <p:nvPr/>
          </p:nvSpPr>
          <p:spPr bwMode="auto">
            <a:xfrm>
              <a:off x="3037" y="3169"/>
              <a:ext cx="54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148989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30" name="Rectangle 38"/>
            <p:cNvSpPr>
              <a:spLocks noChangeArrowheads="1"/>
            </p:cNvSpPr>
            <p:nvPr/>
          </p:nvSpPr>
          <p:spPr bwMode="auto">
            <a:xfrm>
              <a:off x="4417" y="2199"/>
              <a:ext cx="54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480696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31" name="Rectangle 39"/>
            <p:cNvSpPr>
              <a:spLocks noChangeArrowheads="1"/>
            </p:cNvSpPr>
            <p:nvPr/>
          </p:nvSpPr>
          <p:spPr bwMode="auto">
            <a:xfrm>
              <a:off x="1027" y="3722"/>
              <a:ext cx="14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32" name="Rectangle 40"/>
            <p:cNvSpPr>
              <a:spLocks noChangeArrowheads="1"/>
            </p:cNvSpPr>
            <p:nvPr/>
          </p:nvSpPr>
          <p:spPr bwMode="auto">
            <a:xfrm>
              <a:off x="611" y="3432"/>
              <a:ext cx="53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100000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33" name="Rectangle 41"/>
            <p:cNvSpPr>
              <a:spLocks noChangeArrowheads="1"/>
            </p:cNvSpPr>
            <p:nvPr/>
          </p:nvSpPr>
          <p:spPr bwMode="auto">
            <a:xfrm>
              <a:off x="611" y="3133"/>
              <a:ext cx="53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200000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34" name="Rectangle 42"/>
            <p:cNvSpPr>
              <a:spLocks noChangeArrowheads="1"/>
            </p:cNvSpPr>
            <p:nvPr/>
          </p:nvSpPr>
          <p:spPr bwMode="auto">
            <a:xfrm>
              <a:off x="611" y="2843"/>
              <a:ext cx="53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300000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35" name="Rectangle 43"/>
            <p:cNvSpPr>
              <a:spLocks noChangeArrowheads="1"/>
            </p:cNvSpPr>
            <p:nvPr/>
          </p:nvSpPr>
          <p:spPr bwMode="auto">
            <a:xfrm>
              <a:off x="611" y="2553"/>
              <a:ext cx="53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400000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36" name="Rectangle 44"/>
            <p:cNvSpPr>
              <a:spLocks noChangeArrowheads="1"/>
            </p:cNvSpPr>
            <p:nvPr/>
          </p:nvSpPr>
          <p:spPr bwMode="auto">
            <a:xfrm>
              <a:off x="611" y="2253"/>
              <a:ext cx="53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500000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37" name="Rectangle 45"/>
            <p:cNvSpPr>
              <a:spLocks noChangeArrowheads="1"/>
            </p:cNvSpPr>
            <p:nvPr/>
          </p:nvSpPr>
          <p:spPr bwMode="auto">
            <a:xfrm>
              <a:off x="611" y="1963"/>
              <a:ext cx="535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600000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38" name="Rectangle 46"/>
            <p:cNvSpPr>
              <a:spLocks noChangeArrowheads="1"/>
            </p:cNvSpPr>
            <p:nvPr/>
          </p:nvSpPr>
          <p:spPr bwMode="auto">
            <a:xfrm>
              <a:off x="1753" y="3895"/>
              <a:ext cx="3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39" name="Rectangle 47"/>
            <p:cNvSpPr>
              <a:spLocks noChangeArrowheads="1"/>
            </p:cNvSpPr>
            <p:nvPr/>
          </p:nvSpPr>
          <p:spPr bwMode="auto">
            <a:xfrm>
              <a:off x="3132" y="3895"/>
              <a:ext cx="3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40" name="Rectangle 48"/>
            <p:cNvSpPr>
              <a:spLocks noChangeArrowheads="1"/>
            </p:cNvSpPr>
            <p:nvPr/>
          </p:nvSpPr>
          <p:spPr bwMode="auto">
            <a:xfrm>
              <a:off x="4500" y="3895"/>
              <a:ext cx="3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2007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41" name="Rectangle 49"/>
            <p:cNvSpPr>
              <a:spLocks noChangeArrowheads="1"/>
            </p:cNvSpPr>
            <p:nvPr/>
          </p:nvSpPr>
          <p:spPr bwMode="auto">
            <a:xfrm rot="16200000">
              <a:off x="-242" y="2611"/>
              <a:ext cx="122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Expenditure,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r>
                <a:rPr kumimoji="0" lang="en-US" sz="1400" b="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mln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. </a:t>
              </a:r>
              <a:r>
                <a:rPr kumimoji="0" lang="en-US" sz="1400" b="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tenge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42" name="Rectangle 50"/>
            <p:cNvSpPr>
              <a:spLocks noChangeArrowheads="1"/>
            </p:cNvSpPr>
            <p:nvPr/>
          </p:nvSpPr>
          <p:spPr bwMode="auto">
            <a:xfrm>
              <a:off x="194" y="1845"/>
              <a:ext cx="5269" cy="231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785794"/>
            <a:ext cx="7467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CATEGORIES, NUMBERS AND EXTENT OF SPNT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2571744"/>
          <a:ext cx="8715436" cy="395719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31685"/>
                <a:gridCol w="2341420"/>
                <a:gridCol w="2342331"/>
              </a:tblGrid>
              <a:tr h="791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Categories of SPNTs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Number of sites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Area in thousands of hectares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57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Nature sanctuaries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10</a:t>
                      </a:r>
                      <a:endParaRPr lang="ru-RU" sz="200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1 223,0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57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National parks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9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1 653,2</a:t>
                      </a:r>
                      <a:endParaRPr lang="ru-RU" sz="200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57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Forestry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 reserves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</a:t>
                      </a:r>
                      <a:endParaRPr lang="ru-RU" sz="200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940,2</a:t>
                      </a:r>
                      <a:endParaRPr lang="ru-RU" sz="200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57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Nature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 reserves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50</a:t>
                      </a:r>
                      <a:endParaRPr lang="ru-RU" sz="200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5 998,4</a:t>
                      </a:r>
                      <a:endParaRPr lang="ru-RU" sz="200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57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Conservation areas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5</a:t>
                      </a:r>
                      <a:endParaRPr lang="ru-RU" sz="200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11 350,5</a:t>
                      </a:r>
                      <a:endParaRPr lang="ru-RU" sz="200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57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Sites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 of special natural beauty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26</a:t>
                      </a:r>
                      <a:endParaRPr lang="ru-RU" sz="200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6,6</a:t>
                      </a:r>
                      <a:endParaRPr lang="ru-RU" sz="200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57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Botanical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 gardens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5</a:t>
                      </a:r>
                      <a:endParaRPr lang="ru-RU" sz="200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0,4</a:t>
                      </a:r>
                      <a:endParaRPr lang="ru-RU" sz="200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57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107</a:t>
                      </a:r>
                      <a:endParaRPr lang="ru-RU" sz="200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21 172,3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738" y="500050"/>
            <a:ext cx="7467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BASIC INDICATORS OF FOREST LAND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2143118"/>
          <a:ext cx="8358246" cy="442915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790303"/>
                <a:gridCol w="818940"/>
                <a:gridCol w="759841"/>
                <a:gridCol w="759841"/>
                <a:gridCol w="949801"/>
                <a:gridCol w="1139760"/>
                <a:gridCol w="1139760"/>
              </a:tblGrid>
              <a:tr h="726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16200000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Years</a:t>
                      </a:r>
                      <a:endParaRPr lang="ru-RU" sz="2000" b="1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16200000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16200000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2003</a:t>
                      </a:r>
                      <a:endParaRPr lang="ru-RU" sz="2000" b="1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16200000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ru-RU" sz="2000" b="1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16200000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2004</a:t>
                      </a:r>
                      <a:endParaRPr lang="ru-RU" sz="2000" b="1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16200000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16200000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2005</a:t>
                      </a:r>
                      <a:endParaRPr lang="ru-RU" sz="2000" b="1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16200000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ru-RU" sz="2000" b="1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16200000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2006</a:t>
                      </a:r>
                      <a:endParaRPr lang="ru-RU" sz="2000" b="1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16200000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  <a:tabLst>
                          <a:tab pos="303530" algn="l"/>
                        </a:tabLst>
                      </a:pPr>
                      <a:r>
                        <a:rPr lang="ru-RU" sz="2000" b="1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16200000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2007</a:t>
                      </a:r>
                      <a:endParaRPr lang="ru-RU" sz="2000" b="1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16200000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" algn="l"/>
                          <a:tab pos="1074420" algn="l"/>
                        </a:tabLst>
                      </a:pPr>
                      <a:r>
                        <a:rPr lang="ru-RU" sz="2000" b="1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16200000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2008</a:t>
                      </a:r>
                      <a:endParaRPr lang="ru-RU" sz="2000" b="1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50800" dist="38100" dir="16200000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</a:tr>
              <a:tr h="1089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Total area of forest land, million of hectares</a:t>
                      </a: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26,1</a:t>
                      </a: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26,2</a:t>
                      </a: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26,5</a:t>
                      </a: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ru-RU" sz="20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26,5</a:t>
                      </a: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  <a:tabLst>
                          <a:tab pos="303530" algn="l"/>
                        </a:tabLst>
                      </a:pP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marL="45720" algn="ctr">
                        <a:spcAft>
                          <a:spcPts val="0"/>
                        </a:spcAft>
                        <a:tabLst>
                          <a:tab pos="303530" algn="l"/>
                        </a:tabLst>
                      </a:pPr>
                      <a:r>
                        <a:rPr lang="ru-RU" sz="20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26,8</a:t>
                      </a: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" algn="l"/>
                          <a:tab pos="984250" algn="l"/>
                        </a:tabLst>
                      </a:pP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" algn="l"/>
                          <a:tab pos="984250" algn="l"/>
                        </a:tabLst>
                      </a:pPr>
                      <a:r>
                        <a:rPr lang="ru-RU" sz="20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27,8</a:t>
                      </a: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</a:tr>
              <a:tr h="796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Forest land</a:t>
                      </a: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11,7</a:t>
                      </a: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12,4</a:t>
                      </a: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12,4</a:t>
                      </a: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12,3</a:t>
                      </a: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  <a:tabLst>
                          <a:tab pos="303530" algn="l"/>
                        </a:tabLst>
                      </a:pP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marL="45720" algn="ctr">
                        <a:spcAft>
                          <a:spcPts val="0"/>
                        </a:spcAft>
                        <a:tabLst>
                          <a:tab pos="303530" algn="l"/>
                        </a:tabLs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12,3</a:t>
                      </a: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" algn="l"/>
                          <a:tab pos="984250" algn="l"/>
                        </a:tabLst>
                      </a:pP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" algn="l"/>
                          <a:tab pos="984250" algn="l"/>
                        </a:tabLst>
                      </a:pPr>
                      <a:r>
                        <a:rPr lang="ru-RU" sz="20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12,3</a:t>
                      </a: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</a:tr>
              <a:tr h="1089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Total planted area of timber, millions of cubic </a:t>
                      </a:r>
                      <a:r>
                        <a:rPr lang="en-US" sz="2000" dirty="0" err="1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metres</a:t>
                      </a: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373,6</a:t>
                      </a: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375,8</a:t>
                      </a: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375,8</a:t>
                      </a: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375,8</a:t>
                      </a: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  <a:tabLst>
                          <a:tab pos="303530" algn="l"/>
                        </a:tabLst>
                      </a:pP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marL="45720" algn="ctr">
                        <a:spcAft>
                          <a:spcPts val="0"/>
                        </a:spcAft>
                        <a:tabLst>
                          <a:tab pos="303530" algn="l"/>
                        </a:tabLs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375,8</a:t>
                      </a: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" algn="l"/>
                          <a:tab pos="984250" algn="l"/>
                        </a:tabLst>
                      </a:pP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4320" algn="l"/>
                          <a:tab pos="984250" algn="l"/>
                        </a:tabLst>
                      </a:pPr>
                      <a:r>
                        <a:rPr lang="ru-RU" sz="20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375,8</a:t>
                      </a: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</a:tr>
              <a:tr h="726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Percentage of national territory</a:t>
                      </a:r>
                      <a:r>
                        <a:rPr lang="en-US" sz="2000" baseline="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 under forest</a:t>
                      </a: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4,3</a:t>
                      </a: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4,6</a:t>
                      </a: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4,5</a:t>
                      </a:r>
                      <a:endParaRPr lang="ru-RU" sz="20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31520" algn="l"/>
                        </a:tabLst>
                      </a:pPr>
                      <a:r>
                        <a:rPr lang="ru-RU" sz="20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4,5</a:t>
                      </a: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  <a:tabLst>
                          <a:tab pos="303530" algn="l"/>
                        </a:tabLst>
                      </a:pPr>
                      <a:r>
                        <a:rPr lang="ru-RU" sz="20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4,5</a:t>
                      </a: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" algn="l"/>
                          <a:tab pos="984250" algn="l"/>
                        </a:tabLst>
                      </a:pPr>
                      <a:r>
                        <a:rPr lang="ru-RU" sz="20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4,5</a:t>
                      </a:r>
                      <a:endParaRPr lang="ru-RU" sz="20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  <a:alpha val="14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072494" cy="100013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ACCESS TO DRINKING WATER AND SANITATION, 01.01.2007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2428868"/>
          <a:ext cx="8501123" cy="410006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532413"/>
                <a:gridCol w="1542462"/>
                <a:gridCol w="904375"/>
                <a:gridCol w="1446999"/>
                <a:gridCol w="723501"/>
                <a:gridCol w="1266124"/>
                <a:gridCol w="1085249"/>
              </a:tblGrid>
              <a:tr h="12397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Times New Roman"/>
                          <a:cs typeface="DS Yanus"/>
                        </a:rPr>
                        <a:t>Numbers</a:t>
                      </a: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Access to drinking water</a:t>
                      </a: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Access</a:t>
                      </a:r>
                      <a:r>
                        <a:rPr lang="en-US" sz="2000" baseline="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 to plumbing</a:t>
                      </a: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98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Times New Roman"/>
                          <a:cs typeface="DS Yanus"/>
                        </a:rPr>
                        <a:t>Population</a:t>
                      </a: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Times New Roman"/>
                          <a:cs typeface="DS Yanus"/>
                        </a:rPr>
                        <a:t>People</a:t>
                      </a: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%</a:t>
                      </a: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Times New Roman"/>
                          <a:cs typeface="DS Yanus"/>
                        </a:rPr>
                        <a:t>People</a:t>
                      </a: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%</a:t>
                      </a: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Times New Roman"/>
                          <a:cs typeface="DS Yanus"/>
                        </a:rPr>
                        <a:t>People</a:t>
                      </a: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%</a:t>
                      </a: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</a:tr>
              <a:tr h="8286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Urban</a:t>
                      </a:r>
                      <a:r>
                        <a:rPr lang="ru-RU" sz="20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 </a:t>
                      </a: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7 867 170</a:t>
                      </a: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8620" algn="l"/>
                        </a:tabLs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51,5</a:t>
                      </a:r>
                      <a:endParaRPr lang="ru-RU" sz="200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7 485 683</a:t>
                      </a:r>
                      <a:endParaRPr lang="ru-RU" sz="200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95,2</a:t>
                      </a:r>
                      <a:endParaRPr lang="ru-RU" sz="200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5050 022</a:t>
                      </a:r>
                      <a:endParaRPr lang="ru-RU" sz="200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64,2</a:t>
                      </a: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</a:tr>
              <a:tr h="7920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Rural</a:t>
                      </a:r>
                      <a:r>
                        <a:rPr lang="ru-RU" sz="20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 </a:t>
                      </a: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7 396 739</a:t>
                      </a:r>
                      <a:endParaRPr lang="ru-RU" sz="200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8620" algn="l"/>
                        </a:tabLs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48,5</a:t>
                      </a:r>
                      <a:endParaRPr lang="ru-RU" sz="200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4 234 258</a:t>
                      </a:r>
                      <a:endParaRPr lang="ru-RU" sz="200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57,2</a:t>
                      </a:r>
                      <a:endParaRPr lang="ru-RU" sz="200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</a:tr>
              <a:tr h="6198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Total</a:t>
                      </a:r>
                      <a:r>
                        <a:rPr lang="en-US" sz="2000" baseline="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 in country</a:t>
                      </a:r>
                      <a:r>
                        <a:rPr lang="ru-RU" sz="20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 </a:t>
                      </a: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15 263 909</a:t>
                      </a:r>
                      <a:endParaRPr lang="ru-RU" sz="200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8620" algn="l"/>
                        </a:tabLs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100,0</a:t>
                      </a:r>
                      <a:endParaRPr lang="ru-RU" sz="200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11 719 941</a:t>
                      </a:r>
                      <a:endParaRPr lang="ru-RU" sz="200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</a:rPr>
                        <a:t>76,8</a:t>
                      </a:r>
                      <a:endParaRPr lang="ru-RU" sz="200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Times New Roman"/>
                        <a:cs typeface="DS Yanu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15370" cy="121444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EMISSION OF GASES WITH A DIRECT GREENHOUSE EFFECT </a:t>
            </a:r>
            <a:b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en-US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mln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of </a:t>
            </a:r>
            <a:r>
              <a:rPr lang="en-US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tonnes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CO2 equivalent)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214553"/>
          <a:ext cx="8715436" cy="4508064"/>
        </p:xfrm>
        <a:graphic>
          <a:graphicData uri="http://schemas.openxmlformats.org/drawingml/2006/table">
            <a:tbl>
              <a:tblPr>
                <a:effectLst>
                  <a:glow rad="63500">
                    <a:schemeClr val="accent2">
                      <a:tint val="30000"/>
                      <a:shade val="95000"/>
                      <a:satMod val="300000"/>
                      <a:alpha val="50000"/>
                    </a:schemeClr>
                  </a:glow>
                  <a:reflection blurRad="6350" stA="50000" endA="275" endPos="40000" dist="101600" dir="5400000" sy="-100000" algn="bl" rotWithShape="0"/>
                </a:effectLst>
                <a:tableStyleId>{284E427A-3D55-4303-BF80-6455036E1DE7}</a:tableStyleId>
              </a:tblPr>
              <a:tblGrid>
                <a:gridCol w="2405907"/>
                <a:gridCol w="1147187"/>
                <a:gridCol w="1147187"/>
                <a:gridCol w="1338385"/>
                <a:gridCol w="1147187"/>
                <a:gridCol w="1529583"/>
              </a:tblGrid>
              <a:tr h="946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3020" algn="l"/>
                        </a:tabLst>
                      </a:pPr>
                      <a:r>
                        <a:rPr lang="en-US" sz="18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Sources (Intergovernmental Panel on Climate Change)</a:t>
                      </a:r>
                      <a:endParaRPr lang="ru-RU" sz="18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1990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  <a:tabLst>
                          <a:tab pos="439420" algn="l"/>
                        </a:tabLs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1992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1994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2000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8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2005</a:t>
                      </a:r>
                      <a:endParaRPr lang="ru-RU" sz="18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4347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3020" algn="l"/>
                        </a:tabLst>
                      </a:pPr>
                      <a:r>
                        <a:rPr lang="en-US" sz="18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Carbon</a:t>
                      </a:r>
                      <a:r>
                        <a:rPr lang="en-US" sz="1800" baseline="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 dioxide</a:t>
                      </a:r>
                      <a:endParaRPr lang="ru-RU" sz="18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238,3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  <a:tabLst>
                          <a:tab pos="439420" algn="l"/>
                        </a:tabLs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261,2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243,7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137,3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186,3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4347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3020" algn="l"/>
                        </a:tabLst>
                      </a:pPr>
                      <a:r>
                        <a:rPr lang="en-US" sz="18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Hydrocarbons</a:t>
                      </a:r>
                      <a:endParaRPr lang="ru-RU" sz="18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64,0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  <a:tabLst>
                          <a:tab pos="439420" algn="l"/>
                        </a:tabLs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57,8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46,3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33,9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" algn="l"/>
                          <a:tab pos="1645920" algn="l"/>
                        </a:tabLs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42,7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5015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3020" algn="l"/>
                        </a:tabLst>
                      </a:pPr>
                      <a:r>
                        <a:rPr lang="ru-RU" sz="18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 </a:t>
                      </a:r>
                      <a:r>
                        <a:rPr lang="en-US" sz="18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Nitrogen</a:t>
                      </a:r>
                      <a:r>
                        <a:rPr lang="en-US" sz="1800" baseline="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 oxide</a:t>
                      </a:r>
                      <a:endParaRPr lang="ru-RU" sz="18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8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27,0</a:t>
                      </a:r>
                      <a:endParaRPr lang="ru-RU" sz="18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  <a:tabLst>
                          <a:tab pos="439420" algn="l"/>
                        </a:tabLs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25,1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17,6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9,0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11,7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735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3020" algn="l"/>
                        </a:tabLst>
                      </a:pPr>
                      <a:r>
                        <a:rPr lang="en-US" sz="18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Total</a:t>
                      </a:r>
                      <a:r>
                        <a:rPr lang="en-US" sz="1800" baseline="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/>
                          <a:ea typeface="Times New Roman"/>
                        </a:rPr>
                        <a:t> emissions</a:t>
                      </a:r>
                      <a:endParaRPr lang="ru-RU" sz="18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329,3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  <a:tabLst>
                          <a:tab pos="439420" algn="l"/>
                        </a:tabLs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344,1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307,6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180,2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240,7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1304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3020" algn="l"/>
                        </a:tabLst>
                      </a:pPr>
                      <a:r>
                        <a:rPr lang="en-US" sz="1800" dirty="0" smtClean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Net emissions (sources minus absorption)</a:t>
                      </a:r>
                      <a:endParaRPr lang="ru-RU" sz="18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8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321,2</a:t>
                      </a:r>
                      <a:endParaRPr lang="ru-RU" sz="18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  <a:tabLst>
                          <a:tab pos="439420" algn="l"/>
                        </a:tabLs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336,9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302,7</a:t>
                      </a:r>
                      <a:endParaRPr lang="ru-RU" sz="18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173,1</a:t>
                      </a:r>
                      <a:endParaRPr lang="ru-RU" sz="180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800" dirty="0"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234,8</a:t>
                      </a:r>
                      <a:endParaRPr lang="ru-RU" sz="1800" dirty="0">
                        <a:effectLst>
                          <a:glow rad="635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400</TotalTime>
  <Words>473</Words>
  <Application>Microsoft Office PowerPoint</Application>
  <PresentationFormat>Экран (4:3)</PresentationFormat>
  <Paragraphs>297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KAZAKHSTAN</vt:lpstr>
      <vt:lpstr>TRENDS OF LIVING STANDARDS, 2001-2007</vt:lpstr>
      <vt:lpstr>EMPLOYMENT TRENDS 2000-2007</vt:lpstr>
      <vt:lpstr>NUMBER OF PUPILS WITH LIMITED DEVELOPMENT POTENTIAL IN EDUCATION (thousands)</vt:lpstr>
      <vt:lpstr>EXPENDITURE FROM THE STATE BUDGET ON EDUCATION, IN MILLIONS OF TENGE</vt:lpstr>
      <vt:lpstr>CATEGORIES, NUMBERS AND EXTENT OF SPNTs</vt:lpstr>
      <vt:lpstr>BASIC INDICATORS OF FOREST LAND</vt:lpstr>
      <vt:lpstr>ACCESS TO DRINKING WATER AND SANITATION, 01.01.2007</vt:lpstr>
      <vt:lpstr> EMISSION OF GASES WITH A DIRECT GREENHOUSE EFFECT  (mln. of tonnes of CO2 equivalent)</vt:lpstr>
      <vt:lpstr>TRENDS IN TOTAL CONSUMPTIONOF ODS,  (tonnes)</vt:lpstr>
      <vt:lpstr>BASIC INDICATORS OF LIVING STANDARDS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Динамика уровня жизни в 2001-2007 гг.</dc:title>
  <dc:creator>YerUt</dc:creator>
  <cp:lastModifiedBy>Dalida</cp:lastModifiedBy>
  <cp:revision>49</cp:revision>
  <dcterms:created xsi:type="dcterms:W3CDTF">2008-06-17T19:47:56Z</dcterms:created>
  <dcterms:modified xsi:type="dcterms:W3CDTF">2008-07-01T19:07:23Z</dcterms:modified>
</cp:coreProperties>
</file>