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3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3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3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7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3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6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A263-178E-40B0-87CA-D6FEEBADF5DE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3AD7A-E0B7-4D24-B128-22E9729E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Solutions to Climate Change:</a:t>
            </a:r>
            <a:br>
              <a:rPr lang="en-US" b="1" dirty="0" smtClean="0"/>
            </a:br>
            <a:r>
              <a:rPr lang="en-US" b="1" dirty="0" smtClean="0"/>
              <a:t>Growing Decent Jobs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Prof. Robert Pollin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University of Massachusetts-Amherst</a:t>
            </a:r>
          </a:p>
          <a:p>
            <a:pPr>
              <a:spcBef>
                <a:spcPts val="0"/>
              </a:spcBef>
            </a:pPr>
            <a:r>
              <a:rPr lang="en-US" sz="2400" i="1" dirty="0" smtClean="0"/>
              <a:t>for ECOSOC 2015 Integration Segment</a:t>
            </a:r>
            <a:br>
              <a:rPr lang="en-US" sz="2400" i="1" dirty="0" smtClean="0"/>
            </a:br>
            <a:r>
              <a:rPr lang="en-US" sz="2400" i="1" dirty="0" smtClean="0"/>
              <a:t>3/31/15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40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68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Relative Job Quality through Clean Energy versus Fossil Fuels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Significant increases in agriculture, construction, manufacturing jobs</a:t>
            </a:r>
          </a:p>
          <a:p>
            <a:pPr lvl="1"/>
            <a:r>
              <a:rPr lang="en-US" dirty="0" smtClean="0"/>
              <a:t>General educational levels comparable to fossil fuel jobs</a:t>
            </a:r>
          </a:p>
          <a:p>
            <a:pPr lvl="2"/>
            <a:r>
              <a:rPr lang="en-US" dirty="0" smtClean="0"/>
              <a:t>Specific skill training needs will emerge</a:t>
            </a:r>
          </a:p>
          <a:p>
            <a:r>
              <a:rPr lang="en-US" b="1" dirty="0" smtClean="0"/>
              <a:t>High proportion of informal jobs</a:t>
            </a:r>
          </a:p>
          <a:p>
            <a:pPr lvl="1"/>
            <a:r>
              <a:rPr lang="en-US" dirty="0" smtClean="0"/>
              <a:t>Opportunities to formalize informal activities</a:t>
            </a:r>
          </a:p>
          <a:p>
            <a:r>
              <a:rPr lang="en-US" b="1" dirty="0" smtClean="0"/>
              <a:t>Gender balance</a:t>
            </a:r>
          </a:p>
          <a:p>
            <a:pPr lvl="1"/>
            <a:r>
              <a:rPr lang="en-US" dirty="0" smtClean="0"/>
              <a:t>Need to raise employment opportunities for women  in construction and manufacturing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6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Just Transition for Fossil Fuel Sector Workers and Communities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Must be major focus of overall Clean Energy Investment Program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Alternative employment opportunities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Relocation</a:t>
            </a:r>
          </a:p>
          <a:p>
            <a:pPr lvl="1"/>
            <a:r>
              <a:rPr lang="en-US" dirty="0" smtClean="0"/>
              <a:t>Support for New Investments in Affected Communities</a:t>
            </a:r>
          </a:p>
          <a:p>
            <a:r>
              <a:rPr lang="en-US" b="1" dirty="0" smtClean="0"/>
              <a:t>Estimated Costs in U.S.</a:t>
            </a:r>
          </a:p>
          <a:p>
            <a:pPr lvl="1"/>
            <a:r>
              <a:rPr lang="en-US" dirty="0" smtClean="0"/>
              <a:t>~ $1 billion per year within overall $200 billion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20-Year Global Climate Stabilization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Program:  </a:t>
            </a:r>
            <a:r>
              <a:rPr lang="en-US" b="1" dirty="0" smtClean="0"/>
              <a:t>Invest ~ 1.5% per year over Business-as-Usual	Scenarios on Clean Energy for 20 years</a:t>
            </a:r>
          </a:p>
          <a:p>
            <a:pPr lvl="1"/>
            <a:r>
              <a:rPr lang="en-US" dirty="0" smtClean="0"/>
              <a:t>1% per year on Clean Renewable Energy</a:t>
            </a:r>
          </a:p>
          <a:p>
            <a:pPr lvl="1"/>
            <a:r>
              <a:rPr lang="en-US" dirty="0" smtClean="0"/>
              <a:t>0.5% per year on Energy Efficiency</a:t>
            </a:r>
          </a:p>
          <a:p>
            <a:r>
              <a:rPr lang="en-US" b="1" i="1" dirty="0" smtClean="0"/>
              <a:t>Results:</a:t>
            </a:r>
          </a:p>
          <a:p>
            <a:pPr lvl="1"/>
            <a:r>
              <a:rPr lang="en-US" dirty="0" smtClean="0"/>
              <a:t>40% reduction in global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</a:p>
          <a:p>
            <a:pPr lvl="2"/>
            <a:r>
              <a:rPr lang="en-US" dirty="0" smtClean="0"/>
              <a:t>Reach IPCC 20-year emission reduction goal</a:t>
            </a:r>
          </a:p>
          <a:p>
            <a:pPr lvl="1"/>
            <a:r>
              <a:rPr lang="en-US" dirty="0" smtClean="0"/>
              <a:t>Major expansion in employment opportunities in all regions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Key is that Clean Energy Investments are Cost Effective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Efficiency Investments save </a:t>
            </a:r>
            <a:r>
              <a:rPr lang="en-US" dirty="0"/>
              <a:t>m</a:t>
            </a:r>
            <a:r>
              <a:rPr lang="en-US" dirty="0" smtClean="0"/>
              <a:t>oney and reduce emissions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Clean Renewable Energy Investments are either at or approaching cost parity with fossil fuels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5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838200"/>
            <a:ext cx="9029700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43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7620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43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60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685800"/>
            <a:ext cx="902017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8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Employment Impacts of Clean Energy Investments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Major Net Positive Job Creation relative to maintaining Fossil Fuel Production</a:t>
            </a:r>
          </a:p>
          <a:p>
            <a:pPr lvl="1"/>
            <a:r>
              <a:rPr lang="en-US" dirty="0" smtClean="0"/>
              <a:t>Due to:  </a:t>
            </a:r>
          </a:p>
          <a:p>
            <a:pPr lvl="2"/>
            <a:r>
              <a:rPr lang="en-US" sz="2800" dirty="0" smtClean="0"/>
              <a:t>Increased Labor Intensity </a:t>
            </a:r>
          </a:p>
          <a:p>
            <a:pPr lvl="2"/>
            <a:r>
              <a:rPr lang="en-US" sz="2800" dirty="0" smtClean="0"/>
              <a:t>Increased Domestic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7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543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51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163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Solutions to Climate Change: Growing Decent Jobs </vt:lpstr>
      <vt:lpstr>20-Year Global Climate Stabilization Program</vt:lpstr>
      <vt:lpstr>Key is that Clean Energy Investments are Cost Effective</vt:lpstr>
      <vt:lpstr>PowerPoint Presentation</vt:lpstr>
      <vt:lpstr>PowerPoint Presentation</vt:lpstr>
      <vt:lpstr>PowerPoint Presentation</vt:lpstr>
      <vt:lpstr>PowerPoint Presentation</vt:lpstr>
      <vt:lpstr>Employment Impacts of Clean Energy Investments</vt:lpstr>
      <vt:lpstr>PowerPoint Presentation</vt:lpstr>
      <vt:lpstr>PowerPoint Presentation</vt:lpstr>
      <vt:lpstr>Relative Job Quality through Clean Energy versus Fossil Fuels</vt:lpstr>
      <vt:lpstr>Just Transition for Fossil Fuel Sector Workers and Communities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to Climate Change: Growing Decent Jobs</dc:title>
  <dc:creator>Bob Pollin</dc:creator>
  <cp:lastModifiedBy>Bob Pollin</cp:lastModifiedBy>
  <cp:revision>8</cp:revision>
  <dcterms:created xsi:type="dcterms:W3CDTF">2015-03-29T11:19:09Z</dcterms:created>
  <dcterms:modified xsi:type="dcterms:W3CDTF">2015-03-29T12:05:43Z</dcterms:modified>
</cp:coreProperties>
</file>