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notesSlides/notesSlide2.xml" ContentType="application/vnd.openxmlformats-officedocument.presentationml.notesSlide+xml"/>
  <Override PartName="/ppt/tags/tag6.xml" ContentType="application/vnd.openxmlformats-officedocument.presentationml.tags+xml"/>
  <Override PartName="/ppt/tags/tag8.xml" ContentType="application/vnd.openxmlformats-officedocument.presentationml.tag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8.xml" ContentType="application/vnd.openxmlformats-officedocument.presentationml.notesSlide+xml"/>
  <Override PartName="/ppt/notesSlides/notesSlide9.xml" ContentType="application/vnd.openxmlformats-officedocument.presentationml.notesSlide+xml"/>
  <Default Extension="vml" ContentType="application/vnd.openxmlformats-officedocument.vmlDrawing"/>
  <Override PartName="/ppt/tags/tag14.xml" ContentType="application/vnd.openxmlformats-officedocument.presentationml.tags+xml"/>
  <Override PartName="/ppt/tags/tag15.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tags/tag7.xml" ContentType="application/vnd.openxmlformats-officedocument.presentationml.tags+xml"/>
  <Default Extension="bin" ContentType="application/vnd.openxmlformats-officedocument.oleObject"/>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ags/tag3.xml" ContentType="application/vnd.openxmlformats-officedocument.presentationml.tags+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autoCompressPictures="0">
  <p:sldMasterIdLst>
    <p:sldMasterId id="2147483648" r:id="rId4"/>
  </p:sldMasterIdLst>
  <p:notesMasterIdLst>
    <p:notesMasterId r:id="rId20"/>
  </p:notesMasterIdLst>
  <p:handoutMasterIdLst>
    <p:handoutMasterId r:id="rId21"/>
  </p:handoutMasterIdLst>
  <p:sldIdLst>
    <p:sldId id="256" r:id="rId5"/>
    <p:sldId id="334" r:id="rId6"/>
    <p:sldId id="332" r:id="rId7"/>
    <p:sldId id="339" r:id="rId8"/>
    <p:sldId id="329" r:id="rId9"/>
    <p:sldId id="335" r:id="rId10"/>
    <p:sldId id="321" r:id="rId11"/>
    <p:sldId id="316" r:id="rId12"/>
    <p:sldId id="290" r:id="rId13"/>
    <p:sldId id="327" r:id="rId14"/>
    <p:sldId id="317" r:id="rId15"/>
    <p:sldId id="324" r:id="rId16"/>
    <p:sldId id="326" r:id="rId17"/>
    <p:sldId id="322" r:id="rId18"/>
    <p:sldId id="337" r:id="rId19"/>
  </p:sldIdLst>
  <p:sldSz cx="9144000" cy="6858000" type="screen4x3"/>
  <p:notesSz cx="6735763" cy="9866313"/>
  <p:defaultTextStyle>
    <a:defPPr>
      <a:defRPr lang="en-GB"/>
    </a:defPPr>
    <a:lvl1pPr algn="l" defTabSz="457200" rtl="0" fontAlgn="base">
      <a:spcBef>
        <a:spcPct val="0"/>
      </a:spcBef>
      <a:spcAft>
        <a:spcPct val="0"/>
      </a:spcAft>
      <a:defRPr kern="1200">
        <a:solidFill>
          <a:schemeClr val="tx1"/>
        </a:solidFill>
        <a:latin typeface="Arial" pitchFamily="34" charset="0"/>
        <a:ea typeface="MS PGothic" pitchFamily="34" charset="-128"/>
        <a:cs typeface="Arial" pitchFamily="34" charset="0"/>
      </a:defRPr>
    </a:lvl1pPr>
    <a:lvl2pPr marL="457200" algn="l" defTabSz="457200" rtl="0" fontAlgn="base">
      <a:spcBef>
        <a:spcPct val="0"/>
      </a:spcBef>
      <a:spcAft>
        <a:spcPct val="0"/>
      </a:spcAft>
      <a:defRPr kern="1200">
        <a:solidFill>
          <a:schemeClr val="tx1"/>
        </a:solidFill>
        <a:latin typeface="Arial" pitchFamily="34" charset="0"/>
        <a:ea typeface="MS PGothic" pitchFamily="34" charset="-128"/>
        <a:cs typeface="Arial" pitchFamily="34" charset="0"/>
      </a:defRPr>
    </a:lvl2pPr>
    <a:lvl3pPr marL="914400" algn="l" defTabSz="457200" rtl="0" fontAlgn="base">
      <a:spcBef>
        <a:spcPct val="0"/>
      </a:spcBef>
      <a:spcAft>
        <a:spcPct val="0"/>
      </a:spcAft>
      <a:defRPr kern="1200">
        <a:solidFill>
          <a:schemeClr val="tx1"/>
        </a:solidFill>
        <a:latin typeface="Arial" pitchFamily="34" charset="0"/>
        <a:ea typeface="MS PGothic" pitchFamily="34" charset="-128"/>
        <a:cs typeface="Arial" pitchFamily="34" charset="0"/>
      </a:defRPr>
    </a:lvl3pPr>
    <a:lvl4pPr marL="1371600" algn="l" defTabSz="457200" rtl="0" fontAlgn="base">
      <a:spcBef>
        <a:spcPct val="0"/>
      </a:spcBef>
      <a:spcAft>
        <a:spcPct val="0"/>
      </a:spcAft>
      <a:defRPr kern="1200">
        <a:solidFill>
          <a:schemeClr val="tx1"/>
        </a:solidFill>
        <a:latin typeface="Arial" pitchFamily="34" charset="0"/>
        <a:ea typeface="MS PGothic" pitchFamily="34" charset="-128"/>
        <a:cs typeface="Arial" pitchFamily="34" charset="0"/>
      </a:defRPr>
    </a:lvl4pPr>
    <a:lvl5pPr marL="1828800" algn="l" defTabSz="457200" rtl="0" fontAlgn="base">
      <a:spcBef>
        <a:spcPct val="0"/>
      </a:spcBef>
      <a:spcAft>
        <a:spcPct val="0"/>
      </a:spcAft>
      <a:defRPr kern="1200">
        <a:solidFill>
          <a:schemeClr val="tx1"/>
        </a:solidFill>
        <a:latin typeface="Arial" pitchFamily="34" charset="0"/>
        <a:ea typeface="MS PGothic" pitchFamily="34" charset="-128"/>
        <a:cs typeface="Arial" pitchFamily="34" charset="0"/>
      </a:defRPr>
    </a:lvl5pPr>
    <a:lvl6pPr marL="2286000" algn="l" defTabSz="914400" rtl="0" eaLnBrk="1" latinLnBrk="0" hangingPunct="1">
      <a:defRPr kern="1200">
        <a:solidFill>
          <a:schemeClr val="tx1"/>
        </a:solidFill>
        <a:latin typeface="Arial" pitchFamily="34" charset="0"/>
        <a:ea typeface="MS PGothic" pitchFamily="34" charset="-128"/>
        <a:cs typeface="Arial" pitchFamily="34" charset="0"/>
      </a:defRPr>
    </a:lvl6pPr>
    <a:lvl7pPr marL="2743200" algn="l" defTabSz="914400" rtl="0" eaLnBrk="1" latinLnBrk="0" hangingPunct="1">
      <a:defRPr kern="1200">
        <a:solidFill>
          <a:schemeClr val="tx1"/>
        </a:solidFill>
        <a:latin typeface="Arial" pitchFamily="34" charset="0"/>
        <a:ea typeface="MS PGothic" pitchFamily="34" charset="-128"/>
        <a:cs typeface="Arial" pitchFamily="34" charset="0"/>
      </a:defRPr>
    </a:lvl7pPr>
    <a:lvl8pPr marL="3200400" algn="l" defTabSz="914400" rtl="0" eaLnBrk="1" latinLnBrk="0" hangingPunct="1">
      <a:defRPr kern="1200">
        <a:solidFill>
          <a:schemeClr val="tx1"/>
        </a:solidFill>
        <a:latin typeface="Arial" pitchFamily="34" charset="0"/>
        <a:ea typeface="MS PGothic" pitchFamily="34" charset="-128"/>
        <a:cs typeface="Arial" pitchFamily="34" charset="0"/>
      </a:defRPr>
    </a:lvl8pPr>
    <a:lvl9pPr marL="3657600" algn="l" defTabSz="914400" rtl="0" eaLnBrk="1" latinLnBrk="0" hangingPunct="1">
      <a:defRPr kern="1200">
        <a:solidFill>
          <a:schemeClr val="tx1"/>
        </a:solidFill>
        <a:latin typeface="Arial" pitchFamily="34" charset="0"/>
        <a:ea typeface="MS PGothic" pitchFamily="34" charset="-128"/>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000000"/>
    <a:srgbClr val="17FFFF"/>
  </p:clrMru>
</p:presentationPr>
</file>

<file path=ppt/tableStyles.xml><?xml version="1.0" encoding="utf-8"?>
<a:tblStyleLst xmlns:a="http://schemas.openxmlformats.org/drawingml/2006/main" def="{5C22544A-7EE6-4342-B048-85BDC9FD1C3A}">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706" autoAdjust="0"/>
  </p:normalViewPr>
  <p:slideViewPr>
    <p:cSldViewPr snapToObjects="1">
      <p:cViewPr varScale="1">
        <p:scale>
          <a:sx n="44" d="100"/>
          <a:sy n="44" d="100"/>
        </p:scale>
        <p:origin x="-167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9" d="100"/>
          <a:sy n="79" d="100"/>
        </p:scale>
        <p:origin x="-3312" y="-108"/>
      </p:cViewPr>
      <p:guideLst>
        <p:guide orient="horz" pos="3107"/>
        <p:guide pos="212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19413" cy="493713"/>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fr-FR" dirty="0"/>
          </a:p>
        </p:txBody>
      </p:sp>
      <p:sp>
        <p:nvSpPr>
          <p:cNvPr id="3" name="Espace réservé de la date 2"/>
          <p:cNvSpPr>
            <a:spLocks noGrp="1"/>
          </p:cNvSpPr>
          <p:nvPr>
            <p:ph type="dt" sz="quarter" idx="1"/>
          </p:nvPr>
        </p:nvSpPr>
        <p:spPr>
          <a:xfrm>
            <a:off x="3814763" y="0"/>
            <a:ext cx="2919412" cy="493713"/>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2" charset="-128"/>
                <a:cs typeface="+mn-cs"/>
              </a:defRPr>
            </a:lvl1pPr>
          </a:lstStyle>
          <a:p>
            <a:pPr>
              <a:defRPr/>
            </a:pPr>
            <a:fld id="{BA2EC37C-160D-48C8-81A5-1243B9B4951F}" type="datetime1">
              <a:rPr lang="fr-FR"/>
              <a:pPr>
                <a:defRPr/>
              </a:pPr>
              <a:t>06/07/2010</a:t>
            </a:fld>
            <a:endParaRPr lang="fr-FR" dirty="0"/>
          </a:p>
        </p:txBody>
      </p:sp>
      <p:sp>
        <p:nvSpPr>
          <p:cNvPr id="4" name="Espace réservé du pied de page 3"/>
          <p:cNvSpPr>
            <a:spLocks noGrp="1"/>
          </p:cNvSpPr>
          <p:nvPr>
            <p:ph type="ftr" sz="quarter" idx="2"/>
          </p:nvPr>
        </p:nvSpPr>
        <p:spPr>
          <a:xfrm>
            <a:off x="0" y="9371013"/>
            <a:ext cx="2919413" cy="493712"/>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fr-FR" dirty="0"/>
          </a:p>
        </p:txBody>
      </p:sp>
      <p:sp>
        <p:nvSpPr>
          <p:cNvPr id="5" name="Espace réservé du numéro de diapositive 4"/>
          <p:cNvSpPr>
            <a:spLocks noGrp="1"/>
          </p:cNvSpPr>
          <p:nvPr>
            <p:ph type="sldNum" sz="quarter" idx="3"/>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12" charset="-128"/>
                <a:cs typeface="+mn-cs"/>
              </a:defRPr>
            </a:lvl1pPr>
          </a:lstStyle>
          <a:p>
            <a:pPr>
              <a:defRPr/>
            </a:pPr>
            <a:fld id="{61254A04-F55C-4D43-BA59-86A90EE01B1F}" type="slidenum">
              <a:rPr lang="fr-FR"/>
              <a:pPr>
                <a:defRPr/>
              </a:pPr>
              <a:t>‹#›</a:t>
            </a:fld>
            <a:endParaRPr lang="fr-FR"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9413" cy="493713"/>
          </a:xfrm>
          <a:prstGeom prst="rect">
            <a:avLst/>
          </a:prstGeom>
        </p:spPr>
        <p:txBody>
          <a:bodyPr vert="horz" wrap="square" lIns="91440" tIns="45720" rIns="91440" bIns="45720" numCol="1" anchor="t"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fr-FR" dirty="0"/>
          </a:p>
        </p:txBody>
      </p:sp>
      <p:sp>
        <p:nvSpPr>
          <p:cNvPr id="3" name="Date Placeholder 2"/>
          <p:cNvSpPr>
            <a:spLocks noGrp="1"/>
          </p:cNvSpPr>
          <p:nvPr>
            <p:ph type="dt" idx="1"/>
          </p:nvPr>
        </p:nvSpPr>
        <p:spPr>
          <a:xfrm>
            <a:off x="3814763" y="0"/>
            <a:ext cx="2919412" cy="493713"/>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2" charset="-128"/>
                <a:cs typeface="+mn-cs"/>
              </a:defRPr>
            </a:lvl1pPr>
          </a:lstStyle>
          <a:p>
            <a:pPr>
              <a:defRPr/>
            </a:pPr>
            <a:fld id="{E2348534-DD68-40B7-B5CE-E200CADEAAAA}" type="datetime1">
              <a:rPr lang="en-GB"/>
              <a:pPr>
                <a:defRPr/>
              </a:pPr>
              <a:t>06/07/2010</a:t>
            </a:fld>
            <a:endParaRPr lang="en-GB" dirty="0"/>
          </a:p>
        </p:txBody>
      </p:sp>
      <p:sp>
        <p:nvSpPr>
          <p:cNvPr id="4" name="Slide Image Placeholder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fr-FR" noProof="0" dirty="0" smtClean="0"/>
          </a:p>
        </p:txBody>
      </p:sp>
      <p:sp>
        <p:nvSpPr>
          <p:cNvPr id="5" name="Notes Placeholder 4"/>
          <p:cNvSpPr>
            <a:spLocks noGrp="1"/>
          </p:cNvSpPr>
          <p:nvPr>
            <p:ph type="body" sz="quarter" idx="3"/>
          </p:nvPr>
        </p:nvSpPr>
        <p:spPr>
          <a:xfrm>
            <a:off x="673100" y="4686300"/>
            <a:ext cx="5389563" cy="4440238"/>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6" name="Footer Placeholder 5"/>
          <p:cNvSpPr>
            <a:spLocks noGrp="1"/>
          </p:cNvSpPr>
          <p:nvPr>
            <p:ph type="ftr" sz="quarter" idx="4"/>
          </p:nvPr>
        </p:nvSpPr>
        <p:spPr>
          <a:xfrm>
            <a:off x="0" y="9371013"/>
            <a:ext cx="2919413" cy="493712"/>
          </a:xfrm>
          <a:prstGeom prst="rect">
            <a:avLst/>
          </a:prstGeom>
        </p:spPr>
        <p:txBody>
          <a:bodyPr vert="horz" wrap="square" lIns="91440" tIns="45720" rIns="91440" bIns="45720" numCol="1" anchor="b" anchorCtr="0" compatLnSpc="1">
            <a:prstTxWarp prst="textNoShape">
              <a:avLst/>
            </a:prstTxWarp>
          </a:bodyPr>
          <a:lstStyle>
            <a:lvl1pPr>
              <a:defRPr sz="1200">
                <a:latin typeface="Arial" charset="0"/>
                <a:ea typeface="ＭＳ Ｐゴシック" pitchFamily="-112" charset="-128"/>
                <a:cs typeface="+mn-cs"/>
              </a:defRPr>
            </a:lvl1pPr>
          </a:lstStyle>
          <a:p>
            <a:pPr>
              <a:defRPr/>
            </a:pPr>
            <a:endParaRPr lang="fr-FR" dirty="0"/>
          </a:p>
        </p:txBody>
      </p:sp>
      <p:sp>
        <p:nvSpPr>
          <p:cNvPr id="7" name="Slide Number Placeholder 6"/>
          <p:cNvSpPr>
            <a:spLocks noGrp="1"/>
          </p:cNvSpPr>
          <p:nvPr>
            <p:ph type="sldNum" sz="quarter" idx="5"/>
          </p:nvPr>
        </p:nvSpPr>
        <p:spPr>
          <a:xfrm>
            <a:off x="3814763" y="9371013"/>
            <a:ext cx="2919412" cy="493712"/>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12" charset="-128"/>
                <a:cs typeface="+mn-cs"/>
              </a:defRPr>
            </a:lvl1pPr>
          </a:lstStyle>
          <a:p>
            <a:pPr>
              <a:defRPr/>
            </a:pPr>
            <a:fld id="{1DA92113-E1CE-4DE2-86C0-43892846EB38}" type="slidenum">
              <a:rPr lang="en-GB"/>
              <a:pPr>
                <a:defRPr/>
              </a:pPr>
              <a:t>‹#›</a:t>
            </a:fld>
            <a:endParaRPr lang="en-GB"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pitchFamily="16" charset="-128"/>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p:spPr>
      </p:sp>
      <p:sp>
        <p:nvSpPr>
          <p:cNvPr id="13315" name="Notes Placeholder 2"/>
          <p:cNvSpPr>
            <a:spLocks noGrp="1"/>
          </p:cNvSpPr>
          <p:nvPr>
            <p:ph type="body" idx="1"/>
          </p:nvPr>
        </p:nvSpPr>
        <p:spPr bwMode="auto">
          <a:noFill/>
        </p:spPr>
        <p:txBody>
          <a:bodyPr/>
          <a:lstStyle/>
          <a:p>
            <a:endParaRPr lang="en-US" dirty="0" smtClean="0"/>
          </a:p>
        </p:txBody>
      </p:sp>
      <p:sp>
        <p:nvSpPr>
          <p:cNvPr id="13316" name="Slide Number Placeholder 3"/>
          <p:cNvSpPr>
            <a:spLocks noGrp="1"/>
          </p:cNvSpPr>
          <p:nvPr>
            <p:ph type="sldNum" sz="quarter" idx="5"/>
          </p:nvPr>
        </p:nvSpPr>
        <p:spPr bwMode="auto">
          <a:noFill/>
          <a:ln>
            <a:miter lim="800000"/>
            <a:headEnd/>
            <a:tailEnd/>
          </a:ln>
        </p:spPr>
        <p:txBody>
          <a:bodyPr/>
          <a:lstStyle/>
          <a:p>
            <a:fld id="{460013B7-7A98-492E-8945-DFCA59AC0FFB}" type="slidenum">
              <a:rPr lang="en-GB" smtClean="0">
                <a:latin typeface="Arial" pitchFamily="34" charset="0"/>
                <a:ea typeface="MS PGothic" pitchFamily="34" charset="-128"/>
              </a:rPr>
              <a:pPr/>
              <a:t>0</a:t>
            </a:fld>
            <a:endParaRPr lang="en-GB" dirty="0" smtClean="0">
              <a:latin typeface="Arial" pitchFamily="34" charset="0"/>
              <a:ea typeface="MS PGothic"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r>
              <a:rPr lang="en-US" sz="1600" dirty="0" smtClean="0">
                <a:solidFill>
                  <a:srgbClr val="FF0000"/>
                </a:solidFill>
              </a:rPr>
              <a:t>HSS and JOINT PLATFORM</a:t>
            </a:r>
          </a:p>
          <a:p>
            <a:endParaRPr lang="en-US" sz="1600" dirty="0" smtClean="0">
              <a:solidFill>
                <a:srgbClr val="FF0000"/>
              </a:solidFill>
            </a:endParaRPr>
          </a:p>
          <a:p>
            <a:pPr>
              <a:buFontTx/>
              <a:buChar char="•"/>
            </a:pPr>
            <a:r>
              <a:rPr lang="en-US" sz="1600" dirty="0" smtClean="0"/>
              <a:t> Solomon Islands 25 years ago.</a:t>
            </a:r>
          </a:p>
          <a:p>
            <a:pPr>
              <a:buFontTx/>
              <a:buChar char="•"/>
            </a:pPr>
            <a:r>
              <a:rPr lang="en-US" sz="1600" dirty="0" smtClean="0"/>
              <a:t> Trained staff</a:t>
            </a:r>
          </a:p>
          <a:p>
            <a:pPr>
              <a:buFontTx/>
              <a:buChar char="•"/>
            </a:pPr>
            <a:r>
              <a:rPr lang="en-US" sz="1600" dirty="0" smtClean="0"/>
              <a:t> Increased vertical funding – different vehicles assigned by different donors:</a:t>
            </a:r>
          </a:p>
          <a:p>
            <a:pPr lvl="1">
              <a:buFontTx/>
              <a:buChar char="•"/>
            </a:pPr>
            <a:r>
              <a:rPr lang="en-US" sz="1600" dirty="0" smtClean="0"/>
              <a:t>One</a:t>
            </a:r>
            <a:r>
              <a:rPr lang="en-US" sz="1600" baseline="0" dirty="0" smtClean="0"/>
              <a:t> for HIV</a:t>
            </a:r>
          </a:p>
          <a:p>
            <a:pPr lvl="1">
              <a:buFontTx/>
              <a:buChar char="•"/>
            </a:pPr>
            <a:r>
              <a:rPr lang="en-US" sz="1600" baseline="0" dirty="0" smtClean="0"/>
              <a:t>One for immunisation</a:t>
            </a:r>
          </a:p>
          <a:p>
            <a:pPr lvl="1">
              <a:buFontTx/>
              <a:buChar char="•"/>
            </a:pPr>
            <a:r>
              <a:rPr lang="en-US" sz="1600" baseline="0" dirty="0" smtClean="0"/>
              <a:t>One for malaria</a:t>
            </a:r>
            <a:endParaRPr lang="en-US" sz="1600" dirty="0" smtClean="0"/>
          </a:p>
          <a:p>
            <a:pPr>
              <a:buFontTx/>
              <a:buChar char="•"/>
            </a:pPr>
            <a:r>
              <a:rPr lang="en-US" sz="1600" dirty="0" smtClean="0"/>
              <a:t>Province</a:t>
            </a:r>
            <a:r>
              <a:rPr lang="en-US" sz="1600" baseline="0" dirty="0" smtClean="0"/>
              <a:t> manager responsible for supervising a network of rural clinics has no transport</a:t>
            </a:r>
            <a:r>
              <a:rPr lang="en-US" sz="1600" dirty="0" smtClean="0"/>
              <a:t> </a:t>
            </a:r>
          </a:p>
          <a:p>
            <a:pPr>
              <a:buFontTx/>
              <a:buChar char="•"/>
            </a:pPr>
            <a:r>
              <a:rPr lang="en-US" sz="1600" dirty="0" smtClean="0"/>
              <a:t>This is a fractured</a:t>
            </a:r>
            <a:r>
              <a:rPr lang="en-US" sz="1600" baseline="0" dirty="0" smtClean="0"/>
              <a:t> health system</a:t>
            </a:r>
          </a:p>
          <a:p>
            <a:pPr>
              <a:buFontTx/>
              <a:buChar char="•"/>
            </a:pPr>
            <a:r>
              <a:rPr lang="en-US" sz="1600" baseline="0" dirty="0" smtClean="0"/>
              <a:t>Should be more cohesive</a:t>
            </a:r>
          </a:p>
          <a:p>
            <a:pPr>
              <a:buFontTx/>
              <a:buChar char="•"/>
            </a:pPr>
            <a:r>
              <a:rPr lang="en-US" sz="1600" baseline="0" dirty="0" smtClean="0"/>
              <a:t>Cause: the way donors channel external support</a:t>
            </a:r>
            <a:endParaRPr lang="en-US" sz="1600" dirty="0" smtClean="0"/>
          </a:p>
          <a:p>
            <a:endParaRPr lang="en-US" dirty="0" smtClean="0"/>
          </a:p>
          <a:p>
            <a:r>
              <a:rPr lang="en-US" dirty="0" smtClean="0"/>
              <a:t> </a:t>
            </a:r>
          </a:p>
          <a:p>
            <a:r>
              <a:rPr lang="en-US" dirty="0" smtClean="0"/>
              <a:t> </a:t>
            </a:r>
          </a:p>
        </p:txBody>
      </p:sp>
      <p:sp>
        <p:nvSpPr>
          <p:cNvPr id="4" name="Slide Number Placeholder 3"/>
          <p:cNvSpPr>
            <a:spLocks noGrp="1"/>
          </p:cNvSpPr>
          <p:nvPr>
            <p:ph type="sldNum" sz="quarter" idx="5"/>
          </p:nvPr>
        </p:nvSpPr>
        <p:spPr/>
        <p:txBody>
          <a:bodyPr/>
          <a:lstStyle/>
          <a:p>
            <a:pPr>
              <a:defRPr/>
            </a:pPr>
            <a:fld id="{2345D717-85E9-4EA7-8DA9-4411A5A5F88B}" type="slidenum">
              <a:rPr lang="en-US" smtClean="0"/>
              <a:pPr>
                <a:defRPr/>
              </a:pPr>
              <a:t>9</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bwMode="auto">
          <a:noFill/>
          <a:ln>
            <a:miter lim="800000"/>
            <a:headEnd/>
            <a:tailEnd/>
          </a:ln>
        </p:spPr>
        <p:txBody>
          <a:bodyPr/>
          <a:lstStyle/>
          <a:p>
            <a:fld id="{4CB0F7D0-EB8D-45D1-98F3-C424BC6852EF}" type="slidenum">
              <a:rPr lang="fr-FR" smtClean="0">
                <a:latin typeface="Arial" pitchFamily="34" charset="0"/>
                <a:ea typeface="MS PGothic" pitchFamily="34" charset="-128"/>
              </a:rPr>
              <a:pPr/>
              <a:t>10</a:t>
            </a:fld>
            <a:endParaRPr lang="fr-FR" dirty="0" smtClean="0">
              <a:latin typeface="Arial" pitchFamily="34" charset="0"/>
              <a:ea typeface="MS PGothic" pitchFamily="34" charset="-128"/>
            </a:endParaRPr>
          </a:p>
        </p:txBody>
      </p:sp>
      <p:sp>
        <p:nvSpPr>
          <p:cNvPr id="174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7412" name="Rectangle 3"/>
          <p:cNvSpPr>
            <a:spLocks noGrp="1" noChangeArrowheads="1"/>
          </p:cNvSpPr>
          <p:nvPr>
            <p:ph type="body" idx="1"/>
          </p:nvPr>
        </p:nvSpPr>
        <p:spPr bwMode="auto">
          <a:noFill/>
        </p:spPr>
        <p:txBody>
          <a:bodyPr>
            <a:normAutofit/>
          </a:bodyPr>
          <a:lstStyle/>
          <a:p>
            <a:r>
              <a:rPr lang="en-GB" sz="1100" dirty="0" smtClean="0"/>
              <a:t>This shows schematically how the Health Systems Funding Platform will work.</a:t>
            </a:r>
          </a:p>
          <a:p>
            <a:endParaRPr lang="en-GB" sz="1100" dirty="0" smtClean="0"/>
          </a:p>
          <a:p>
            <a:r>
              <a:rPr lang="en-GB" sz="1100" dirty="0" smtClean="0"/>
              <a:t>The key is that funders of HSS harmonise their support upstream and reduce the complexity for developing countries to access external funds.  It is aid effectiveness in action.  Reducing transaction costs and putting support behind one country plan, one country budget and a single M&amp;E framework.  </a:t>
            </a:r>
            <a:r>
              <a:rPr lang="en-GB" sz="1100" i="1" dirty="0" smtClean="0">
                <a:solidFill>
                  <a:srgbClr val="FF0000"/>
                </a:solidFill>
              </a:rPr>
              <a:t>It is about getting results faster.  With only 5 years left to the MDGs we have to make a gear change on health service delivery.</a:t>
            </a:r>
          </a:p>
          <a:p>
            <a:endParaRPr lang="en-GB" sz="1100" dirty="0" smtClean="0"/>
          </a:p>
          <a:p>
            <a:endParaRPr lang="en-GB" sz="1100" dirty="0" smtClean="0"/>
          </a:p>
          <a:p>
            <a:r>
              <a:rPr lang="en-GB" sz="1100" i="1" dirty="0" smtClean="0"/>
              <a:t>With others we are preparing for  support to other countries: Cambodia, Ethiopia, Mali, Vietnam, Benin, Yemen, Sierra Leone and D R Congo, to name but a few.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TextEdit="1"/>
          </p:cNvSpPr>
          <p:nvPr>
            <p:ph type="sldImg"/>
          </p:nvPr>
        </p:nvSpPr>
        <p:spPr bwMode="auto">
          <a:noFill/>
          <a:ln>
            <a:solidFill>
              <a:srgbClr val="000000"/>
            </a:solidFill>
            <a:miter lim="800000"/>
            <a:headEnd/>
            <a:tailEnd/>
          </a:ln>
        </p:spPr>
      </p:sp>
      <p:sp>
        <p:nvSpPr>
          <p:cNvPr id="48131" name="Rectangle 3"/>
          <p:cNvSpPr>
            <a:spLocks noGrp="1"/>
          </p:cNvSpPr>
          <p:nvPr>
            <p:ph type="body" idx="1"/>
          </p:nvPr>
        </p:nvSpPr>
        <p:spPr bwMode="auto">
          <a:noFill/>
        </p:spPr>
        <p:txBody>
          <a:bodyPr/>
          <a:lstStyle/>
          <a:p>
            <a:pPr eaLnBrk="1" hangingPunct="1"/>
            <a:r>
              <a:rPr lang="pt-BR" dirty="0" smtClean="0"/>
              <a:t>The Health Systems Funding platform</a:t>
            </a:r>
            <a:r>
              <a:rPr lang="pt-BR" baseline="0" dirty="0" smtClean="0"/>
              <a:t> is an example of the clear shift from the cluttered and fragmented approaches of the past to more harmonised and aligned approaches which put countries in the driving seat and focus firmly on results.</a:t>
            </a:r>
          </a:p>
          <a:p>
            <a:pPr eaLnBrk="1" hangingPunct="1"/>
            <a:endParaRPr lang="pt-BR" baseline="0" dirty="0" smtClean="0"/>
          </a:p>
          <a:p>
            <a:pPr eaLnBrk="1" hangingPunct="1"/>
            <a:endParaRPr lang="pt-B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9"/>
          <p:cNvSpPr>
            <a:spLocks noGrp="1" noChangeArrowheads="1"/>
          </p:cNvSpPr>
          <p:nvPr>
            <p:ph type="sldNum" sz="quarter"/>
          </p:nvPr>
        </p:nvSpPr>
        <p:spPr>
          <a:noFill/>
        </p:spPr>
        <p:txBody>
          <a:bodyPr/>
          <a:lstStyle/>
          <a:p>
            <a:fld id="{77757D01-6E90-4A6D-96E3-47BC700C571E}" type="slidenum">
              <a:rPr lang="en-US" smtClean="0">
                <a:cs typeface="Arial" pitchFamily="34" charset="0"/>
              </a:rPr>
              <a:pPr/>
              <a:t>12</a:t>
            </a:fld>
            <a:endParaRPr lang="en-US" dirty="0" smtClean="0">
              <a:cs typeface="Arial" pitchFamily="34" charset="0"/>
            </a:endParaRPr>
          </a:p>
        </p:txBody>
      </p:sp>
      <p:sp>
        <p:nvSpPr>
          <p:cNvPr id="58371" name="Slide Image Placeholder 1"/>
          <p:cNvSpPr>
            <a:spLocks noGrp="1" noRot="1" noChangeAspect="1" noTextEdit="1"/>
          </p:cNvSpPr>
          <p:nvPr>
            <p:ph type="sldImg"/>
          </p:nvPr>
        </p:nvSpPr>
        <p:spPr>
          <a:xfrm>
            <a:off x="903288" y="738188"/>
            <a:ext cx="4933950" cy="3700462"/>
          </a:xfrm>
          <a:noFill/>
          <a:ln/>
        </p:spPr>
      </p:sp>
      <p:sp>
        <p:nvSpPr>
          <p:cNvPr id="58372" name="Notes Placeholder 2"/>
          <p:cNvSpPr>
            <a:spLocks noGrp="1"/>
          </p:cNvSpPr>
          <p:nvPr>
            <p:ph type="body" idx="1"/>
          </p:nvPr>
        </p:nvSpPr>
        <p:spPr>
          <a:xfrm>
            <a:off x="673262" y="4688879"/>
            <a:ext cx="5389240" cy="4439841"/>
          </a:xfrm>
          <a:noFill/>
          <a:ln/>
        </p:spPr>
        <p:txBody>
          <a:bodyPr lIns="93158" tIns="46579" rIns="93158" bIns="46579"/>
          <a:lstStyle/>
          <a:p>
            <a:pPr defTabSz="914400"/>
            <a:r>
              <a:rPr lang="en-GB" dirty="0" smtClean="0"/>
              <a:t>This nurse midwife is from Orissa, one of the poorest states in India.</a:t>
            </a:r>
          </a:p>
          <a:p>
            <a:pPr defTabSz="914400"/>
            <a:r>
              <a:rPr lang="en-GB" dirty="0" smtClean="0"/>
              <a:t>She is carrying over 15 books – each of these books is necessary for disease specific recording of data which is transferred upwards. Often there is no feedback and she herself does not use the data for planning. She spends over 50% of her time filling in these books.</a:t>
            </a:r>
          </a:p>
          <a:p>
            <a:pPr defTabSz="914400"/>
            <a:r>
              <a:rPr lang="en-GB" dirty="0" smtClean="0"/>
              <a:t>This figure was also confirmed by a time and motion study in Cambodia, undertaken by JICA for nurse midwives in Cambodia</a:t>
            </a:r>
          </a:p>
        </p:txBody>
      </p:sp>
      <p:sp>
        <p:nvSpPr>
          <p:cNvPr id="58373" name="Slide Number Placeholder 3"/>
          <p:cNvSpPr txBox="1">
            <a:spLocks noGrp="1"/>
          </p:cNvSpPr>
          <p:nvPr/>
        </p:nvSpPr>
        <p:spPr bwMode="auto">
          <a:xfrm>
            <a:off x="3813052" y="9369825"/>
            <a:ext cx="2921139" cy="494902"/>
          </a:xfrm>
          <a:prstGeom prst="rect">
            <a:avLst/>
          </a:prstGeom>
          <a:noFill/>
          <a:ln w="9525">
            <a:noFill/>
            <a:miter lim="800000"/>
            <a:headEnd/>
            <a:tailEnd/>
          </a:ln>
        </p:spPr>
        <p:txBody>
          <a:bodyPr lIns="93158" tIns="46579" rIns="93158" bIns="46579" anchor="b"/>
          <a:lstStyle/>
          <a:p>
            <a:pPr algn="r" defTabSz="460375">
              <a:buClrTx/>
              <a:buSzTx/>
              <a:buFontTx/>
              <a:buNone/>
            </a:pPr>
            <a:fld id="{CBD11CAE-B69E-4E65-B917-7BCE8942E05B}" type="slidenum">
              <a:rPr lang="en-US" sz="1200">
                <a:solidFill>
                  <a:schemeClr val="tx1"/>
                </a:solidFill>
                <a:ea typeface="MS PGothic" pitchFamily="34" charset="-128"/>
              </a:rPr>
              <a:pPr algn="r" defTabSz="460375">
                <a:buClrTx/>
                <a:buSzTx/>
                <a:buFontTx/>
                <a:buNone/>
              </a:pPr>
              <a:t>12</a:t>
            </a:fld>
            <a:endParaRPr lang="en-US" sz="1200" dirty="0">
              <a:solidFill>
                <a:schemeClr val="tx1"/>
              </a:solidFill>
              <a:ea typeface="MS PGothic"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mn-lt"/>
                <a:ea typeface="MS PGothic" pitchFamily="34" charset="-128"/>
                <a:cs typeface="ＭＳ Ｐゴシック" pitchFamily="16" charset="-128"/>
              </a:rPr>
              <a:t>We are working in a  different way already in </a:t>
            </a:r>
            <a:r>
              <a:rPr lang="en-US" sz="1200" b="1" kern="1200" dirty="0" smtClean="0">
                <a:solidFill>
                  <a:schemeClr val="tx1"/>
                </a:solidFill>
                <a:latin typeface="+mn-lt"/>
                <a:ea typeface="MS PGothic" pitchFamily="34" charset="-128"/>
                <a:cs typeface="ＭＳ Ｐゴシック" pitchFamily="16" charset="-128"/>
              </a:rPr>
              <a:t>Nepal</a:t>
            </a:r>
            <a:r>
              <a:rPr lang="en-US" sz="1200" kern="1200" dirty="0" smtClean="0">
                <a:solidFill>
                  <a:schemeClr val="tx1"/>
                </a:solidFill>
                <a:latin typeface="+mn-lt"/>
                <a:ea typeface="MS PGothic" pitchFamily="34" charset="-128"/>
                <a:cs typeface="ＭＳ Ｐゴシック" pitchFamily="16" charset="-128"/>
              </a:rPr>
              <a:t> .  GAVI will</a:t>
            </a:r>
            <a:r>
              <a:rPr lang="en-US" sz="1200" kern="1200" baseline="0" dirty="0" smtClean="0">
                <a:solidFill>
                  <a:schemeClr val="tx1"/>
                </a:solidFill>
                <a:latin typeface="+mn-lt"/>
                <a:ea typeface="MS PGothic" pitchFamily="34" charset="-128"/>
                <a:cs typeface="ＭＳ Ｐゴシック" pitchFamily="16" charset="-128"/>
              </a:rPr>
              <a:t> </a:t>
            </a:r>
            <a:r>
              <a:rPr lang="en-US" sz="1200" kern="1200" dirty="0" smtClean="0">
                <a:solidFill>
                  <a:schemeClr val="tx1"/>
                </a:solidFill>
                <a:latin typeface="+mn-lt"/>
                <a:ea typeface="MS PGothic" pitchFamily="34" charset="-128"/>
                <a:cs typeface="ＭＳ Ｐゴシック" pitchFamily="16" charset="-128"/>
              </a:rPr>
              <a:t>sign the Joint Financing Agreement by the end of July, with  partners including the </a:t>
            </a:r>
            <a:r>
              <a:rPr lang="en-US" sz="1200" b="1" kern="1200" dirty="0" smtClean="0">
                <a:solidFill>
                  <a:schemeClr val="tx1"/>
                </a:solidFill>
                <a:latin typeface="+mn-lt"/>
                <a:ea typeface="MS PGothic" pitchFamily="34" charset="-128"/>
                <a:cs typeface="ＭＳ Ｐゴシック" pitchFamily="16" charset="-128"/>
              </a:rPr>
              <a:t>World Bank, AusAid, DFID, USAID, GTZ </a:t>
            </a:r>
            <a:r>
              <a:rPr lang="en-US" sz="1200" kern="1200" dirty="0" smtClean="0">
                <a:solidFill>
                  <a:schemeClr val="tx1"/>
                </a:solidFill>
                <a:latin typeface="+mn-lt"/>
                <a:ea typeface="MS PGothic" pitchFamily="34" charset="-128"/>
                <a:cs typeface="ＭＳ Ｐゴシック" pitchFamily="16" charset="-128"/>
              </a:rPr>
              <a:t>and others.  </a:t>
            </a:r>
            <a:endParaRPr lang="en-GB" sz="1200" kern="1200" dirty="0" smtClean="0">
              <a:solidFill>
                <a:schemeClr val="tx1"/>
              </a:solidFill>
              <a:latin typeface="+mn-lt"/>
              <a:ea typeface="MS PGothic" pitchFamily="34" charset="-128"/>
              <a:cs typeface="ＭＳ Ｐゴシック" pitchFamily="16" charset="-128"/>
            </a:endParaRPr>
          </a:p>
          <a:p>
            <a:pPr lvl="0"/>
            <a:endParaRPr lang="en-US" sz="1200" kern="1200" dirty="0" smtClean="0">
              <a:solidFill>
                <a:schemeClr val="tx1"/>
              </a:solidFill>
              <a:latin typeface="+mn-lt"/>
              <a:ea typeface="MS PGothic" pitchFamily="34" charset="-128"/>
              <a:cs typeface="ＭＳ Ｐゴシック" pitchFamily="16" charset="-128"/>
            </a:endParaRPr>
          </a:p>
          <a:p>
            <a:pPr lvl="0"/>
            <a:r>
              <a:rPr lang="en-US" sz="1200" b="1" i="0" kern="1200" dirty="0" smtClean="0">
                <a:solidFill>
                  <a:schemeClr val="tx1"/>
                </a:solidFill>
                <a:latin typeface="+mn-lt"/>
                <a:ea typeface="MS PGothic" pitchFamily="34" charset="-128"/>
                <a:cs typeface="ＭＳ Ｐゴシック" pitchFamily="16" charset="-128"/>
              </a:rPr>
              <a:t>Joint review missions</a:t>
            </a:r>
            <a:r>
              <a:rPr lang="en-US" sz="1200" i="0" kern="1200" dirty="0" smtClean="0">
                <a:solidFill>
                  <a:schemeClr val="tx1"/>
                </a:solidFill>
                <a:latin typeface="+mn-lt"/>
                <a:ea typeface="MS PGothic" pitchFamily="34" charset="-128"/>
                <a:cs typeface="ＭＳ Ｐゴシック" pitchFamily="16" charset="-128"/>
              </a:rPr>
              <a:t>: </a:t>
            </a:r>
            <a:r>
              <a:rPr lang="en-US" sz="1200" i="1" kern="1200" dirty="0" smtClean="0">
                <a:solidFill>
                  <a:schemeClr val="tx1"/>
                </a:solidFill>
                <a:latin typeface="+mn-lt"/>
                <a:ea typeface="MS PGothic" pitchFamily="34" charset="-128"/>
                <a:cs typeface="ＭＳ Ｐゴシック" pitchFamily="16" charset="-128"/>
              </a:rPr>
              <a:t>Transaction costs</a:t>
            </a:r>
            <a:r>
              <a:rPr lang="en-US" sz="1200" kern="1200" dirty="0" smtClean="0">
                <a:solidFill>
                  <a:schemeClr val="tx1"/>
                </a:solidFill>
                <a:latin typeface="+mn-lt"/>
                <a:ea typeface="MS PGothic" pitchFamily="34" charset="-128"/>
                <a:cs typeface="ＭＳ Ｐゴシック" pitchFamily="16" charset="-128"/>
              </a:rPr>
              <a:t> are currently being reduced in at least 5 countries where the platform partners participate in joint review missions (</a:t>
            </a:r>
            <a:r>
              <a:rPr lang="en-US" sz="1200" b="1" kern="1200" dirty="0" smtClean="0">
                <a:solidFill>
                  <a:schemeClr val="tx1"/>
                </a:solidFill>
                <a:latin typeface="+mn-lt"/>
                <a:ea typeface="MS PGothic" pitchFamily="34" charset="-128"/>
                <a:cs typeface="ＭＳ Ｐゴシック" pitchFamily="16" charset="-128"/>
              </a:rPr>
              <a:t>Vietnam, Nepal, Cambodia, Mali, and Ethiopia</a:t>
            </a:r>
            <a:r>
              <a:rPr lang="en-US" sz="1200" kern="1200" dirty="0" smtClean="0">
                <a:solidFill>
                  <a:schemeClr val="tx1"/>
                </a:solidFill>
                <a:latin typeface="+mn-lt"/>
                <a:ea typeface="MS PGothic" pitchFamily="34" charset="-128"/>
                <a:cs typeface="ＭＳ Ｐゴシック" pitchFamily="16" charset="-128"/>
              </a:rPr>
              <a:t>). </a:t>
            </a:r>
          </a:p>
          <a:p>
            <a:pPr lvl="0"/>
            <a:endParaRPr lang="en-US" sz="1200" kern="1200" dirty="0" smtClean="0">
              <a:solidFill>
                <a:schemeClr val="tx1"/>
              </a:solidFill>
              <a:latin typeface="+mn-lt"/>
              <a:ea typeface="MS PGothic" pitchFamily="34" charset="-128"/>
              <a:cs typeface="ＭＳ Ｐゴシック" pitchFamily="16" charset="-128"/>
            </a:endParaRPr>
          </a:p>
          <a:p>
            <a:pPr lvl="0"/>
            <a:r>
              <a:rPr lang="en-US" sz="1200" b="1" kern="1200" dirty="0" smtClean="0">
                <a:solidFill>
                  <a:schemeClr val="tx1"/>
                </a:solidFill>
                <a:latin typeface="+mn-lt"/>
                <a:ea typeface="MS PGothic" pitchFamily="34" charset="-128"/>
                <a:cs typeface="ＭＳ Ｐゴシック" pitchFamily="16" charset="-128"/>
              </a:rPr>
              <a:t>Joint application form</a:t>
            </a:r>
            <a:r>
              <a:rPr lang="en-US" sz="1200" kern="1200" dirty="0" smtClean="0">
                <a:solidFill>
                  <a:schemeClr val="tx1"/>
                </a:solidFill>
                <a:latin typeface="+mn-lt"/>
                <a:ea typeface="MS PGothic" pitchFamily="34" charset="-128"/>
                <a:cs typeface="ＭＳ Ｐゴシック" pitchFamily="16" charset="-128"/>
              </a:rPr>
              <a:t>: </a:t>
            </a:r>
          </a:p>
          <a:p>
            <a:pPr lvl="0">
              <a:buFont typeface="Arial" pitchFamily="34" charset="0"/>
              <a:buChar char="•"/>
            </a:pPr>
            <a:r>
              <a:rPr lang="en-US" sz="1200" kern="1200" dirty="0" smtClean="0">
                <a:solidFill>
                  <a:schemeClr val="tx1"/>
                </a:solidFill>
                <a:latin typeface="+mn-lt"/>
                <a:ea typeface="MS PGothic" pitchFamily="34" charset="-128"/>
                <a:cs typeface="ＭＳ Ｐゴシック" pitchFamily="16" charset="-128"/>
              </a:rPr>
              <a:t>1</a:t>
            </a:r>
            <a:r>
              <a:rPr lang="en-US" sz="1200" kern="1200" baseline="30000" dirty="0" smtClean="0">
                <a:solidFill>
                  <a:schemeClr val="tx1"/>
                </a:solidFill>
                <a:latin typeface="+mn-lt"/>
                <a:ea typeface="MS PGothic" pitchFamily="34" charset="-128"/>
                <a:cs typeface="ＭＳ Ｐゴシック" pitchFamily="16" charset="-128"/>
              </a:rPr>
              <a:t>st</a:t>
            </a:r>
            <a:r>
              <a:rPr lang="en-US" sz="1200" kern="1200" baseline="0" dirty="0" smtClean="0">
                <a:solidFill>
                  <a:schemeClr val="tx1"/>
                </a:solidFill>
                <a:latin typeface="+mn-lt"/>
                <a:ea typeface="MS PGothic" pitchFamily="34" charset="-128"/>
                <a:cs typeface="ＭＳ Ｐゴシック" pitchFamily="16" charset="-128"/>
              </a:rPr>
              <a:t> draft complete by end of August 2010 and ready for country trials</a:t>
            </a:r>
          </a:p>
          <a:p>
            <a:pPr lvl="0">
              <a:buFont typeface="Arial" pitchFamily="34" charset="0"/>
              <a:buNone/>
            </a:pPr>
            <a:endParaRPr lang="en-US" sz="1200" kern="1200" baseline="0" dirty="0" smtClean="0">
              <a:solidFill>
                <a:schemeClr val="tx1"/>
              </a:solidFill>
              <a:latin typeface="+mn-lt"/>
              <a:ea typeface="MS PGothic" pitchFamily="34" charset="-128"/>
              <a:cs typeface="ＭＳ Ｐゴシック" pitchFamily="16" charset="-128"/>
            </a:endParaRPr>
          </a:p>
          <a:p>
            <a:pPr lvl="0">
              <a:buFont typeface="Arial" pitchFamily="34" charset="0"/>
              <a:buNone/>
            </a:pPr>
            <a:r>
              <a:rPr lang="en-US" sz="1200" b="1" kern="1200" baseline="0" dirty="0" smtClean="0">
                <a:solidFill>
                  <a:schemeClr val="tx1"/>
                </a:solidFill>
                <a:latin typeface="+mn-lt"/>
                <a:ea typeface="MS PGothic" pitchFamily="34" charset="-128"/>
                <a:cs typeface="ＭＳ Ｐゴシック" pitchFamily="16" charset="-128"/>
              </a:rPr>
              <a:t>National Health Plan </a:t>
            </a:r>
            <a:r>
              <a:rPr lang="en-US" sz="1200" kern="1200" baseline="0" dirty="0" smtClean="0">
                <a:solidFill>
                  <a:schemeClr val="tx1"/>
                </a:solidFill>
                <a:latin typeface="+mn-lt"/>
                <a:ea typeface="MS PGothic" pitchFamily="34" charset="-128"/>
                <a:cs typeface="ＭＳ Ｐゴシック" pitchFamily="16" charset="-128"/>
              </a:rPr>
              <a:t>as application form:</a:t>
            </a:r>
          </a:p>
          <a:p>
            <a:pPr lvl="0">
              <a:buFont typeface="Arial" pitchFamily="34" charset="0"/>
              <a:buChar char="•"/>
            </a:pPr>
            <a:r>
              <a:rPr lang="en-US" sz="1200" kern="1200" dirty="0" smtClean="0">
                <a:solidFill>
                  <a:schemeClr val="tx1"/>
                </a:solidFill>
                <a:latin typeface="+mn-lt"/>
                <a:ea typeface="MS PGothic" pitchFamily="34" charset="-128"/>
                <a:cs typeface="ＭＳ Ｐゴシック" pitchFamily="16" charset="-128"/>
              </a:rPr>
              <a:t>1</a:t>
            </a:r>
            <a:r>
              <a:rPr lang="en-US" sz="1200" kern="1200" baseline="30000" dirty="0" smtClean="0">
                <a:solidFill>
                  <a:schemeClr val="tx1"/>
                </a:solidFill>
                <a:latin typeface="+mn-lt"/>
                <a:ea typeface="MS PGothic" pitchFamily="34" charset="-128"/>
                <a:cs typeface="ＭＳ Ｐゴシック" pitchFamily="16" charset="-128"/>
              </a:rPr>
              <a:t>st</a:t>
            </a:r>
            <a:r>
              <a:rPr lang="en-US" sz="1200" kern="1200" baseline="0" dirty="0" smtClean="0">
                <a:solidFill>
                  <a:schemeClr val="tx1"/>
                </a:solidFill>
                <a:latin typeface="+mn-lt"/>
                <a:ea typeface="MS PGothic" pitchFamily="34" charset="-128"/>
                <a:cs typeface="ＭＳ Ｐゴシック" pitchFamily="16" charset="-128"/>
              </a:rPr>
              <a:t> draft complete by end of August 2010 and ready for country trials</a:t>
            </a:r>
          </a:p>
          <a:p>
            <a:pPr lvl="0">
              <a:buFont typeface="Arial" pitchFamily="34" charset="0"/>
              <a:buChar char="•"/>
            </a:pPr>
            <a:endParaRPr lang="en-US" sz="1200" kern="1200" baseline="0" dirty="0" smtClean="0">
              <a:solidFill>
                <a:schemeClr val="tx1"/>
              </a:solidFill>
              <a:latin typeface="+mn-lt"/>
              <a:ea typeface="MS PGothic" pitchFamily="34" charset="-128"/>
              <a:cs typeface="ＭＳ Ｐゴシック" pitchFamily="16" charset="-128"/>
            </a:endParaRPr>
          </a:p>
          <a:p>
            <a:pPr lvl="0">
              <a:buFont typeface="Arial" pitchFamily="34" charset="0"/>
              <a:buNone/>
            </a:pPr>
            <a:r>
              <a:rPr lang="en-US" sz="1200" b="1" kern="1200" baseline="0" dirty="0" smtClean="0">
                <a:solidFill>
                  <a:schemeClr val="tx1"/>
                </a:solidFill>
                <a:latin typeface="+mn-lt"/>
                <a:ea typeface="MS PGothic" pitchFamily="34" charset="-128"/>
                <a:cs typeface="ＭＳ Ｐゴシック" pitchFamily="16" charset="-128"/>
              </a:rPr>
              <a:t>Common public financial management assessment</a:t>
            </a:r>
            <a:r>
              <a:rPr lang="en-US" sz="1200" kern="1200" baseline="0" dirty="0" smtClean="0">
                <a:solidFill>
                  <a:schemeClr val="tx1"/>
                </a:solidFill>
                <a:latin typeface="+mn-lt"/>
                <a:ea typeface="MS PGothic" pitchFamily="34" charset="-128"/>
                <a:cs typeface="ＭＳ Ｐゴシック" pitchFamily="16" charset="-128"/>
              </a:rPr>
              <a:t>:</a:t>
            </a:r>
          </a:p>
          <a:p>
            <a:pPr lvl="1">
              <a:buFont typeface="Arial" pitchFamily="34" charset="0"/>
              <a:buChar char="•"/>
            </a:pPr>
            <a:r>
              <a:rPr lang="en-US" dirty="0" smtClean="0">
                <a:latin typeface="Arial" pitchFamily="34" charset="0"/>
              </a:rPr>
              <a:t>Common approach to public financial management timing and assessment</a:t>
            </a:r>
          </a:p>
          <a:p>
            <a:pPr lvl="1">
              <a:buFont typeface="Arial" pitchFamily="34" charset="0"/>
              <a:buChar char="•"/>
            </a:pPr>
            <a:r>
              <a:rPr lang="en-US" dirty="0" smtClean="0">
                <a:latin typeface="Arial" pitchFamily="34" charset="0"/>
              </a:rPr>
              <a:t>One methodology to assess systems and diagnose risk</a:t>
            </a:r>
          </a:p>
          <a:p>
            <a:pPr lvl="1">
              <a:buFont typeface="Arial" pitchFamily="34" charset="0"/>
              <a:buChar char="•"/>
            </a:pPr>
            <a:r>
              <a:rPr lang="en-US" dirty="0" smtClean="0">
                <a:latin typeface="Arial" pitchFamily="34" charset="0"/>
              </a:rPr>
              <a:t>Common financial reporting and one external audit of country programmes</a:t>
            </a:r>
          </a:p>
          <a:p>
            <a:pPr lvl="0">
              <a:buFont typeface="Arial" pitchFamily="34" charset="0"/>
              <a:buNone/>
            </a:pPr>
            <a:endParaRPr lang="en-US" sz="1200" kern="1200" baseline="0" dirty="0" smtClean="0">
              <a:solidFill>
                <a:schemeClr val="tx1"/>
              </a:solidFill>
              <a:latin typeface="+mn-lt"/>
              <a:ea typeface="MS PGothic" pitchFamily="34" charset="-128"/>
              <a:cs typeface="ＭＳ Ｐゴシック" pitchFamily="16" charset="-128"/>
            </a:endParaRPr>
          </a:p>
          <a:p>
            <a:pPr lvl="0">
              <a:buFont typeface="Arial" pitchFamily="34" charset="0"/>
              <a:buNone/>
            </a:pPr>
            <a:endParaRPr lang="en-US" sz="1200" kern="1200" baseline="0" dirty="0" smtClean="0">
              <a:solidFill>
                <a:schemeClr val="tx1"/>
              </a:solidFill>
              <a:latin typeface="+mn-lt"/>
              <a:ea typeface="MS PGothic" pitchFamily="34" charset="-128"/>
              <a:cs typeface="ＭＳ Ｐゴシック" pitchFamily="16" charset="-128"/>
            </a:endParaRPr>
          </a:p>
        </p:txBody>
      </p:sp>
      <p:sp>
        <p:nvSpPr>
          <p:cNvPr id="4" name="Slide Number Placeholder 3"/>
          <p:cNvSpPr>
            <a:spLocks noGrp="1"/>
          </p:cNvSpPr>
          <p:nvPr>
            <p:ph type="sldNum" sz="quarter" idx="10"/>
          </p:nvPr>
        </p:nvSpPr>
        <p:spPr/>
        <p:txBody>
          <a:bodyPr/>
          <a:lstStyle/>
          <a:p>
            <a:pPr>
              <a:defRPr/>
            </a:pPr>
            <a:fld id="{1DA92113-E1CE-4DE2-86C0-43892846EB38}" type="slidenum">
              <a:rPr lang="en-GB" smtClean="0"/>
              <a:pPr>
                <a:defRPr/>
              </a:pPr>
              <a:t>13</a:t>
            </a:fld>
            <a:endParaRPr lang="en-GB"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p:spPr>
      </p:sp>
      <p:sp>
        <p:nvSpPr>
          <p:cNvPr id="20483" name="Notes Placeholder 2"/>
          <p:cNvSpPr>
            <a:spLocks noGrp="1"/>
          </p:cNvSpPr>
          <p:nvPr>
            <p:ph type="body" idx="1"/>
          </p:nvPr>
        </p:nvSpPr>
        <p:spPr bwMode="auto">
          <a:noFill/>
        </p:spPr>
        <p:txBody>
          <a:bodyPr/>
          <a:lstStyle/>
          <a:p>
            <a:endParaRPr lang="en-US" dirty="0" smtClean="0"/>
          </a:p>
        </p:txBody>
      </p:sp>
      <p:sp>
        <p:nvSpPr>
          <p:cNvPr id="20484" name="Slide Number Placeholder 3"/>
          <p:cNvSpPr>
            <a:spLocks noGrp="1"/>
          </p:cNvSpPr>
          <p:nvPr>
            <p:ph type="sldNum" sz="quarter" idx="5"/>
          </p:nvPr>
        </p:nvSpPr>
        <p:spPr bwMode="auto">
          <a:noFill/>
          <a:ln>
            <a:miter lim="800000"/>
            <a:headEnd/>
            <a:tailEnd/>
          </a:ln>
        </p:spPr>
        <p:txBody>
          <a:bodyPr/>
          <a:lstStyle/>
          <a:p>
            <a:fld id="{8904F7E0-F7A1-4491-9B80-443B82B1C943}" type="slidenum">
              <a:rPr lang="en-GB" smtClean="0">
                <a:latin typeface="Arial" pitchFamily="34" charset="0"/>
                <a:ea typeface="MS PGothic" pitchFamily="34" charset="-128"/>
              </a:rPr>
              <a:pPr/>
              <a:t>14</a:t>
            </a:fld>
            <a:endParaRPr lang="en-GB" dirty="0" smtClean="0">
              <a:latin typeface="Arial" pitchFamily="34" charset="0"/>
              <a:ea typeface="MS PGothic"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pPr>
              <a:defRPr/>
            </a:pPr>
            <a:fld id="{778CA9C7-E059-4ECE-8A28-863A5B495F63}" type="slidenum">
              <a:rPr lang="en-GB" smtClean="0"/>
              <a:pPr>
                <a:defRPr/>
              </a:pPr>
              <a:t>1</a:t>
            </a:fld>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GB" dirty="0" smtClean="0"/>
              <a:t>Future deaths averted with hepatitis B, Hib and pertussis vaccines, and </a:t>
            </a:r>
            <a:br>
              <a:rPr lang="en-GB" dirty="0" smtClean="0"/>
            </a:br>
            <a:endParaRPr lang="en-GB" dirty="0" smtClean="0"/>
          </a:p>
          <a:p>
            <a:pPr>
              <a:buFont typeface="Arial" pitchFamily="34" charset="0"/>
              <a:buChar char="•"/>
            </a:pPr>
            <a:r>
              <a:rPr lang="en-GB" dirty="0" smtClean="0"/>
              <a:t>Impact of one-off tactical investments in:</a:t>
            </a:r>
            <a:br>
              <a:rPr lang="en-GB" dirty="0" smtClean="0"/>
            </a:br>
            <a:endParaRPr lang="en-GB" dirty="0" smtClean="0"/>
          </a:p>
          <a:p>
            <a:r>
              <a:rPr lang="en-GB" dirty="0" smtClean="0"/>
              <a:t>- Yellow fever – based on campaigns conducted in 2007-2008,</a:t>
            </a:r>
            <a:r>
              <a:rPr lang="en-GB" baseline="0" dirty="0" smtClean="0"/>
              <a:t> </a:t>
            </a:r>
            <a:br>
              <a:rPr lang="en-GB" baseline="0" dirty="0" smtClean="0"/>
            </a:br>
            <a:endParaRPr lang="en-GB" baseline="0" dirty="0" smtClean="0"/>
          </a:p>
          <a:p>
            <a:r>
              <a:rPr lang="en-GB" baseline="0" dirty="0" smtClean="0"/>
              <a:t>- Measles - GAVI provided 28% of the funding of Measles Initiative. WHO calculated that GAVI has thus supported countries to prevent approximately 1.2 million measles deaths of a total of 4.3 million deaths averted from 2000-2008.</a:t>
            </a:r>
            <a:br>
              <a:rPr lang="en-GB" baseline="0" dirty="0" smtClean="0"/>
            </a:br>
            <a:r>
              <a:rPr lang="en-GB" baseline="0" dirty="0" smtClean="0"/>
              <a:t> </a:t>
            </a:r>
            <a:endParaRPr lang="en-GB" dirty="0" smtClean="0"/>
          </a:p>
          <a:p>
            <a:pPr>
              <a:buFontTx/>
              <a:buChar char="-"/>
            </a:pPr>
            <a:r>
              <a:rPr lang="en-GB" dirty="0" smtClean="0"/>
              <a:t>Polio – GAVI’s investment</a:t>
            </a:r>
            <a:r>
              <a:rPr lang="en-GB" baseline="0" dirty="0" smtClean="0"/>
              <a:t> in Global Polio Eradication Initiative in 2007-2008  helped avert more than 30,000 deaths from polio AND helped to prevent 600,000 cases of paralytic polio.</a:t>
            </a:r>
            <a:br>
              <a:rPr lang="en-GB" baseline="0" dirty="0" smtClean="0"/>
            </a:br>
            <a:endParaRPr lang="en-GB" baseline="0" dirty="0" smtClean="0"/>
          </a:p>
          <a:p>
            <a:pPr>
              <a:buFontTx/>
              <a:buChar char="-"/>
            </a:pPr>
            <a:r>
              <a:rPr lang="en-GB" baseline="0" dirty="0" smtClean="0"/>
              <a:t>MNT – has yet to be included. </a:t>
            </a:r>
            <a:br>
              <a:rPr lang="en-GB" baseline="0" dirty="0" smtClean="0"/>
            </a:br>
            <a:endParaRPr lang="en-GB" dirty="0" smtClean="0"/>
          </a:p>
          <a:p>
            <a:r>
              <a:rPr lang="en-GB" dirty="0" smtClean="0"/>
              <a:t>Total: 5,350,000</a:t>
            </a:r>
            <a:endParaRPr lang="en-GB" dirty="0"/>
          </a:p>
        </p:txBody>
      </p:sp>
      <p:sp>
        <p:nvSpPr>
          <p:cNvPr id="4" name="Slide Number Placeholder 3"/>
          <p:cNvSpPr>
            <a:spLocks noGrp="1"/>
          </p:cNvSpPr>
          <p:nvPr>
            <p:ph type="sldNum" sz="quarter" idx="10"/>
          </p:nvPr>
        </p:nvSpPr>
        <p:spPr/>
        <p:txBody>
          <a:bodyPr/>
          <a:lstStyle/>
          <a:p>
            <a:pPr>
              <a:defRPr/>
            </a:pPr>
            <a:fld id="{778CA9C7-E059-4ECE-8A28-863A5B495F63}" type="slidenum">
              <a:rPr lang="en-GB" smtClean="0"/>
              <a:pPr>
                <a:defRPr/>
              </a:pPr>
              <a:t>2</a:t>
            </a:fld>
            <a:endParaRPr lang="en-GB"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Pneumonia and diarrhoeal</a:t>
            </a:r>
            <a:r>
              <a:rPr lang="en-GB" baseline="0" dirty="0" smtClean="0"/>
              <a:t> diseases are the leading causes of infectious disease causing death in children under the age of five. </a:t>
            </a:r>
          </a:p>
          <a:p>
            <a:endParaRPr lang="en-GB" baseline="0" dirty="0" smtClean="0"/>
          </a:p>
          <a:p>
            <a:pPr defTabSz="920629">
              <a:buFont typeface="Arial" pitchFamily="34" charset="0"/>
              <a:buChar char="•"/>
            </a:pPr>
            <a:r>
              <a:rPr lang="en-GB" dirty="0" smtClean="0"/>
              <a:t>Every year over two million children die from vaccine-preventable diseases.</a:t>
            </a:r>
          </a:p>
          <a:p>
            <a:pPr defTabSz="920629">
              <a:buFont typeface="Arial" pitchFamily="34" charset="0"/>
              <a:buChar char="•"/>
            </a:pPr>
            <a:endParaRPr lang="en-GB" dirty="0" smtClean="0"/>
          </a:p>
          <a:p>
            <a:pPr defTabSz="920629">
              <a:buFont typeface="Arial" pitchFamily="34" charset="0"/>
              <a:buChar char="•"/>
            </a:pPr>
            <a:r>
              <a:rPr lang="en-GB" dirty="0" smtClean="0"/>
              <a:t> Deaths in low-income countries account for 95% of all child deaths</a:t>
            </a:r>
            <a:r>
              <a:rPr lang="en-GB" dirty="0" smtClean="0">
                <a:ea typeface="ＭＳ Ｐゴシック" pitchFamily="34" charset="-128"/>
                <a:cs typeface="Arial" charset="0"/>
              </a:rPr>
              <a:t>.</a:t>
            </a:r>
            <a:br>
              <a:rPr lang="en-GB" dirty="0" smtClean="0">
                <a:ea typeface="ＭＳ Ｐゴシック" pitchFamily="34" charset="-128"/>
                <a:cs typeface="Arial" charset="0"/>
              </a:rPr>
            </a:br>
            <a:endParaRPr lang="en-GB" dirty="0" smtClean="0">
              <a:ea typeface="ＭＳ Ｐゴシック" pitchFamily="34" charset="-128"/>
              <a:cs typeface="Arial" charset="0"/>
            </a:endParaRPr>
          </a:p>
          <a:p>
            <a:pPr defTabSz="920629">
              <a:buFont typeface="Arial" pitchFamily="34" charset="0"/>
              <a:buChar char="•"/>
            </a:pPr>
            <a:r>
              <a:rPr lang="en-GB" dirty="0" smtClean="0">
                <a:ea typeface="ＭＳ Ｐゴシック" pitchFamily="34" charset="-128"/>
                <a:cs typeface="Arial" charset="0"/>
              </a:rPr>
              <a:t> Pneumonia and diarrhoea together account for 36% of child deaths worldwide.</a:t>
            </a:r>
            <a:br>
              <a:rPr lang="en-GB" dirty="0" smtClean="0">
                <a:ea typeface="ＭＳ Ｐゴシック" pitchFamily="34" charset="-128"/>
                <a:cs typeface="Arial" charset="0"/>
              </a:rPr>
            </a:br>
            <a:endParaRPr lang="en-GB" dirty="0" smtClean="0">
              <a:ea typeface="ＭＳ Ｐゴシック" pitchFamily="34" charset="-128"/>
              <a:cs typeface="Arial" charset="0"/>
            </a:endParaRPr>
          </a:p>
          <a:p>
            <a:pPr defTabSz="920629">
              <a:buFont typeface="Arial" pitchFamily="34" charset="0"/>
              <a:buChar char="•"/>
            </a:pPr>
            <a:r>
              <a:rPr lang="en-GB" dirty="0" smtClean="0">
                <a:ea typeface="ＭＳ Ｐゴシック" pitchFamily="34" charset="-128"/>
                <a:cs typeface="Arial" charset="0"/>
              </a:rPr>
              <a:t> </a:t>
            </a:r>
            <a:r>
              <a:rPr lang="en-GB" baseline="0" dirty="0" smtClean="0"/>
              <a:t>GAVI has the vaccines to prevent many of the major child killer diseases, including the main causes of pneumonia and severe diarrhoea. </a:t>
            </a:r>
          </a:p>
          <a:p>
            <a:endParaRPr lang="en-US" dirty="0" smtClean="0"/>
          </a:p>
          <a:p>
            <a:endParaRPr lang="en-GB" dirty="0" smtClean="0"/>
          </a:p>
        </p:txBody>
      </p:sp>
      <p:sp>
        <p:nvSpPr>
          <p:cNvPr id="4" name="Slide Number Placeholder 3"/>
          <p:cNvSpPr>
            <a:spLocks noGrp="1"/>
          </p:cNvSpPr>
          <p:nvPr>
            <p:ph type="sldNum" sz="quarter" idx="10"/>
          </p:nvPr>
        </p:nvSpPr>
        <p:spPr/>
        <p:txBody>
          <a:bodyPr/>
          <a:lstStyle/>
          <a:p>
            <a:pPr>
              <a:defRPr/>
            </a:pPr>
            <a:fld id="{DAACD1DF-6B3D-4D59-98C3-BD8489F5849F}" type="slidenum">
              <a:rPr lang="en-US" smtClean="0"/>
              <a:pPr>
                <a:defRPr/>
              </a:pPr>
              <a:t>3</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GAVI Alliance:</a:t>
            </a:r>
          </a:p>
          <a:p>
            <a:pPr>
              <a:buFont typeface="Arial" pitchFamily="34" charset="0"/>
              <a:buChar char="•"/>
            </a:pPr>
            <a:r>
              <a:rPr lang="en-GB" dirty="0" smtClean="0"/>
              <a:t>Working</a:t>
            </a:r>
            <a:r>
              <a:rPr lang="en-GB" baseline="0" dirty="0" smtClean="0"/>
              <a:t> with UNICEF, WHO, the World Bank, donors, CSOs and countries</a:t>
            </a:r>
            <a:endParaRPr lang="en-GB" dirty="0"/>
          </a:p>
        </p:txBody>
      </p:sp>
      <p:sp>
        <p:nvSpPr>
          <p:cNvPr id="4" name="Slide Number Placeholder 3"/>
          <p:cNvSpPr>
            <a:spLocks noGrp="1"/>
          </p:cNvSpPr>
          <p:nvPr>
            <p:ph type="sldNum" sz="quarter" idx="10"/>
          </p:nvPr>
        </p:nvSpPr>
        <p:spPr/>
        <p:txBody>
          <a:bodyPr/>
          <a:lstStyle/>
          <a:p>
            <a:pPr>
              <a:defRPr/>
            </a:pPr>
            <a:fld id="{1DA92113-E1CE-4DE2-86C0-43892846EB38}" type="slidenum">
              <a:rPr lang="en-GB" smtClean="0"/>
              <a:pPr>
                <a:defRPr/>
              </a:pPr>
              <a:t>4</a:t>
            </a:fld>
            <a:endParaRPr lang="en-GB"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smtClean="0"/>
          </a:p>
        </p:txBody>
      </p:sp>
      <p:sp>
        <p:nvSpPr>
          <p:cNvPr id="4" name="Slide Number Placeholder 3"/>
          <p:cNvSpPr>
            <a:spLocks noGrp="1"/>
          </p:cNvSpPr>
          <p:nvPr>
            <p:ph type="sldNum" sz="quarter" idx="10"/>
          </p:nvPr>
        </p:nvSpPr>
        <p:spPr/>
        <p:txBody>
          <a:bodyPr/>
          <a:lstStyle/>
          <a:p>
            <a:pPr>
              <a:defRPr/>
            </a:pPr>
            <a:fld id="{778CA9C7-E059-4ECE-8A28-863A5B495F63}" type="slidenum">
              <a:rPr lang="en-GB" smtClean="0"/>
              <a:pPr>
                <a:defRPr/>
              </a:pPr>
              <a:t>5</a:t>
            </a:fld>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High</a:t>
            </a:r>
            <a:r>
              <a:rPr lang="en-GB" baseline="0" dirty="0" smtClean="0"/>
              <a:t> Level Task Force Recommendation:</a:t>
            </a: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b="0" dirty="0" smtClean="0">
                <a:solidFill>
                  <a:schemeClr val="tx2"/>
                </a:solidFill>
              </a:rPr>
              <a:t>Establish a health systems funding platform for the Global Fund, GAVI Alliance, the World Bank and others to coordinate, mobilize, streamline and channel the flow of existing and new international resources to support national health strategies.</a:t>
            </a:r>
          </a:p>
          <a:p>
            <a:endParaRPr lang="en-GB" dirty="0"/>
          </a:p>
        </p:txBody>
      </p:sp>
      <p:sp>
        <p:nvSpPr>
          <p:cNvPr id="4" name="Slide Number Placeholder 3"/>
          <p:cNvSpPr>
            <a:spLocks noGrp="1"/>
          </p:cNvSpPr>
          <p:nvPr>
            <p:ph type="sldNum" sz="quarter" idx="10"/>
          </p:nvPr>
        </p:nvSpPr>
        <p:spPr/>
        <p:txBody>
          <a:bodyPr/>
          <a:lstStyle/>
          <a:p>
            <a:pPr>
              <a:defRPr/>
            </a:pPr>
            <a:fld id="{1DA92113-E1CE-4DE2-86C0-43892846EB38}" type="slidenum">
              <a:rPr lang="en-GB" smtClean="0"/>
              <a:pPr>
                <a:defRPr/>
              </a:pPr>
              <a:t>6</a:t>
            </a:fld>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a:lstStyle/>
          <a:p>
            <a:endParaRPr lang="en-GB" dirty="0" smtClean="0"/>
          </a:p>
          <a:p>
            <a:r>
              <a:rPr lang="en-GB" dirty="0" smtClean="0"/>
              <a:t>This is a map of health sector procurement in Kenya from a few years ago.</a:t>
            </a:r>
          </a:p>
          <a:p>
            <a:endParaRPr lang="en-GB" dirty="0" smtClean="0"/>
          </a:p>
          <a:p>
            <a:r>
              <a:rPr lang="en-GB" dirty="0" smtClean="0"/>
              <a:t>Many of you are familiar with this slide, which doesn’t single out any particular agency, we’re all in it together, and have a responsibility to really start ‘walking the talk’</a:t>
            </a:r>
          </a:p>
          <a:p>
            <a:endParaRPr lang="en-GB" dirty="0" smtClean="0"/>
          </a:p>
          <a:p>
            <a:r>
              <a:rPr lang="en-GB" dirty="0" smtClean="0"/>
              <a:t>The new global architecture has brought many benefits, but there is also a cost</a:t>
            </a:r>
          </a:p>
        </p:txBody>
      </p:sp>
      <p:sp>
        <p:nvSpPr>
          <p:cNvPr id="14340" name="Slide Number Placeholder 3"/>
          <p:cNvSpPr>
            <a:spLocks noGrp="1"/>
          </p:cNvSpPr>
          <p:nvPr>
            <p:ph type="sldNum" sz="quarter" idx="5"/>
          </p:nvPr>
        </p:nvSpPr>
        <p:spPr bwMode="auto">
          <a:noFill/>
          <a:ln>
            <a:miter lim="800000"/>
            <a:headEnd/>
            <a:tailEnd/>
          </a:ln>
        </p:spPr>
        <p:txBody>
          <a:bodyPr/>
          <a:lstStyle/>
          <a:p>
            <a:fld id="{CA4DF948-F1E5-4460-A778-3875059F35FE}" type="slidenum">
              <a:rPr lang="en-GB" smtClean="0">
                <a:latin typeface="Arial" pitchFamily="34" charset="0"/>
                <a:ea typeface="MS PGothic" pitchFamily="34" charset="-128"/>
              </a:rPr>
              <a:pPr/>
              <a:t>7</a:t>
            </a:fld>
            <a:endParaRPr lang="en-GB" dirty="0" smtClean="0">
              <a:latin typeface="Arial" pitchFamily="34" charset="0"/>
              <a:ea typeface="MS PGothic"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p:spPr>
      </p:sp>
      <p:sp>
        <p:nvSpPr>
          <p:cNvPr id="16387" name="Notes Placeholder 2"/>
          <p:cNvSpPr>
            <a:spLocks noGrp="1"/>
          </p:cNvSpPr>
          <p:nvPr>
            <p:ph type="body" idx="1"/>
          </p:nvPr>
        </p:nvSpPr>
        <p:spPr bwMode="auto">
          <a:noFill/>
        </p:spPr>
        <p:txBody>
          <a:bodyPr/>
          <a:lstStyle/>
          <a:p>
            <a:r>
              <a:rPr lang="en-GB" dirty="0" smtClean="0"/>
              <a:t>What’s different?</a:t>
            </a:r>
          </a:p>
          <a:p>
            <a:endParaRPr lang="en-GB" dirty="0" smtClean="0"/>
          </a:p>
          <a:p>
            <a:r>
              <a:rPr lang="en-GB" dirty="0" smtClean="0"/>
              <a:t>It’s building on what countries have clearly said they want.  Simplification.</a:t>
            </a:r>
          </a:p>
          <a:p>
            <a:endParaRPr lang="en-GB" dirty="0" smtClean="0"/>
          </a:p>
          <a:p>
            <a:r>
              <a:rPr lang="en-GB" dirty="0" smtClean="0"/>
              <a:t>It will support one plan, will provide streamlined finance, and will use the same monitoring systems through the joint annual review</a:t>
            </a:r>
          </a:p>
          <a:p>
            <a:endParaRPr lang="en-GB" dirty="0" smtClean="0"/>
          </a:p>
          <a:p>
            <a:r>
              <a:rPr lang="en-GB" dirty="0" smtClean="0"/>
              <a:t>What it is not.  It is not a new Global Fund, it is not an exclusive club.  It is a genuine attempt to provide money better, faster, and more efficiently.  </a:t>
            </a:r>
          </a:p>
          <a:p>
            <a:endParaRPr lang="en-GB" dirty="0" smtClean="0"/>
          </a:p>
          <a:p>
            <a:r>
              <a:rPr lang="en-GB" dirty="0" smtClean="0"/>
              <a:t>It acknowledges that the main success for any progress is because of domestic investments.  It seeks to build on these in a way that is truly complementary. </a:t>
            </a:r>
          </a:p>
        </p:txBody>
      </p:sp>
      <p:sp>
        <p:nvSpPr>
          <p:cNvPr id="16388" name="Slide Number Placeholder 3"/>
          <p:cNvSpPr>
            <a:spLocks noGrp="1"/>
          </p:cNvSpPr>
          <p:nvPr>
            <p:ph type="sldNum" sz="quarter" idx="5"/>
          </p:nvPr>
        </p:nvSpPr>
        <p:spPr bwMode="auto">
          <a:noFill/>
          <a:ln>
            <a:miter lim="800000"/>
            <a:headEnd/>
            <a:tailEnd/>
          </a:ln>
        </p:spPr>
        <p:txBody>
          <a:bodyPr/>
          <a:lstStyle/>
          <a:p>
            <a:fld id="{8E5D3472-71C9-4F9B-AFD2-E5A596A62D64}" type="slidenum">
              <a:rPr lang="en-GB" smtClean="0">
                <a:latin typeface="Arial" pitchFamily="34" charset="0"/>
                <a:ea typeface="MS PGothic" pitchFamily="34" charset="-128"/>
              </a:rPr>
              <a:pPr/>
              <a:t>8</a:t>
            </a:fld>
            <a:endParaRPr lang="en-GB" dirty="0" smtClean="0">
              <a:latin typeface="Arial" pitchFamily="34" charset="0"/>
              <a:ea typeface="MS PGothic"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4"/>
          <p:cNvSpPr>
            <a:spLocks noChangeArrowheads="1"/>
          </p:cNvSpPr>
          <p:nvPr/>
        </p:nvSpPr>
        <p:spPr bwMode="auto">
          <a:xfrm>
            <a:off x="6500813" y="5791200"/>
            <a:ext cx="2643187" cy="1066800"/>
          </a:xfrm>
          <a:prstGeom prst="rect">
            <a:avLst/>
          </a:prstGeom>
          <a:solidFill>
            <a:schemeClr val="bg1"/>
          </a:solidFill>
          <a:ln w="9525">
            <a:noFill/>
            <a:miter lim="800000"/>
            <a:headEnd/>
            <a:tailEnd/>
          </a:ln>
          <a:effectLst/>
        </p:spPr>
        <p:txBody>
          <a:bodyPr wrap="none" anchor="ctr"/>
          <a:lstStyle/>
          <a:p>
            <a:pPr>
              <a:defRPr/>
            </a:pPr>
            <a:endParaRPr lang="fr-FR" dirty="0">
              <a:latin typeface="Arial" charset="0"/>
              <a:ea typeface="ＭＳ Ｐゴシック" pitchFamily="-112" charset="-128"/>
              <a:cs typeface="+mn-cs"/>
            </a:endParaRPr>
          </a:p>
        </p:txBody>
      </p:sp>
      <p:sp>
        <p:nvSpPr>
          <p:cNvPr id="2" name="Title 1"/>
          <p:cNvSpPr>
            <a:spLocks noGrp="1"/>
          </p:cNvSpPr>
          <p:nvPr>
            <p:ph type="ctrTitle"/>
          </p:nvPr>
        </p:nvSpPr>
        <p:spPr>
          <a:xfrm>
            <a:off x="990600" y="1600201"/>
            <a:ext cx="7086600" cy="1143000"/>
          </a:xfrm>
        </p:spPr>
        <p:txBody>
          <a:bodyPr/>
          <a:lstStyle>
            <a:lvl1pPr>
              <a:defRPr sz="2800" b="1" i="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90600" y="3733800"/>
            <a:ext cx="7086600" cy="914400"/>
          </a:xfrm>
        </p:spPr>
        <p:txBody>
          <a:bodyPr>
            <a:normAutofit/>
          </a:bodyPr>
          <a:lstStyle>
            <a:lvl1pPr marL="0" indent="0" algn="l">
              <a:buNone/>
              <a:defRPr sz="2000" i="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646237"/>
            <a:ext cx="7391400" cy="40687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5"/>
          <p:cNvSpPr>
            <a:spLocks noGrp="1"/>
          </p:cNvSpPr>
          <p:nvPr>
            <p:ph type="sldNum" sz="quarter" idx="10"/>
          </p:nvPr>
        </p:nvSpPr>
        <p:spPr>
          <a:xfrm flipV="1">
            <a:off x="4495800" y="6858000"/>
            <a:ext cx="457200" cy="214313"/>
          </a:xfrm>
        </p:spPr>
        <p:txBody>
          <a:bodyPr/>
          <a:lstStyle>
            <a:lvl1pPr>
              <a:defRPr/>
            </a:lvl1pPr>
          </a:lstStyle>
          <a:p>
            <a:pPr>
              <a:defRPr/>
            </a:pPr>
            <a:endParaRPr lang="en-GB" dirty="0"/>
          </a:p>
        </p:txBody>
      </p:sp>
      <p:sp>
        <p:nvSpPr>
          <p:cNvPr id="11" name="Title 10"/>
          <p:cNvSpPr>
            <a:spLocks noGrp="1"/>
          </p:cNvSpPr>
          <p:nvPr>
            <p:ph type="title"/>
          </p:nvPr>
        </p:nvSpPr>
        <p:spPr/>
        <p:txBody>
          <a:bodyPr/>
          <a:lstStyle/>
          <a:p>
            <a:r>
              <a:rPr lang="en-US" smtClean="0"/>
              <a:t>Click to edit Master title style</a:t>
            </a:r>
            <a:endParaRPr lang="en-GB"/>
          </a:p>
        </p:txBody>
      </p:sp>
      <p:sp>
        <p:nvSpPr>
          <p:cNvPr id="13" name="Footer Placeholder 4"/>
          <p:cNvSpPr txBox="1">
            <a:spLocks noGrp="1"/>
          </p:cNvSpPr>
          <p:nvPr userDrawn="1"/>
        </p:nvSpPr>
        <p:spPr bwMode="auto">
          <a:xfrm>
            <a:off x="7643834" y="6492875"/>
            <a:ext cx="2590800" cy="365125"/>
          </a:xfrm>
          <a:prstGeom prst="rect">
            <a:avLst/>
          </a:prstGeom>
          <a:noFill/>
          <a:ln w="9525">
            <a:noFill/>
            <a:miter lim="800000"/>
            <a:headEnd/>
            <a:tailEnd/>
          </a:ln>
        </p:spPr>
        <p:txBody>
          <a:bodyPr/>
          <a:lstStyle/>
          <a:p>
            <a:pPr algn="l">
              <a:defRPr/>
            </a:pPr>
            <a:endParaRPr lang="en-GB" sz="1000" i="1" dirty="0" smtClean="0">
              <a:latin typeface="Arial" charset="0"/>
              <a:ea typeface="ＭＳ Ｐゴシック" pitchFamily="-112" charset="-128"/>
              <a:cs typeface="+mn-cs"/>
            </a:endParaRPr>
          </a:p>
          <a:p>
            <a:pPr algn="l">
              <a:defRPr/>
            </a:pPr>
            <a:r>
              <a:rPr lang="en-GB" sz="1000" i="1" dirty="0" smtClean="0">
                <a:latin typeface="Arial" charset="0"/>
                <a:ea typeface="ＭＳ Ｐゴシック" pitchFamily="-112" charset="-128"/>
                <a:cs typeface="+mn-cs"/>
              </a:rPr>
              <a:t>ECOSOC - </a:t>
            </a:r>
            <a:r>
              <a:rPr lang="en-US" sz="1000" i="1" dirty="0" smtClean="0">
                <a:latin typeface="Arial" charset="0"/>
                <a:ea typeface="ＭＳ Ｐゴシック" pitchFamily="-112" charset="-128"/>
                <a:cs typeface="+mn-cs"/>
              </a:rPr>
              <a:t>6 July 2010</a:t>
            </a:r>
            <a:endParaRPr lang="en-GB" sz="1000" i="1" dirty="0">
              <a:latin typeface="Arial" charset="0"/>
              <a:ea typeface="ＭＳ Ｐゴシック" pitchFamily="-112" charset="-128"/>
              <a:cs typeface="+mn-cs"/>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1600201"/>
            <a:ext cx="37338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953000" y="1600200"/>
            <a:ext cx="3733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5"/>
          <p:cNvSpPr>
            <a:spLocks noGrp="1"/>
          </p:cNvSpPr>
          <p:nvPr>
            <p:ph type="sldNum" sz="quarter" idx="10"/>
          </p:nvPr>
        </p:nvSpPr>
        <p:spPr/>
        <p:txBody>
          <a:bodyPr/>
          <a:lstStyle>
            <a:lvl1pPr>
              <a:defRPr/>
            </a:lvl1pPr>
          </a:lstStyle>
          <a:p>
            <a:pPr>
              <a:defRPr/>
            </a:pPr>
            <a:fld id="{C3040C7E-B0F5-4F1B-A27F-9B75D53F9246}" type="slidenum">
              <a:rPr lang="en-GB"/>
              <a:pPr>
                <a:defRPr/>
              </a:pPr>
              <a:t>‹#›</a:t>
            </a:fld>
            <a:endParaRPr lang="en-GB"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990599" y="1535113"/>
            <a:ext cx="36544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90600" y="2174875"/>
            <a:ext cx="3654424" cy="35401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953000" y="1535113"/>
            <a:ext cx="37338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53000" y="2174875"/>
            <a:ext cx="37338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5"/>
          <p:cNvSpPr>
            <a:spLocks noGrp="1"/>
          </p:cNvSpPr>
          <p:nvPr>
            <p:ph type="sldNum" sz="quarter" idx="10"/>
          </p:nvPr>
        </p:nvSpPr>
        <p:spPr/>
        <p:txBody>
          <a:bodyPr/>
          <a:lstStyle>
            <a:lvl1pPr>
              <a:defRPr/>
            </a:lvl1pPr>
          </a:lstStyle>
          <a:p>
            <a:pPr>
              <a:defRPr/>
            </a:pPr>
            <a:fld id="{001EDA9F-D3FC-4A12-B905-9F9F3D0FBDB0}" type="slidenum">
              <a:rPr lang="en-GB"/>
              <a:pPr>
                <a:defRPr/>
              </a:pPr>
              <a:t>‹#›</a:t>
            </a:fld>
            <a:endParaRPr lang="en-GB"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5"/>
          <p:cNvSpPr>
            <a:spLocks noGrp="1"/>
          </p:cNvSpPr>
          <p:nvPr>
            <p:ph type="sldNum" sz="quarter" idx="10"/>
          </p:nvPr>
        </p:nvSpPr>
        <p:spPr/>
        <p:txBody>
          <a:bodyPr/>
          <a:lstStyle>
            <a:lvl1pPr>
              <a:defRPr/>
            </a:lvl1pPr>
          </a:lstStyle>
          <a:p>
            <a:pPr>
              <a:defRPr/>
            </a:pPr>
            <a:fld id="{05F1FDB1-D2A8-40A6-AA0F-C25C602748E2}" type="slidenum">
              <a:rPr lang="en-GB"/>
              <a:pPr>
                <a:defRPr/>
              </a:pPr>
              <a:t>‹#›</a:t>
            </a:fld>
            <a:endParaRPr lang="en-GB" dirty="0"/>
          </a:p>
        </p:txBody>
      </p:sp>
      <p:sp>
        <p:nvSpPr>
          <p:cNvPr id="7" name="Footer Placeholder 4"/>
          <p:cNvSpPr txBox="1">
            <a:spLocks noGrp="1"/>
          </p:cNvSpPr>
          <p:nvPr userDrawn="1"/>
        </p:nvSpPr>
        <p:spPr bwMode="auto">
          <a:xfrm>
            <a:off x="7643834" y="6492875"/>
            <a:ext cx="2590800" cy="365125"/>
          </a:xfrm>
          <a:prstGeom prst="rect">
            <a:avLst/>
          </a:prstGeom>
          <a:noFill/>
          <a:ln w="9525">
            <a:noFill/>
            <a:miter lim="800000"/>
            <a:headEnd/>
            <a:tailEnd/>
          </a:ln>
        </p:spPr>
        <p:txBody>
          <a:bodyPr/>
          <a:lstStyle/>
          <a:p>
            <a:pPr algn="l">
              <a:defRPr/>
            </a:pPr>
            <a:endParaRPr lang="en-GB" sz="1000" i="1" dirty="0" smtClean="0">
              <a:latin typeface="Arial" charset="0"/>
              <a:ea typeface="ＭＳ Ｐゴシック" pitchFamily="-112" charset="-128"/>
              <a:cs typeface="+mn-cs"/>
            </a:endParaRPr>
          </a:p>
          <a:p>
            <a:pPr algn="l">
              <a:defRPr/>
            </a:pPr>
            <a:r>
              <a:rPr lang="en-GB" sz="1000" i="1" dirty="0" smtClean="0">
                <a:latin typeface="Arial" charset="0"/>
                <a:ea typeface="ＭＳ Ｐゴシック" pitchFamily="-112" charset="-128"/>
                <a:cs typeface="+mn-cs"/>
              </a:rPr>
              <a:t>ECOSOC - </a:t>
            </a:r>
            <a:r>
              <a:rPr lang="en-US" sz="1000" i="1" dirty="0" smtClean="0">
                <a:latin typeface="Arial" charset="0"/>
                <a:ea typeface="ＭＳ Ｐゴシック" pitchFamily="-112" charset="-128"/>
                <a:cs typeface="+mn-cs"/>
              </a:rPr>
              <a:t>6 July 2010</a:t>
            </a:r>
            <a:endParaRPr lang="en-GB" sz="1000" i="1" dirty="0">
              <a:latin typeface="Arial" charset="0"/>
              <a:ea typeface="ＭＳ Ｐゴシック" pitchFamily="-112" charset="-128"/>
              <a:cs typeface="+mn-cs"/>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B390E17-40A3-4408-BCD8-6DCA646702EA}" type="datetimeFigureOut">
              <a:rPr lang="en-US" smtClean="0"/>
              <a:pPr/>
              <a:t>7/6/2010</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06D1E1DB-5B08-4EFD-9F59-50ED2A333726}"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990600" y="274638"/>
            <a:ext cx="7391400" cy="9445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endParaRPr lang="en-GB" smtClean="0"/>
          </a:p>
        </p:txBody>
      </p:sp>
      <p:sp>
        <p:nvSpPr>
          <p:cNvPr id="2051" name="Text Placeholder 2"/>
          <p:cNvSpPr>
            <a:spLocks noGrp="1"/>
          </p:cNvSpPr>
          <p:nvPr>
            <p:ph type="body" idx="1"/>
          </p:nvPr>
        </p:nvSpPr>
        <p:spPr bwMode="auto">
          <a:xfrm>
            <a:off x="990600" y="1646238"/>
            <a:ext cx="7391400" cy="40687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pic>
        <p:nvPicPr>
          <p:cNvPr id="2052" name="Picture 9"/>
          <p:cNvPicPr>
            <a:picLocks noChangeAspect="1" noChangeArrowheads="1"/>
          </p:cNvPicPr>
          <p:nvPr/>
        </p:nvPicPr>
        <p:blipFill>
          <a:blip r:embed="rId8"/>
          <a:srcRect/>
          <a:stretch>
            <a:fillRect/>
          </a:stretch>
        </p:blipFill>
        <p:spPr bwMode="auto">
          <a:xfrm>
            <a:off x="0" y="0"/>
            <a:ext cx="9144000" cy="209550"/>
          </a:xfrm>
          <a:prstGeom prst="rect">
            <a:avLst/>
          </a:prstGeom>
          <a:noFill/>
          <a:ln w="9525">
            <a:noFill/>
            <a:round/>
            <a:headEnd/>
            <a:tailEnd/>
          </a:ln>
        </p:spPr>
      </p:pic>
      <p:pic>
        <p:nvPicPr>
          <p:cNvPr id="2053" name="Picture 6"/>
          <p:cNvPicPr>
            <a:picLocks noChangeAspect="1" noChangeArrowheads="1"/>
          </p:cNvPicPr>
          <p:nvPr/>
        </p:nvPicPr>
        <p:blipFill>
          <a:blip r:embed="rId9"/>
          <a:srcRect/>
          <a:stretch>
            <a:fillRect/>
          </a:stretch>
        </p:blipFill>
        <p:spPr bwMode="auto">
          <a:xfrm>
            <a:off x="0" y="1827213"/>
            <a:ext cx="533400" cy="112712"/>
          </a:xfrm>
          <a:prstGeom prst="rect">
            <a:avLst/>
          </a:prstGeom>
          <a:noFill/>
          <a:ln w="9525">
            <a:noFill/>
            <a:round/>
            <a:headEnd/>
            <a:tailEnd/>
          </a:ln>
        </p:spPr>
      </p:pic>
      <p:sp>
        <p:nvSpPr>
          <p:cNvPr id="8" name="Slide Number Placeholder 5"/>
          <p:cNvSpPr>
            <a:spLocks noGrp="1"/>
          </p:cNvSpPr>
          <p:nvPr>
            <p:ph type="sldNum" sz="quarter" idx="4"/>
          </p:nvPr>
        </p:nvSpPr>
        <p:spPr>
          <a:xfrm>
            <a:off x="4495800" y="6675438"/>
            <a:ext cx="457200" cy="182562"/>
          </a:xfrm>
          <a:prstGeom prst="rect">
            <a:avLst/>
          </a:prstGeom>
        </p:spPr>
        <p:txBody>
          <a:bodyPr vert="horz" wrap="square" lIns="91440" tIns="45720" rIns="91440" bIns="45720" numCol="1" anchor="t" anchorCtr="0" compatLnSpc="1">
            <a:prstTxWarp prst="textNoShape">
              <a:avLst/>
            </a:prstTxWarp>
          </a:bodyPr>
          <a:lstStyle>
            <a:lvl1pPr algn="ctr">
              <a:defRPr sz="600">
                <a:latin typeface="Arial" charset="0"/>
                <a:ea typeface="ＭＳ Ｐゴシック" pitchFamily="-112" charset="-128"/>
                <a:cs typeface="+mn-cs"/>
              </a:defRPr>
            </a:lvl1pPr>
          </a:lstStyle>
          <a:p>
            <a:pPr>
              <a:defRPr/>
            </a:pPr>
            <a:fld id="{709EA46A-D625-45AA-B8C3-F9A61CF12522}" type="slidenum">
              <a:rPr lang="en-GB"/>
              <a:pPr>
                <a:defRPr/>
              </a:pPr>
              <a:t>‹#›</a:t>
            </a:fld>
            <a:endParaRPr lang="en-GB" dirty="0"/>
          </a:p>
        </p:txBody>
      </p:sp>
    </p:spTree>
  </p:cSld>
  <p:clrMap bg1="lt1" tx1="dk1" bg2="lt2" tx2="dk2" accent1="accent1" accent2="accent2" accent3="accent3" accent4="accent4" accent5="accent5" accent6="accent6" hlink="hlink" folHlink="folHlink"/>
  <p:sldLayoutIdLst>
    <p:sldLayoutId id="2147483978" r:id="rId1"/>
    <p:sldLayoutId id="2147483979" r:id="rId2"/>
    <p:sldLayoutId id="2147483975" r:id="rId3"/>
    <p:sldLayoutId id="2147483976" r:id="rId4"/>
    <p:sldLayoutId id="2147483977" r:id="rId5"/>
    <p:sldLayoutId id="2147483980" r:id="rId6"/>
  </p:sldLayoutIdLst>
  <p:transition/>
  <p:timing>
    <p:tnLst>
      <p:par>
        <p:cTn id="1" dur="indefinite" restart="never" nodeType="tmRoot"/>
      </p:par>
    </p:tnLst>
  </p:timing>
  <p:hf sldNum="0" hdr="0" ftr="0" dt="0"/>
  <p:txStyles>
    <p:titleStyle>
      <a:lvl1pPr algn="l" defTabSz="457200" rtl="0" eaLnBrk="0" fontAlgn="base" hangingPunct="0">
        <a:spcBef>
          <a:spcPct val="0"/>
        </a:spcBef>
        <a:spcAft>
          <a:spcPct val="0"/>
        </a:spcAft>
        <a:defRPr sz="2800" kern="1200">
          <a:solidFill>
            <a:schemeClr val="tx2"/>
          </a:solidFill>
          <a:latin typeface="Arial"/>
          <a:ea typeface="MS PGothic" pitchFamily="34" charset="-128"/>
          <a:cs typeface="ＭＳ Ｐゴシック" pitchFamily="18" charset="-128"/>
        </a:defRPr>
      </a:lvl1pPr>
      <a:lvl2pPr algn="l" defTabSz="457200" rtl="0" eaLnBrk="0" fontAlgn="base" hangingPunct="0">
        <a:spcBef>
          <a:spcPct val="0"/>
        </a:spcBef>
        <a:spcAft>
          <a:spcPct val="0"/>
        </a:spcAft>
        <a:defRPr sz="2800">
          <a:solidFill>
            <a:schemeClr val="tx2"/>
          </a:solidFill>
          <a:latin typeface="Arial" pitchFamily="18" charset="0"/>
          <a:ea typeface="MS PGothic" pitchFamily="34" charset="-128"/>
          <a:cs typeface="ＭＳ Ｐゴシック" pitchFamily="18" charset="-128"/>
        </a:defRPr>
      </a:lvl2pPr>
      <a:lvl3pPr algn="l" defTabSz="457200" rtl="0" eaLnBrk="0" fontAlgn="base" hangingPunct="0">
        <a:spcBef>
          <a:spcPct val="0"/>
        </a:spcBef>
        <a:spcAft>
          <a:spcPct val="0"/>
        </a:spcAft>
        <a:defRPr sz="2800">
          <a:solidFill>
            <a:schemeClr val="tx2"/>
          </a:solidFill>
          <a:latin typeface="Arial" pitchFamily="18" charset="0"/>
          <a:ea typeface="MS PGothic" pitchFamily="34" charset="-128"/>
          <a:cs typeface="ＭＳ Ｐゴシック" pitchFamily="18" charset="-128"/>
        </a:defRPr>
      </a:lvl3pPr>
      <a:lvl4pPr algn="l" defTabSz="457200" rtl="0" eaLnBrk="0" fontAlgn="base" hangingPunct="0">
        <a:spcBef>
          <a:spcPct val="0"/>
        </a:spcBef>
        <a:spcAft>
          <a:spcPct val="0"/>
        </a:spcAft>
        <a:defRPr sz="2800">
          <a:solidFill>
            <a:schemeClr val="tx2"/>
          </a:solidFill>
          <a:latin typeface="Arial" pitchFamily="18" charset="0"/>
          <a:ea typeface="MS PGothic" pitchFamily="34" charset="-128"/>
          <a:cs typeface="ＭＳ Ｐゴシック" pitchFamily="18" charset="-128"/>
        </a:defRPr>
      </a:lvl4pPr>
      <a:lvl5pPr algn="l" defTabSz="457200" rtl="0" eaLnBrk="0" fontAlgn="base" hangingPunct="0">
        <a:spcBef>
          <a:spcPct val="0"/>
        </a:spcBef>
        <a:spcAft>
          <a:spcPct val="0"/>
        </a:spcAft>
        <a:defRPr sz="2800">
          <a:solidFill>
            <a:schemeClr val="tx2"/>
          </a:solidFill>
          <a:latin typeface="Arial" pitchFamily="18" charset="0"/>
          <a:ea typeface="MS PGothic" pitchFamily="34" charset="-128"/>
          <a:cs typeface="ＭＳ Ｐゴシック" pitchFamily="18" charset="-128"/>
        </a:defRPr>
      </a:lvl5pPr>
      <a:lvl6pPr marL="457200" algn="l" defTabSz="457200" rtl="0" eaLnBrk="1" fontAlgn="base" hangingPunct="1">
        <a:spcBef>
          <a:spcPct val="0"/>
        </a:spcBef>
        <a:spcAft>
          <a:spcPct val="0"/>
        </a:spcAft>
        <a:defRPr sz="2800">
          <a:solidFill>
            <a:schemeClr val="tx2"/>
          </a:solidFill>
          <a:latin typeface="Arial" pitchFamily="18" charset="0"/>
          <a:ea typeface="ＭＳ Ｐゴシック" pitchFamily="18" charset="-128"/>
          <a:cs typeface="ＭＳ Ｐゴシック" pitchFamily="18" charset="-128"/>
        </a:defRPr>
      </a:lvl6pPr>
      <a:lvl7pPr marL="914400" algn="l" defTabSz="457200" rtl="0" eaLnBrk="1" fontAlgn="base" hangingPunct="1">
        <a:spcBef>
          <a:spcPct val="0"/>
        </a:spcBef>
        <a:spcAft>
          <a:spcPct val="0"/>
        </a:spcAft>
        <a:defRPr sz="2800">
          <a:solidFill>
            <a:schemeClr val="tx2"/>
          </a:solidFill>
          <a:latin typeface="Arial" pitchFamily="18" charset="0"/>
          <a:ea typeface="ＭＳ Ｐゴシック" pitchFamily="18" charset="-128"/>
          <a:cs typeface="ＭＳ Ｐゴシック" pitchFamily="18" charset="-128"/>
        </a:defRPr>
      </a:lvl7pPr>
      <a:lvl8pPr marL="1371600" algn="l" defTabSz="457200" rtl="0" eaLnBrk="1" fontAlgn="base" hangingPunct="1">
        <a:spcBef>
          <a:spcPct val="0"/>
        </a:spcBef>
        <a:spcAft>
          <a:spcPct val="0"/>
        </a:spcAft>
        <a:defRPr sz="2800">
          <a:solidFill>
            <a:schemeClr val="tx2"/>
          </a:solidFill>
          <a:latin typeface="Arial" pitchFamily="18" charset="0"/>
          <a:ea typeface="ＭＳ Ｐゴシック" pitchFamily="18" charset="-128"/>
          <a:cs typeface="ＭＳ Ｐゴシック" pitchFamily="18" charset="-128"/>
        </a:defRPr>
      </a:lvl8pPr>
      <a:lvl9pPr marL="1828800" algn="l" defTabSz="457200" rtl="0" eaLnBrk="1" fontAlgn="base" hangingPunct="1">
        <a:spcBef>
          <a:spcPct val="0"/>
        </a:spcBef>
        <a:spcAft>
          <a:spcPct val="0"/>
        </a:spcAft>
        <a:defRPr sz="2800">
          <a:solidFill>
            <a:schemeClr val="tx2"/>
          </a:solidFill>
          <a:latin typeface="Arial" pitchFamily="18" charset="0"/>
          <a:ea typeface="ＭＳ Ｐゴシック" pitchFamily="18" charset="-128"/>
          <a:cs typeface="ＭＳ Ｐゴシック" pitchFamily="18" charset="-128"/>
        </a:defRPr>
      </a:lvl9pPr>
    </p:titleStyle>
    <p:bodyStyle>
      <a:lvl1pPr marL="342900" indent="-342900" algn="l" defTabSz="457200" rtl="0" eaLnBrk="0" fontAlgn="base" hangingPunct="0">
        <a:spcBef>
          <a:spcPct val="20000"/>
        </a:spcBef>
        <a:spcAft>
          <a:spcPts val="600"/>
        </a:spcAft>
        <a:buClr>
          <a:schemeClr val="tx2"/>
        </a:buClr>
        <a:buFont typeface="Wingdings" pitchFamily="2" charset="2"/>
        <a:buChar char="§"/>
        <a:defRPr sz="2600" kern="1200">
          <a:solidFill>
            <a:schemeClr val="tx1"/>
          </a:solidFill>
          <a:latin typeface="Arial"/>
          <a:ea typeface="MS PGothic" pitchFamily="34" charset="-128"/>
          <a:cs typeface="ＭＳ Ｐゴシック" pitchFamily="18" charset="-128"/>
        </a:defRPr>
      </a:lvl1pPr>
      <a:lvl2pPr marL="742950" indent="-285750" algn="l" defTabSz="457200" rtl="0" eaLnBrk="0" fontAlgn="base" hangingPunct="0">
        <a:spcBef>
          <a:spcPct val="20000"/>
        </a:spcBef>
        <a:spcAft>
          <a:spcPts val="600"/>
        </a:spcAft>
        <a:buClr>
          <a:schemeClr val="tx2"/>
        </a:buClr>
        <a:buFont typeface="Wingdings" pitchFamily="2" charset="2"/>
        <a:buChar char="§"/>
        <a:defRPr sz="2400" kern="1200">
          <a:solidFill>
            <a:schemeClr val="tx1"/>
          </a:solidFill>
          <a:latin typeface="Arial"/>
          <a:ea typeface="MS PGothic" pitchFamily="34" charset="-128"/>
          <a:cs typeface="+mn-cs"/>
        </a:defRPr>
      </a:lvl2pPr>
      <a:lvl3pPr marL="1143000" indent="-228600" algn="l" defTabSz="457200" rtl="0" eaLnBrk="0" fontAlgn="base" hangingPunct="0">
        <a:spcBef>
          <a:spcPct val="20000"/>
        </a:spcBef>
        <a:spcAft>
          <a:spcPts val="600"/>
        </a:spcAft>
        <a:buClr>
          <a:schemeClr val="tx2"/>
        </a:buClr>
        <a:buFont typeface="Wingdings" pitchFamily="2" charset="2"/>
        <a:buChar char="§"/>
        <a:defRPr sz="2200" kern="1200">
          <a:solidFill>
            <a:schemeClr val="tx1"/>
          </a:solidFill>
          <a:latin typeface="Arial"/>
          <a:ea typeface="MS PGothic" pitchFamily="34" charset="-128"/>
          <a:cs typeface="+mn-cs"/>
        </a:defRPr>
      </a:lvl3pPr>
      <a:lvl4pPr marL="1600200" indent="-228600" algn="l" defTabSz="457200" rtl="0" eaLnBrk="0" fontAlgn="base" hangingPunct="0">
        <a:spcBef>
          <a:spcPct val="20000"/>
        </a:spcBef>
        <a:spcAft>
          <a:spcPts val="600"/>
        </a:spcAft>
        <a:buClr>
          <a:schemeClr val="tx2"/>
        </a:buClr>
        <a:buFont typeface="Wingdings" pitchFamily="2" charset="2"/>
        <a:buChar char="§"/>
        <a:defRPr sz="2000" kern="1200">
          <a:solidFill>
            <a:schemeClr val="tx1"/>
          </a:solidFill>
          <a:latin typeface="Arial"/>
          <a:ea typeface="MS PGothic" pitchFamily="34" charset="-128"/>
          <a:cs typeface="+mn-cs"/>
        </a:defRPr>
      </a:lvl4pPr>
      <a:lvl5pPr marL="2057400" indent="-228600" algn="l" defTabSz="457200" rtl="0" eaLnBrk="0" fontAlgn="base" hangingPunct="0">
        <a:spcBef>
          <a:spcPct val="20000"/>
        </a:spcBef>
        <a:spcAft>
          <a:spcPts val="600"/>
        </a:spcAft>
        <a:buClr>
          <a:schemeClr val="tx2"/>
        </a:buClr>
        <a:buFont typeface="Wingdings" pitchFamily="2" charset="2"/>
        <a:buChar char="§"/>
        <a:defRPr sz="2000" kern="1200">
          <a:solidFill>
            <a:schemeClr val="tx1"/>
          </a:solidFill>
          <a:latin typeface="Arial"/>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tags" Target="../tags/tag7.xml"/><Relationship Id="rId13" Type="http://schemas.openxmlformats.org/officeDocument/2006/relationships/tags" Target="../tags/tag12.xml"/><Relationship Id="rId18" Type="http://schemas.openxmlformats.org/officeDocument/2006/relationships/slideLayout" Target="../slideLayouts/slideLayout2.xml"/><Relationship Id="rId3" Type="http://schemas.openxmlformats.org/officeDocument/2006/relationships/tags" Target="../tags/tag2.xml"/><Relationship Id="rId7" Type="http://schemas.openxmlformats.org/officeDocument/2006/relationships/tags" Target="../tags/tag6.xml"/><Relationship Id="rId12" Type="http://schemas.openxmlformats.org/officeDocument/2006/relationships/tags" Target="../tags/tag11.xml"/><Relationship Id="rId17" Type="http://schemas.openxmlformats.org/officeDocument/2006/relationships/tags" Target="../tags/tag16.xml"/><Relationship Id="rId2" Type="http://schemas.openxmlformats.org/officeDocument/2006/relationships/tags" Target="../tags/tag1.xml"/><Relationship Id="rId16" Type="http://schemas.openxmlformats.org/officeDocument/2006/relationships/tags" Target="../tags/tag15.xml"/><Relationship Id="rId20" Type="http://schemas.openxmlformats.org/officeDocument/2006/relationships/oleObject" Target="../embeddings/oleObject1.bin"/><Relationship Id="rId1" Type="http://schemas.openxmlformats.org/officeDocument/2006/relationships/vmlDrawing" Target="../drawings/vmlDrawing1.vml"/><Relationship Id="rId6" Type="http://schemas.openxmlformats.org/officeDocument/2006/relationships/tags" Target="../tags/tag5.xml"/><Relationship Id="rId11" Type="http://schemas.openxmlformats.org/officeDocument/2006/relationships/tags" Target="../tags/tag10.xml"/><Relationship Id="rId5" Type="http://schemas.openxmlformats.org/officeDocument/2006/relationships/tags" Target="../tags/tag4.xml"/><Relationship Id="rId15" Type="http://schemas.openxmlformats.org/officeDocument/2006/relationships/tags" Target="../tags/tag14.xml"/><Relationship Id="rId10" Type="http://schemas.openxmlformats.org/officeDocument/2006/relationships/tags" Target="../tags/tag9.xml"/><Relationship Id="rId19" Type="http://schemas.openxmlformats.org/officeDocument/2006/relationships/notesSlide" Target="../notesSlides/notesSlide11.xml"/><Relationship Id="rId4" Type="http://schemas.openxmlformats.org/officeDocument/2006/relationships/tags" Target="../tags/tag3.xml"/><Relationship Id="rId9" Type="http://schemas.openxmlformats.org/officeDocument/2006/relationships/tags" Target="../tags/tag8.xml"/><Relationship Id="rId14" Type="http://schemas.openxmlformats.org/officeDocument/2006/relationships/tags" Target="../tags/tag1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4.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emf"/><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txBox="1">
            <a:spLocks/>
          </p:cNvSpPr>
          <p:nvPr/>
        </p:nvSpPr>
        <p:spPr bwMode="auto">
          <a:xfrm>
            <a:off x="990600" y="2743200"/>
            <a:ext cx="5715000" cy="762000"/>
          </a:xfrm>
          <a:prstGeom prst="rect">
            <a:avLst/>
          </a:prstGeom>
          <a:noFill/>
          <a:ln w="9525">
            <a:noFill/>
            <a:miter lim="800000"/>
            <a:headEnd/>
            <a:tailEnd/>
          </a:ln>
        </p:spPr>
        <p:txBody>
          <a:bodyPr/>
          <a:lstStyle/>
          <a:p>
            <a:r>
              <a:rPr lang="en-GB" sz="2400" b="1" i="1" dirty="0"/>
              <a:t>Julian Lob-Levyt</a:t>
            </a:r>
          </a:p>
        </p:txBody>
      </p:sp>
      <p:sp>
        <p:nvSpPr>
          <p:cNvPr id="5123" name="Title 1"/>
          <p:cNvSpPr>
            <a:spLocks noGrp="1"/>
          </p:cNvSpPr>
          <p:nvPr>
            <p:ph type="ctrTitle"/>
          </p:nvPr>
        </p:nvSpPr>
        <p:spPr>
          <a:xfrm>
            <a:off x="990600" y="1600200"/>
            <a:ext cx="5715000" cy="1295400"/>
          </a:xfrm>
        </p:spPr>
        <p:txBody>
          <a:bodyPr/>
          <a:lstStyle/>
          <a:p>
            <a:pPr eaLnBrk="1" hangingPunct="1"/>
            <a:r>
              <a:rPr lang="en-GB" dirty="0" smtClean="0">
                <a:latin typeface="Arial" pitchFamily="34" charset="0"/>
              </a:rPr>
              <a:t>Health Systems Funding Platform update</a:t>
            </a:r>
            <a:br>
              <a:rPr lang="en-GB" dirty="0" smtClean="0">
                <a:latin typeface="Arial" pitchFamily="34" charset="0"/>
              </a:rPr>
            </a:br>
            <a:r>
              <a:rPr lang="en-GB" dirty="0" smtClean="0">
                <a:latin typeface="Arial" pitchFamily="34" charset="0"/>
              </a:rPr>
              <a:t/>
            </a:r>
            <a:br>
              <a:rPr lang="en-GB" dirty="0" smtClean="0">
                <a:latin typeface="Arial" pitchFamily="34" charset="0"/>
              </a:rPr>
            </a:br>
            <a:endParaRPr lang="en-GB" sz="2400" dirty="0" smtClean="0">
              <a:latin typeface="Arial" pitchFamily="34" charset="0"/>
            </a:endParaRPr>
          </a:p>
        </p:txBody>
      </p:sp>
      <p:sp>
        <p:nvSpPr>
          <p:cNvPr id="5124" name="Subtitle 2"/>
          <p:cNvSpPr>
            <a:spLocks noGrp="1"/>
          </p:cNvSpPr>
          <p:nvPr>
            <p:ph type="subTitle" idx="1"/>
          </p:nvPr>
        </p:nvSpPr>
        <p:spPr>
          <a:xfrm>
            <a:off x="990600" y="3733800"/>
            <a:ext cx="5791200" cy="914400"/>
          </a:xfrm>
        </p:spPr>
        <p:txBody>
          <a:bodyPr/>
          <a:lstStyle/>
          <a:p>
            <a:pPr eaLnBrk="1" hangingPunct="1"/>
            <a:r>
              <a:rPr lang="en-GB" dirty="0" smtClean="0">
                <a:latin typeface="Arial" pitchFamily="34" charset="0"/>
              </a:rPr>
              <a:t>ECOSOC Coordination Segment</a:t>
            </a:r>
            <a:br>
              <a:rPr lang="en-GB" dirty="0" smtClean="0">
                <a:latin typeface="Arial" pitchFamily="34" charset="0"/>
              </a:rPr>
            </a:br>
            <a:r>
              <a:rPr lang="en-GB" dirty="0" smtClean="0">
                <a:solidFill>
                  <a:srgbClr val="333333"/>
                </a:solidFill>
                <a:latin typeface="Arial" pitchFamily="34" charset="0"/>
              </a:rPr>
              <a:t>United Nations Headquarters</a:t>
            </a:r>
            <a:r>
              <a:rPr lang="en-GB" dirty="0" smtClean="0">
                <a:latin typeface="Arial" pitchFamily="34" charset="0"/>
              </a:rPr>
              <a:t>, 6 July 2010</a:t>
            </a:r>
          </a:p>
        </p:txBody>
      </p:sp>
      <p:grpSp>
        <p:nvGrpSpPr>
          <p:cNvPr id="6" name="Group 5"/>
          <p:cNvGrpSpPr>
            <a:grpSpLocks noChangeAspect="1"/>
          </p:cNvGrpSpPr>
          <p:nvPr/>
        </p:nvGrpSpPr>
        <p:grpSpPr>
          <a:xfrm>
            <a:off x="3643306" y="4920574"/>
            <a:ext cx="5097223" cy="1588884"/>
            <a:chOff x="873375" y="1953162"/>
            <a:chExt cx="8120531" cy="2531295"/>
          </a:xfrm>
        </p:grpSpPr>
        <p:pic>
          <p:nvPicPr>
            <p:cNvPr id="7" name="Picture 6" descr="W:\External Relations\Media and Information\BRANDING\LOGOS\1. Alliance\Logos\MS Office &amp; Web (lores)\Logo_GAVI_Alliance.jpg"/>
            <p:cNvPicPr>
              <a:picLocks noChangeAspect="1"/>
            </p:cNvPicPr>
            <p:nvPr/>
          </p:nvPicPr>
          <p:blipFill>
            <a:blip r:embed="rId3"/>
            <a:srcRect/>
            <a:stretch>
              <a:fillRect/>
            </a:stretch>
          </p:blipFill>
          <p:spPr bwMode="auto">
            <a:xfrm>
              <a:off x="1357290" y="2071679"/>
              <a:ext cx="2180954" cy="959988"/>
            </a:xfrm>
            <a:prstGeom prst="rect">
              <a:avLst/>
            </a:prstGeom>
            <a:noFill/>
            <a:ln w="9525">
              <a:noFill/>
              <a:miter lim="800000"/>
              <a:headEnd/>
              <a:tailEnd/>
            </a:ln>
          </p:spPr>
        </p:pic>
        <p:pic>
          <p:nvPicPr>
            <p:cNvPr id="8" name="Picture 7" descr="W:\External Relations\Media and Information\PUBLICATIONS\Publications Materials\Others Logos\THE GLOBAL FUND\Color.jpg"/>
            <p:cNvPicPr/>
            <p:nvPr/>
          </p:nvPicPr>
          <p:blipFill>
            <a:blip r:embed="rId4"/>
            <a:srcRect/>
            <a:stretch>
              <a:fillRect/>
            </a:stretch>
          </p:blipFill>
          <p:spPr bwMode="auto">
            <a:xfrm>
              <a:off x="4786314" y="1953162"/>
              <a:ext cx="4207592" cy="1078505"/>
            </a:xfrm>
            <a:prstGeom prst="rect">
              <a:avLst/>
            </a:prstGeom>
            <a:noFill/>
            <a:ln w="9525">
              <a:noFill/>
              <a:miter lim="800000"/>
              <a:headEnd/>
              <a:tailEnd/>
            </a:ln>
          </p:spPr>
        </p:pic>
        <p:pic>
          <p:nvPicPr>
            <p:cNvPr id="9" name="Picture 8"/>
            <p:cNvPicPr/>
            <p:nvPr/>
          </p:nvPicPr>
          <p:blipFill>
            <a:blip r:embed="rId5"/>
            <a:srcRect/>
            <a:stretch>
              <a:fillRect/>
            </a:stretch>
          </p:blipFill>
          <p:spPr bwMode="auto">
            <a:xfrm>
              <a:off x="873375" y="3571876"/>
              <a:ext cx="3555749" cy="794063"/>
            </a:xfrm>
            <a:prstGeom prst="rect">
              <a:avLst/>
            </a:prstGeom>
            <a:noFill/>
            <a:ln w="9525">
              <a:noFill/>
              <a:miter lim="800000"/>
              <a:headEnd/>
              <a:tailEnd/>
            </a:ln>
          </p:spPr>
        </p:pic>
        <p:pic>
          <p:nvPicPr>
            <p:cNvPr id="10" name="Picture 9" descr="W:\External Relations\Media and Information\PUBLICATIONS\Publications Materials\Others Logos\WHO\WHO logo\WHO logo\English\WHO-EN-C-H.jpg"/>
            <p:cNvPicPr/>
            <p:nvPr/>
          </p:nvPicPr>
          <p:blipFill>
            <a:blip r:embed="rId6"/>
            <a:srcRect/>
            <a:stretch>
              <a:fillRect/>
            </a:stretch>
          </p:blipFill>
          <p:spPr bwMode="auto">
            <a:xfrm>
              <a:off x="4786314" y="3571876"/>
              <a:ext cx="2892056" cy="912581"/>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GB" dirty="0" smtClean="0">
                <a:latin typeface="Arial" pitchFamily="34" charset="0"/>
              </a:rPr>
              <a:t>Different vehicles for different programmes: Malaya Province, Solomon Islands</a:t>
            </a:r>
          </a:p>
        </p:txBody>
      </p:sp>
      <p:pic>
        <p:nvPicPr>
          <p:cNvPr id="9219" name="Picture 2" descr="C:\Users\ikazandzi\AppData\Local\Microsoft\Windows\Temporary Internet Files\Content.Outlook\GAHUB9X9\P3530319 (5).JPG"/>
          <p:cNvPicPr>
            <a:picLocks noGrp="1" noChangeAspect="1" noChangeArrowheads="1"/>
          </p:cNvPicPr>
          <p:nvPr>
            <p:ph idx="1"/>
          </p:nvPr>
        </p:nvPicPr>
        <p:blipFill>
          <a:blip r:embed="rId3"/>
          <a:srcRect/>
          <a:stretch>
            <a:fillRect/>
          </a:stretch>
        </p:blipFill>
        <p:spPr>
          <a:xfrm>
            <a:off x="1665288" y="1646238"/>
            <a:ext cx="6042025" cy="4525962"/>
          </a:xfrm>
          <a:effectLst>
            <a:outerShdw blurRad="50800" dist="38100" dir="2700000" algn="tl" rotWithShape="0">
              <a:prstClr val="black">
                <a:alpha val="40000"/>
              </a:prstClr>
            </a:outerShdw>
          </a:effectLst>
        </p:spPr>
      </p:pic>
      <p:sp>
        <p:nvSpPr>
          <p:cNvPr id="9220" name="TextBox 7"/>
          <p:cNvSpPr txBox="1">
            <a:spLocks noChangeArrowheads="1"/>
          </p:cNvSpPr>
          <p:nvPr/>
        </p:nvSpPr>
        <p:spPr bwMode="auto">
          <a:xfrm>
            <a:off x="6399213" y="6142038"/>
            <a:ext cx="1173162" cy="215900"/>
          </a:xfrm>
          <a:prstGeom prst="rect">
            <a:avLst/>
          </a:prstGeom>
          <a:noFill/>
          <a:ln w="9525">
            <a:noFill/>
            <a:miter lim="800000"/>
            <a:headEnd/>
            <a:tailEnd/>
          </a:ln>
        </p:spPr>
        <p:txBody>
          <a:bodyPr wrap="none">
            <a:spAutoFit/>
          </a:bodyPr>
          <a:lstStyle/>
          <a:p>
            <a:r>
              <a:rPr lang="en-US" sz="800" dirty="0"/>
              <a:t>GAVI/09/Geoff Adlide</a:t>
            </a:r>
          </a:p>
        </p:txBody>
      </p:sp>
      <p:sp>
        <p:nvSpPr>
          <p:cNvPr id="5" name="TextBox 5"/>
          <p:cNvSpPr txBox="1">
            <a:spLocks noChangeArrowheads="1"/>
          </p:cNvSpPr>
          <p:nvPr/>
        </p:nvSpPr>
        <p:spPr bwMode="auto">
          <a:xfrm>
            <a:off x="4500563" y="6642100"/>
            <a:ext cx="357187" cy="215900"/>
          </a:xfrm>
          <a:prstGeom prst="rect">
            <a:avLst/>
          </a:prstGeom>
          <a:noFill/>
          <a:ln w="9525">
            <a:noFill/>
            <a:miter lim="800000"/>
            <a:headEnd/>
            <a:tailEnd/>
          </a:ln>
        </p:spPr>
        <p:txBody>
          <a:bodyPr>
            <a:spAutoFit/>
          </a:bodyPr>
          <a:lstStyle/>
          <a:p>
            <a:pPr algn="ctr"/>
            <a:r>
              <a:rPr lang="en-US" sz="800" dirty="0" smtClean="0"/>
              <a:t>8</a:t>
            </a:r>
            <a:endParaRPr lang="en-US" sz="80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Rectangle 2" hidden="1"/>
          <p:cNvGraphicFramePr>
            <a:graphicFrameLocks/>
          </p:cNvGraphicFramePr>
          <p:nvPr/>
        </p:nvGraphicFramePr>
        <p:xfrm>
          <a:off x="0" y="0"/>
          <a:ext cx="146050" cy="158750"/>
        </p:xfrm>
        <a:graphic>
          <a:graphicData uri="http://schemas.openxmlformats.org/presentationml/2006/ole">
            <p:oleObj spid="_x0000_s1026" name="think-cell Slide" r:id="rId20" imgW="0" imgH="0" progId="">
              <p:embed/>
            </p:oleObj>
          </a:graphicData>
        </a:graphic>
      </p:graphicFrame>
      <p:sp>
        <p:nvSpPr>
          <p:cNvPr id="39938" name="Rectangle 2"/>
          <p:cNvSpPr>
            <a:spLocks noGrp="1" noChangeArrowheads="1"/>
          </p:cNvSpPr>
          <p:nvPr>
            <p:ph type="title"/>
            <p:custDataLst>
              <p:tags r:id="rId2"/>
            </p:custDataLst>
          </p:nvPr>
        </p:nvSpPr>
        <p:spPr>
          <a:xfrm>
            <a:off x="428625" y="0"/>
            <a:ext cx="8229600" cy="1143000"/>
          </a:xfrm>
        </p:spPr>
        <p:txBody>
          <a:bodyPr>
            <a:normAutofit fontScale="90000"/>
          </a:bodyPr>
          <a:lstStyle/>
          <a:p>
            <a:pPr eaLnBrk="1" hangingPunct="1">
              <a:defRPr/>
            </a:pPr>
            <a:r>
              <a:rPr lang="en-GB" b="1" dirty="0" smtClean="0">
                <a:solidFill>
                  <a:schemeClr val="accent4">
                    <a:lumMod val="50000"/>
                  </a:schemeClr>
                </a:solidFill>
                <a:ea typeface="ＭＳ Ｐゴシック" pitchFamily="18" charset="-128"/>
              </a:rPr>
              <a:t/>
            </a:r>
            <a:br>
              <a:rPr lang="en-GB" b="1" dirty="0" smtClean="0">
                <a:solidFill>
                  <a:schemeClr val="accent4">
                    <a:lumMod val="50000"/>
                  </a:schemeClr>
                </a:solidFill>
                <a:ea typeface="ＭＳ Ｐゴシック" pitchFamily="18" charset="-128"/>
              </a:rPr>
            </a:br>
            <a:r>
              <a:rPr lang="en-GB" sz="3100" dirty="0" smtClean="0">
                <a:ea typeface="ＭＳ Ｐゴシック" pitchFamily="18" charset="-128"/>
              </a:rPr>
              <a:t>Health Systems Funding Platform</a:t>
            </a:r>
            <a:r>
              <a:rPr lang="en-GB" dirty="0" smtClean="0">
                <a:ea typeface="ＭＳ Ｐゴシック" pitchFamily="18" charset="-128"/>
              </a:rPr>
              <a:t/>
            </a:r>
            <a:br>
              <a:rPr lang="en-GB" dirty="0" smtClean="0">
                <a:ea typeface="ＭＳ Ｐゴシック" pitchFamily="18" charset="-128"/>
              </a:rPr>
            </a:br>
            <a:r>
              <a:rPr lang="en-US" sz="2200" dirty="0" smtClean="0">
                <a:solidFill>
                  <a:schemeClr val="tx1"/>
                </a:solidFill>
                <a:ea typeface="ＭＳ Ｐゴシック" pitchFamily="18" charset="-128"/>
              </a:rPr>
              <a:t>Channeling of funds for health systems</a:t>
            </a:r>
            <a:br>
              <a:rPr lang="en-US" sz="2200" dirty="0" smtClean="0">
                <a:solidFill>
                  <a:schemeClr val="tx1"/>
                </a:solidFill>
                <a:ea typeface="ＭＳ Ｐゴシック" pitchFamily="18" charset="-128"/>
              </a:rPr>
            </a:br>
            <a:endParaRPr lang="en-US" sz="2200" dirty="0">
              <a:solidFill>
                <a:schemeClr val="tx1"/>
              </a:solidFill>
              <a:ea typeface="ＭＳ Ｐゴシック" pitchFamily="18" charset="-128"/>
            </a:endParaRPr>
          </a:p>
        </p:txBody>
      </p:sp>
      <p:grpSp>
        <p:nvGrpSpPr>
          <p:cNvPr id="1028" name="Group 31"/>
          <p:cNvGrpSpPr>
            <a:grpSpLocks/>
          </p:cNvGrpSpPr>
          <p:nvPr/>
        </p:nvGrpSpPr>
        <p:grpSpPr bwMode="auto">
          <a:xfrm>
            <a:off x="428625" y="1357313"/>
            <a:ext cx="8143875" cy="4686300"/>
            <a:chOff x="142844" y="1071546"/>
            <a:chExt cx="8543608" cy="5513416"/>
          </a:xfrm>
        </p:grpSpPr>
        <p:sp>
          <p:nvSpPr>
            <p:cNvPr id="39994" name="Oval 58"/>
            <p:cNvSpPr>
              <a:spLocks noChangeArrowheads="1"/>
            </p:cNvSpPr>
            <p:nvPr>
              <p:custDataLst>
                <p:tags r:id="rId3"/>
              </p:custDataLst>
            </p:nvPr>
          </p:nvSpPr>
          <p:spPr bwMode="auto">
            <a:xfrm>
              <a:off x="1143762" y="1071546"/>
              <a:ext cx="3713888" cy="2622234"/>
            </a:xfrm>
            <a:prstGeom prst="ellipse">
              <a:avLst/>
            </a:prstGeom>
            <a:solidFill>
              <a:schemeClr val="bg1">
                <a:lumMod val="85000"/>
              </a:schemeClr>
            </a:solidFill>
            <a:ln w="9525" algn="ctr">
              <a:solidFill>
                <a:schemeClr val="bg1"/>
              </a:solidFill>
              <a:round/>
              <a:headEnd type="none" w="lg" len="lg"/>
              <a:tailEnd type="none" w="lg" len="lg"/>
            </a:ln>
            <a:effectLst/>
          </p:spPr>
          <p:txBody>
            <a:bodyPr wrap="none" tIns="91440" bIns="91440" anchor="ctr"/>
            <a:lstStyle/>
            <a:p>
              <a:pPr>
                <a:defRPr/>
              </a:pPr>
              <a:endParaRPr lang="en-US" dirty="0">
                <a:solidFill>
                  <a:schemeClr val="accent4">
                    <a:lumMod val="50000"/>
                  </a:schemeClr>
                </a:solidFill>
                <a:latin typeface="Arial" charset="0"/>
                <a:ea typeface="ＭＳ Ｐゴシック" pitchFamily="-112" charset="-128"/>
                <a:cs typeface="+mn-cs"/>
              </a:endParaRPr>
            </a:p>
          </p:txBody>
        </p:sp>
        <p:sp>
          <p:nvSpPr>
            <p:cNvPr id="39941" name="Rectangle 5"/>
            <p:cNvSpPr>
              <a:spLocks noChangeArrowheads="1"/>
            </p:cNvSpPr>
            <p:nvPr>
              <p:custDataLst>
                <p:tags r:id="rId4"/>
              </p:custDataLst>
            </p:nvPr>
          </p:nvSpPr>
          <p:spPr bwMode="auto">
            <a:xfrm>
              <a:off x="2214627" y="5001162"/>
              <a:ext cx="1643771" cy="1570725"/>
            </a:xfrm>
            <a:prstGeom prst="rect">
              <a:avLst/>
            </a:prstGeom>
            <a:solidFill>
              <a:schemeClr val="bg1">
                <a:lumMod val="85000"/>
              </a:schemeClr>
            </a:solidFill>
            <a:ln w="9525" algn="ctr">
              <a:noFill/>
              <a:miter lim="800000"/>
              <a:headEnd type="none" w="lg" len="lg"/>
              <a:tailEnd type="none" w="lg" len="lg"/>
            </a:ln>
            <a:effectLst/>
          </p:spPr>
          <p:txBody>
            <a:bodyPr wrap="none" tIns="91440" bIns="91440" anchor="ctr"/>
            <a:lstStyle/>
            <a:p>
              <a:pPr>
                <a:defRPr/>
              </a:pPr>
              <a:endParaRPr lang="en-US" sz="400" b="1" dirty="0">
                <a:solidFill>
                  <a:schemeClr val="accent4">
                    <a:lumMod val="50000"/>
                  </a:schemeClr>
                </a:solidFill>
                <a:latin typeface="Calibri" pitchFamily="34" charset="0"/>
                <a:ea typeface="ＭＳ Ｐゴシック" pitchFamily="-112" charset="-128"/>
                <a:cs typeface="+mn-cs"/>
              </a:endParaRPr>
            </a:p>
            <a:p>
              <a:pPr>
                <a:buFont typeface="Arial" pitchFamily="34" charset="0"/>
                <a:buChar char="•"/>
                <a:defRPr/>
              </a:pPr>
              <a:r>
                <a:rPr lang="en-US" sz="1600" b="1" dirty="0">
                  <a:solidFill>
                    <a:schemeClr val="accent4">
                      <a:lumMod val="50000"/>
                    </a:schemeClr>
                  </a:solidFill>
                  <a:latin typeface="Calibri" pitchFamily="34" charset="0"/>
                  <a:ea typeface="ＭＳ Ｐゴシック" pitchFamily="-112" charset="-128"/>
                  <a:cs typeface="+mn-cs"/>
                </a:rPr>
                <a:t>One plan</a:t>
              </a:r>
            </a:p>
            <a:p>
              <a:pPr>
                <a:buFont typeface="Arial" pitchFamily="34" charset="0"/>
                <a:buChar char="•"/>
                <a:defRPr/>
              </a:pPr>
              <a:r>
                <a:rPr lang="en-US" sz="1600" b="1" dirty="0">
                  <a:solidFill>
                    <a:schemeClr val="accent4">
                      <a:lumMod val="50000"/>
                    </a:schemeClr>
                  </a:solidFill>
                  <a:latin typeface="Calibri" pitchFamily="34" charset="0"/>
                  <a:ea typeface="ＭＳ Ｐゴシック" pitchFamily="-112" charset="-128"/>
                  <a:cs typeface="+mn-cs"/>
                </a:rPr>
                <a:t>One budget</a:t>
              </a:r>
            </a:p>
            <a:p>
              <a:pPr>
                <a:buFont typeface="Arial" pitchFamily="34" charset="0"/>
                <a:buChar char="•"/>
                <a:defRPr/>
              </a:pPr>
              <a:r>
                <a:rPr lang="en-US" sz="1600" b="1" dirty="0">
                  <a:solidFill>
                    <a:schemeClr val="accent4">
                      <a:lumMod val="50000"/>
                    </a:schemeClr>
                  </a:solidFill>
                  <a:latin typeface="Calibri" pitchFamily="34" charset="0"/>
                  <a:ea typeface="ＭＳ Ｐゴシック" pitchFamily="-112" charset="-128"/>
                  <a:cs typeface="+mn-cs"/>
                </a:rPr>
                <a:t>One M&amp;E</a:t>
              </a:r>
            </a:p>
            <a:p>
              <a:pPr>
                <a:defRPr/>
              </a:pPr>
              <a:r>
                <a:rPr lang="en-US" sz="1600" b="1" dirty="0">
                  <a:solidFill>
                    <a:schemeClr val="accent4">
                      <a:lumMod val="50000"/>
                    </a:schemeClr>
                  </a:solidFill>
                  <a:latin typeface="Calibri" pitchFamily="34" charset="0"/>
                  <a:ea typeface="ＭＳ Ｐゴシック" pitchFamily="-112" charset="-128"/>
                  <a:cs typeface="+mn-cs"/>
                </a:rPr>
                <a:t>  framework</a:t>
              </a:r>
            </a:p>
          </p:txBody>
        </p:sp>
        <p:sp>
          <p:nvSpPr>
            <p:cNvPr id="39973" name="Rectangle 37"/>
            <p:cNvSpPr>
              <a:spLocks noChangeArrowheads="1"/>
            </p:cNvSpPr>
            <p:nvPr>
              <p:custDataLst>
                <p:tags r:id="rId5"/>
              </p:custDataLst>
            </p:nvPr>
          </p:nvSpPr>
          <p:spPr bwMode="auto">
            <a:xfrm>
              <a:off x="2714254" y="4071053"/>
              <a:ext cx="5882266" cy="515482"/>
            </a:xfrm>
            <a:prstGeom prst="rect">
              <a:avLst/>
            </a:prstGeom>
            <a:solidFill>
              <a:schemeClr val="bg1">
                <a:lumMod val="85000"/>
              </a:schemeClr>
            </a:solidFill>
            <a:ln w="34925" algn="ctr">
              <a:solidFill>
                <a:schemeClr val="accent2">
                  <a:lumMod val="75000"/>
                </a:schemeClr>
              </a:solidFill>
              <a:prstDash val="dash"/>
              <a:miter lim="800000"/>
              <a:headEnd type="none" w="lg" len="lg"/>
              <a:tailEnd type="none" w="lg" len="lg"/>
            </a:ln>
            <a:effectLst/>
          </p:spPr>
          <p:txBody>
            <a:bodyPr wrap="none" tIns="91440" bIns="91440" anchor="ctr"/>
            <a:lstStyle/>
            <a:p>
              <a:pPr algn="ctr">
                <a:lnSpc>
                  <a:spcPct val="90000"/>
                </a:lnSpc>
                <a:defRPr/>
              </a:pPr>
              <a:r>
                <a:rPr lang="en-US" sz="1400" dirty="0">
                  <a:solidFill>
                    <a:schemeClr val="accent4">
                      <a:lumMod val="50000"/>
                    </a:schemeClr>
                  </a:solidFill>
                  <a:latin typeface="Calibri" pitchFamily="34" charset="0"/>
                  <a:ea typeface="ＭＳ Ｐゴシック" pitchFamily="-112" charset="-128"/>
                  <a:cs typeface="+mn-cs"/>
                </a:rPr>
                <a:t>Joint assessment, capacity building and M&amp;E</a:t>
              </a:r>
            </a:p>
          </p:txBody>
        </p:sp>
        <p:sp>
          <p:nvSpPr>
            <p:cNvPr id="39976" name="Oval 40"/>
            <p:cNvSpPr>
              <a:spLocks noChangeArrowheads="1"/>
            </p:cNvSpPr>
            <p:nvPr>
              <p:custDataLst>
                <p:tags r:id="rId6"/>
              </p:custDataLst>
            </p:nvPr>
          </p:nvSpPr>
          <p:spPr bwMode="auto">
            <a:xfrm>
              <a:off x="7215886" y="5072134"/>
              <a:ext cx="1470566" cy="1512828"/>
            </a:xfrm>
            <a:prstGeom prst="ellipse">
              <a:avLst/>
            </a:prstGeom>
            <a:solidFill>
              <a:schemeClr val="bg1">
                <a:lumMod val="85000"/>
              </a:schemeClr>
            </a:solidFill>
            <a:ln w="9525" algn="ctr">
              <a:noFill/>
              <a:round/>
              <a:headEnd type="none" w="lg" len="lg"/>
              <a:tailEnd type="none" w="lg" len="lg"/>
            </a:ln>
            <a:effectLst/>
          </p:spPr>
          <p:txBody>
            <a:bodyPr wrap="none" tIns="91440" bIns="91440" anchor="ctr"/>
            <a:lstStyle/>
            <a:p>
              <a:pPr algn="ctr">
                <a:defRPr/>
              </a:pPr>
              <a:r>
                <a:rPr lang="en-US" sz="1600" b="1" dirty="0">
                  <a:solidFill>
                    <a:schemeClr val="accent4">
                      <a:lumMod val="50000"/>
                    </a:schemeClr>
                  </a:solidFill>
                  <a:latin typeface="Calibri" pitchFamily="34" charset="0"/>
                  <a:ea typeface="ＭＳ Ｐゴシック" pitchFamily="-112" charset="-128"/>
                  <a:cs typeface="+mn-cs"/>
                </a:rPr>
                <a:t>MDG </a:t>
              </a:r>
            </a:p>
            <a:p>
              <a:pPr algn="ctr">
                <a:defRPr/>
              </a:pPr>
              <a:r>
                <a:rPr lang="en-US" sz="1600" b="1" dirty="0">
                  <a:solidFill>
                    <a:schemeClr val="accent4">
                      <a:lumMod val="50000"/>
                    </a:schemeClr>
                  </a:solidFill>
                  <a:latin typeface="Calibri" pitchFamily="34" charset="0"/>
                  <a:ea typeface="ＭＳ Ｐゴシック" pitchFamily="-112" charset="-128"/>
                  <a:cs typeface="+mn-cs"/>
                </a:rPr>
                <a:t>4, 5, and 6</a:t>
              </a:r>
            </a:p>
            <a:p>
              <a:pPr algn="ctr">
                <a:defRPr/>
              </a:pPr>
              <a:r>
                <a:rPr lang="en-US" sz="1600" b="1" dirty="0">
                  <a:solidFill>
                    <a:schemeClr val="accent4">
                      <a:lumMod val="50000"/>
                    </a:schemeClr>
                  </a:solidFill>
                  <a:latin typeface="Calibri" pitchFamily="34" charset="0"/>
                  <a:ea typeface="ＭＳ Ｐゴシック" pitchFamily="-112" charset="-128"/>
                  <a:cs typeface="+mn-cs"/>
                </a:rPr>
                <a:t>outcomes</a:t>
              </a:r>
            </a:p>
          </p:txBody>
        </p:sp>
        <p:sp>
          <p:nvSpPr>
            <p:cNvPr id="39981" name="Rectangle 45"/>
            <p:cNvSpPr>
              <a:spLocks noChangeArrowheads="1"/>
            </p:cNvSpPr>
            <p:nvPr>
              <p:custDataLst>
                <p:tags r:id="rId7"/>
              </p:custDataLst>
            </p:nvPr>
          </p:nvSpPr>
          <p:spPr bwMode="auto">
            <a:xfrm>
              <a:off x="142844" y="3714324"/>
              <a:ext cx="1635443" cy="1518431"/>
            </a:xfrm>
            <a:prstGeom prst="rect">
              <a:avLst/>
            </a:prstGeom>
            <a:solidFill>
              <a:schemeClr val="bg1">
                <a:lumMod val="85000"/>
              </a:schemeClr>
            </a:solidFill>
            <a:ln w="9525" algn="ctr">
              <a:solidFill>
                <a:schemeClr val="bg1"/>
              </a:solidFill>
              <a:miter lim="800000"/>
              <a:headEnd type="none" w="lg" len="lg"/>
              <a:tailEnd type="none" w="lg" len="lg"/>
            </a:ln>
            <a:effectLst/>
          </p:spPr>
          <p:txBody>
            <a:bodyPr tIns="91440" bIns="91440" anchor="ctr"/>
            <a:lstStyle/>
            <a:p>
              <a:pPr algn="ctr">
                <a:defRPr/>
              </a:pPr>
              <a:r>
                <a:rPr lang="en-US" sz="1600" b="1" dirty="0">
                  <a:solidFill>
                    <a:schemeClr val="accent4">
                      <a:lumMod val="50000"/>
                    </a:schemeClr>
                  </a:solidFill>
                  <a:latin typeface="Calibri" pitchFamily="34" charset="0"/>
                  <a:ea typeface="ＭＳ Ｐゴシック" pitchFamily="-112" charset="-128"/>
                  <a:cs typeface="+mn-cs"/>
                </a:rPr>
                <a:t>Key inputs</a:t>
              </a:r>
            </a:p>
            <a:p>
              <a:pPr algn="ctr">
                <a:defRPr/>
              </a:pPr>
              <a:r>
                <a:rPr lang="en-US" sz="1400" dirty="0">
                  <a:solidFill>
                    <a:schemeClr val="accent4">
                      <a:lumMod val="50000"/>
                    </a:schemeClr>
                  </a:solidFill>
                  <a:latin typeface="Calibri" pitchFamily="34" charset="0"/>
                  <a:ea typeface="ＭＳ Ｐゴシック" pitchFamily="-112" charset="-128"/>
                  <a:cs typeface="+mn-cs"/>
                </a:rPr>
                <a:t>Bilateral and multilateral donors, CSOs</a:t>
              </a:r>
            </a:p>
          </p:txBody>
        </p:sp>
        <p:sp>
          <p:nvSpPr>
            <p:cNvPr id="40009" name="AutoShape 73"/>
            <p:cNvSpPr>
              <a:spLocks noChangeArrowheads="1"/>
            </p:cNvSpPr>
            <p:nvPr/>
          </p:nvSpPr>
          <p:spPr bwMode="auto">
            <a:xfrm>
              <a:off x="3928346" y="5428862"/>
              <a:ext cx="3152641" cy="950654"/>
            </a:xfrm>
            <a:prstGeom prst="rightArrow">
              <a:avLst>
                <a:gd name="adj1" fmla="val 50000"/>
                <a:gd name="adj2" fmla="val 60616"/>
              </a:avLst>
            </a:prstGeom>
            <a:solidFill>
              <a:schemeClr val="bg1">
                <a:lumMod val="85000"/>
              </a:schemeClr>
            </a:solidFill>
            <a:ln w="9525" algn="ctr">
              <a:solidFill>
                <a:schemeClr val="bg1"/>
              </a:solidFill>
              <a:miter lim="800000"/>
              <a:headEnd type="none" w="lg" len="lg"/>
              <a:tailEnd type="none" w="lg" len="lg"/>
            </a:ln>
            <a:effectLst/>
          </p:spPr>
          <p:txBody>
            <a:bodyPr wrap="none" tIns="91440" bIns="91440" anchor="ctr"/>
            <a:lstStyle/>
            <a:p>
              <a:pPr algn="ctr">
                <a:defRPr/>
              </a:pPr>
              <a:r>
                <a:rPr lang="en-US" b="1" dirty="0">
                  <a:solidFill>
                    <a:schemeClr val="accent4">
                      <a:lumMod val="50000"/>
                    </a:schemeClr>
                  </a:solidFill>
                  <a:latin typeface="Arial" charset="0"/>
                  <a:ea typeface="ＭＳ Ｐゴシック" pitchFamily="-112" charset="-128"/>
                  <a:cs typeface="+mn-cs"/>
                </a:rPr>
                <a:t>Implementation</a:t>
              </a:r>
            </a:p>
          </p:txBody>
        </p:sp>
        <p:sp>
          <p:nvSpPr>
            <p:cNvPr id="40014" name="AutoShape 78"/>
            <p:cNvSpPr>
              <a:spLocks noChangeArrowheads="1"/>
            </p:cNvSpPr>
            <p:nvPr/>
          </p:nvSpPr>
          <p:spPr bwMode="auto">
            <a:xfrm>
              <a:off x="1856562" y="4214865"/>
              <a:ext cx="611209" cy="242799"/>
            </a:xfrm>
            <a:prstGeom prst="rightArrow">
              <a:avLst>
                <a:gd name="adj1" fmla="val 33333"/>
                <a:gd name="adj2" fmla="val 67181"/>
              </a:avLst>
            </a:prstGeom>
            <a:solidFill>
              <a:schemeClr val="accent2">
                <a:lumMod val="75000"/>
              </a:schemeClr>
            </a:solidFill>
            <a:ln w="9525" algn="ctr">
              <a:solidFill>
                <a:srgbClr val="800000"/>
              </a:solidFill>
              <a:miter lim="800000"/>
              <a:headEnd type="none" w="lg" len="lg"/>
              <a:tailEnd type="none" w="lg" len="lg"/>
            </a:ln>
            <a:effectLst/>
          </p:spPr>
          <p:txBody>
            <a:bodyPr wrap="none" tIns="91440" bIns="91440" anchor="ctr"/>
            <a:lstStyle/>
            <a:p>
              <a:pPr>
                <a:defRPr/>
              </a:pPr>
              <a:endParaRPr lang="en-US" dirty="0">
                <a:solidFill>
                  <a:schemeClr val="accent4">
                    <a:lumMod val="50000"/>
                  </a:schemeClr>
                </a:solidFill>
                <a:latin typeface="Arial" charset="0"/>
                <a:ea typeface="ＭＳ Ｐゴシック" pitchFamily="-112" charset="-128"/>
                <a:cs typeface="+mn-cs"/>
              </a:endParaRPr>
            </a:p>
          </p:txBody>
        </p:sp>
        <p:sp>
          <p:nvSpPr>
            <p:cNvPr id="40015" name="AutoShape 79"/>
            <p:cNvSpPr>
              <a:spLocks noChangeArrowheads="1"/>
            </p:cNvSpPr>
            <p:nvPr>
              <p:custDataLst>
                <p:tags r:id="rId8"/>
              </p:custDataLst>
            </p:nvPr>
          </p:nvSpPr>
          <p:spPr bwMode="auto">
            <a:xfrm rot="-2637502">
              <a:off x="1784949" y="3749811"/>
              <a:ext cx="609544" cy="242799"/>
            </a:xfrm>
            <a:prstGeom prst="rightArrow">
              <a:avLst>
                <a:gd name="adj1" fmla="val 33333"/>
                <a:gd name="adj2" fmla="val 67181"/>
              </a:avLst>
            </a:prstGeom>
            <a:solidFill>
              <a:schemeClr val="accent2">
                <a:lumMod val="75000"/>
              </a:schemeClr>
            </a:solidFill>
            <a:ln w="9525" algn="ctr">
              <a:solidFill>
                <a:srgbClr val="800000"/>
              </a:solidFill>
              <a:miter lim="800000"/>
              <a:headEnd type="none" w="lg" len="lg"/>
              <a:tailEnd type="none" w="lg" len="lg"/>
            </a:ln>
            <a:effectLst/>
          </p:spPr>
          <p:txBody>
            <a:bodyPr wrap="none" tIns="91440" bIns="91440" anchor="ctr"/>
            <a:lstStyle/>
            <a:p>
              <a:pPr>
                <a:defRPr/>
              </a:pPr>
              <a:endParaRPr lang="en-US" dirty="0">
                <a:solidFill>
                  <a:schemeClr val="accent4">
                    <a:lumMod val="50000"/>
                  </a:schemeClr>
                </a:solidFill>
                <a:latin typeface="Arial" charset="0"/>
                <a:ea typeface="ＭＳ Ｐゴシック" pitchFamily="-112" charset="-128"/>
                <a:cs typeface="+mn-cs"/>
              </a:endParaRPr>
            </a:p>
          </p:txBody>
        </p:sp>
        <p:grpSp>
          <p:nvGrpSpPr>
            <p:cNvPr id="3" name="Group 96"/>
            <p:cNvGrpSpPr>
              <a:grpSpLocks/>
            </p:cNvGrpSpPr>
            <p:nvPr/>
          </p:nvGrpSpPr>
          <p:grpSpPr bwMode="auto">
            <a:xfrm>
              <a:off x="5000628" y="4714884"/>
              <a:ext cx="838200" cy="887413"/>
              <a:chOff x="4163" y="1365"/>
              <a:chExt cx="708" cy="724"/>
            </a:xfrm>
            <a:solidFill>
              <a:schemeClr val="accent2">
                <a:lumMod val="75000"/>
              </a:schemeClr>
            </a:solidFill>
          </p:grpSpPr>
          <p:sp>
            <p:nvSpPr>
              <p:cNvPr id="40028" name="AutoShape 92"/>
              <p:cNvSpPr>
                <a:spLocks noChangeArrowheads="1"/>
              </p:cNvSpPr>
              <p:nvPr/>
            </p:nvSpPr>
            <p:spPr bwMode="auto">
              <a:xfrm rot="239533">
                <a:off x="4163" y="1381"/>
                <a:ext cx="572" cy="556"/>
              </a:xfrm>
              <a:custGeom>
                <a:avLst/>
                <a:gdLst>
                  <a:gd name="G0" fmla="+- -6660567 0 0"/>
                  <a:gd name="G1" fmla="+- -11796480 0 0"/>
                  <a:gd name="G2" fmla="+- -6660567 0 -11796480"/>
                  <a:gd name="G3" fmla="+- 10800 0 0"/>
                  <a:gd name="G4" fmla="+- 0 0 -6660567"/>
                  <a:gd name="T0" fmla="*/ 360 256 1"/>
                  <a:gd name="T1" fmla="*/ 0 256 1"/>
                  <a:gd name="G5" fmla="+- G2 T0 T1"/>
                  <a:gd name="G6" fmla="?: G2 G2 G5"/>
                  <a:gd name="G7" fmla="+- 0 0 G6"/>
                  <a:gd name="G8" fmla="+- 5683 0 0"/>
                  <a:gd name="G9" fmla="+- 0 0 -11796480"/>
                  <a:gd name="G10" fmla="+- 5683 0 2700"/>
                  <a:gd name="G11" fmla="cos G10 -6660567"/>
                  <a:gd name="G12" fmla="sin G10 -6660567"/>
                  <a:gd name="G13" fmla="cos 13500 -6660567"/>
                  <a:gd name="G14" fmla="sin 13500 -6660567"/>
                  <a:gd name="G15" fmla="+- G11 10800 0"/>
                  <a:gd name="G16" fmla="+- G12 10800 0"/>
                  <a:gd name="G17" fmla="+- G13 10800 0"/>
                  <a:gd name="G18" fmla="+- G14 10800 0"/>
                  <a:gd name="G19" fmla="*/ 5683 1 2"/>
                  <a:gd name="G20" fmla="+- G19 5400 0"/>
                  <a:gd name="G21" fmla="cos G20 -6660567"/>
                  <a:gd name="G22" fmla="sin G20 -6660567"/>
                  <a:gd name="G23" fmla="+- G21 10800 0"/>
                  <a:gd name="G24" fmla="+- G12 G23 G22"/>
                  <a:gd name="G25" fmla="+- G22 G23 G11"/>
                  <a:gd name="G26" fmla="cos 10800 -6660567"/>
                  <a:gd name="G27" fmla="sin 10800 -6660567"/>
                  <a:gd name="G28" fmla="cos 5683 -6660567"/>
                  <a:gd name="G29" fmla="sin 5683 -6660567"/>
                  <a:gd name="G30" fmla="+- G26 10800 0"/>
                  <a:gd name="G31" fmla="+- G27 10800 0"/>
                  <a:gd name="G32" fmla="+- G28 10800 0"/>
                  <a:gd name="G33" fmla="+- G29 10800 0"/>
                  <a:gd name="G34" fmla="+- G19 5400 0"/>
                  <a:gd name="G35" fmla="cos G34 -11796480"/>
                  <a:gd name="G36" fmla="sin G34 -11796480"/>
                  <a:gd name="G37" fmla="+/ -11796480 -6660567 2"/>
                  <a:gd name="T2" fmla="*/ 180 256 1"/>
                  <a:gd name="T3" fmla="*/ 0 256 1"/>
                  <a:gd name="G38" fmla="+- G37 T2 T3"/>
                  <a:gd name="G39" fmla="?: G2 G37 G38"/>
                  <a:gd name="G40" fmla="cos 10800 G39"/>
                  <a:gd name="G41" fmla="sin 10800 G39"/>
                  <a:gd name="G42" fmla="cos 5683 G39"/>
                  <a:gd name="G43" fmla="sin 5683 G39"/>
                  <a:gd name="G44" fmla="+- G40 10800 0"/>
                  <a:gd name="G45" fmla="+- G41 10800 0"/>
                  <a:gd name="G46" fmla="+- G42 10800 0"/>
                  <a:gd name="G47" fmla="+- G43 10800 0"/>
                  <a:gd name="G48" fmla="+- G35 10800 0"/>
                  <a:gd name="G49" fmla="+- G36 10800 0"/>
                  <a:gd name="T4" fmla="*/ 2428 w 21600"/>
                  <a:gd name="T5" fmla="*/ 3976 h 21600"/>
                  <a:gd name="T6" fmla="*/ 2558 w 21600"/>
                  <a:gd name="T7" fmla="*/ 10800 h 21600"/>
                  <a:gd name="T8" fmla="*/ 6394 w 21600"/>
                  <a:gd name="T9" fmla="*/ 7209 h 21600"/>
                  <a:gd name="T10" fmla="*/ 8078 w 21600"/>
                  <a:gd name="T11" fmla="*/ -2423 h 21600"/>
                  <a:gd name="T12" fmla="*/ 14289 w 21600"/>
                  <a:gd name="T13" fmla="*/ 1667 h 21600"/>
                  <a:gd name="T14" fmla="*/ 10198 w 21600"/>
                  <a:gd name="T15" fmla="*/ 787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9654" y="5233"/>
                    </a:moveTo>
                    <a:cubicBezTo>
                      <a:pt x="7012" y="5777"/>
                      <a:pt x="5117" y="8103"/>
                      <a:pt x="5117" y="10799"/>
                    </a:cubicBezTo>
                    <a:lnTo>
                      <a:pt x="0" y="10800"/>
                    </a:lnTo>
                    <a:cubicBezTo>
                      <a:pt x="0" y="5674"/>
                      <a:pt x="3602" y="1255"/>
                      <a:pt x="8622" y="221"/>
                    </a:cubicBezTo>
                    <a:lnTo>
                      <a:pt x="8078" y="-2423"/>
                    </a:lnTo>
                    <a:lnTo>
                      <a:pt x="14289" y="1667"/>
                    </a:lnTo>
                    <a:lnTo>
                      <a:pt x="10198" y="7878"/>
                    </a:lnTo>
                    <a:lnTo>
                      <a:pt x="9654" y="5233"/>
                    </a:lnTo>
                    <a:close/>
                  </a:path>
                </a:pathLst>
              </a:custGeom>
              <a:grpFill/>
              <a:ln w="9525" algn="ctr">
                <a:solidFill>
                  <a:srgbClr val="800000"/>
                </a:solidFill>
                <a:miter lim="800000"/>
                <a:headEnd type="none" w="lg" len="lg"/>
                <a:tailEnd type="none" w="lg" len="lg"/>
              </a:ln>
              <a:effectLst/>
            </p:spPr>
            <p:txBody>
              <a:bodyPr wrap="none" tIns="91440" bIns="91440" anchor="ctr"/>
              <a:lstStyle/>
              <a:p>
                <a:pPr>
                  <a:defRPr/>
                </a:pPr>
                <a:endParaRPr lang="en-US" dirty="0">
                  <a:solidFill>
                    <a:schemeClr val="accent4">
                      <a:lumMod val="50000"/>
                    </a:schemeClr>
                  </a:solidFill>
                  <a:latin typeface="Arial" charset="0"/>
                  <a:ea typeface="ＭＳ Ｐゴシック" pitchFamily="-112" charset="-128"/>
                  <a:cs typeface="+mn-cs"/>
                </a:endParaRPr>
              </a:p>
            </p:txBody>
          </p:sp>
          <p:sp>
            <p:nvSpPr>
              <p:cNvPr id="40029" name="AutoShape 93"/>
              <p:cNvSpPr>
                <a:spLocks noChangeArrowheads="1"/>
              </p:cNvSpPr>
              <p:nvPr/>
            </p:nvSpPr>
            <p:spPr bwMode="auto">
              <a:xfrm rot="5738791">
                <a:off x="4275" y="1373"/>
                <a:ext cx="572" cy="556"/>
              </a:xfrm>
              <a:custGeom>
                <a:avLst/>
                <a:gdLst>
                  <a:gd name="G0" fmla="+- -6660567 0 0"/>
                  <a:gd name="G1" fmla="+- -11796480 0 0"/>
                  <a:gd name="G2" fmla="+- -6660567 0 -11796480"/>
                  <a:gd name="G3" fmla="+- 10800 0 0"/>
                  <a:gd name="G4" fmla="+- 0 0 -6660567"/>
                  <a:gd name="T0" fmla="*/ 360 256 1"/>
                  <a:gd name="T1" fmla="*/ 0 256 1"/>
                  <a:gd name="G5" fmla="+- G2 T0 T1"/>
                  <a:gd name="G6" fmla="?: G2 G2 G5"/>
                  <a:gd name="G7" fmla="+- 0 0 G6"/>
                  <a:gd name="G8" fmla="+- 5683 0 0"/>
                  <a:gd name="G9" fmla="+- 0 0 -11796480"/>
                  <a:gd name="G10" fmla="+- 5683 0 2700"/>
                  <a:gd name="G11" fmla="cos G10 -6660567"/>
                  <a:gd name="G12" fmla="sin G10 -6660567"/>
                  <a:gd name="G13" fmla="cos 13500 -6660567"/>
                  <a:gd name="G14" fmla="sin 13500 -6660567"/>
                  <a:gd name="G15" fmla="+- G11 10800 0"/>
                  <a:gd name="G16" fmla="+- G12 10800 0"/>
                  <a:gd name="G17" fmla="+- G13 10800 0"/>
                  <a:gd name="G18" fmla="+- G14 10800 0"/>
                  <a:gd name="G19" fmla="*/ 5683 1 2"/>
                  <a:gd name="G20" fmla="+- G19 5400 0"/>
                  <a:gd name="G21" fmla="cos G20 -6660567"/>
                  <a:gd name="G22" fmla="sin G20 -6660567"/>
                  <a:gd name="G23" fmla="+- G21 10800 0"/>
                  <a:gd name="G24" fmla="+- G12 G23 G22"/>
                  <a:gd name="G25" fmla="+- G22 G23 G11"/>
                  <a:gd name="G26" fmla="cos 10800 -6660567"/>
                  <a:gd name="G27" fmla="sin 10800 -6660567"/>
                  <a:gd name="G28" fmla="cos 5683 -6660567"/>
                  <a:gd name="G29" fmla="sin 5683 -6660567"/>
                  <a:gd name="G30" fmla="+- G26 10800 0"/>
                  <a:gd name="G31" fmla="+- G27 10800 0"/>
                  <a:gd name="G32" fmla="+- G28 10800 0"/>
                  <a:gd name="G33" fmla="+- G29 10800 0"/>
                  <a:gd name="G34" fmla="+- G19 5400 0"/>
                  <a:gd name="G35" fmla="cos G34 -11796480"/>
                  <a:gd name="G36" fmla="sin G34 -11796480"/>
                  <a:gd name="G37" fmla="+/ -11796480 -6660567 2"/>
                  <a:gd name="T2" fmla="*/ 180 256 1"/>
                  <a:gd name="T3" fmla="*/ 0 256 1"/>
                  <a:gd name="G38" fmla="+- G37 T2 T3"/>
                  <a:gd name="G39" fmla="?: G2 G37 G38"/>
                  <a:gd name="G40" fmla="cos 10800 G39"/>
                  <a:gd name="G41" fmla="sin 10800 G39"/>
                  <a:gd name="G42" fmla="cos 5683 G39"/>
                  <a:gd name="G43" fmla="sin 5683 G39"/>
                  <a:gd name="G44" fmla="+- G40 10800 0"/>
                  <a:gd name="G45" fmla="+- G41 10800 0"/>
                  <a:gd name="G46" fmla="+- G42 10800 0"/>
                  <a:gd name="G47" fmla="+- G43 10800 0"/>
                  <a:gd name="G48" fmla="+- G35 10800 0"/>
                  <a:gd name="G49" fmla="+- G36 10800 0"/>
                  <a:gd name="T4" fmla="*/ 2428 w 21600"/>
                  <a:gd name="T5" fmla="*/ 3976 h 21600"/>
                  <a:gd name="T6" fmla="*/ 2558 w 21600"/>
                  <a:gd name="T7" fmla="*/ 10800 h 21600"/>
                  <a:gd name="T8" fmla="*/ 6394 w 21600"/>
                  <a:gd name="T9" fmla="*/ 7209 h 21600"/>
                  <a:gd name="T10" fmla="*/ 8078 w 21600"/>
                  <a:gd name="T11" fmla="*/ -2423 h 21600"/>
                  <a:gd name="T12" fmla="*/ 14289 w 21600"/>
                  <a:gd name="T13" fmla="*/ 1667 h 21600"/>
                  <a:gd name="T14" fmla="*/ 10198 w 21600"/>
                  <a:gd name="T15" fmla="*/ 787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9654" y="5233"/>
                    </a:moveTo>
                    <a:cubicBezTo>
                      <a:pt x="7012" y="5777"/>
                      <a:pt x="5117" y="8103"/>
                      <a:pt x="5117" y="10799"/>
                    </a:cubicBezTo>
                    <a:lnTo>
                      <a:pt x="0" y="10800"/>
                    </a:lnTo>
                    <a:cubicBezTo>
                      <a:pt x="0" y="5674"/>
                      <a:pt x="3602" y="1255"/>
                      <a:pt x="8622" y="221"/>
                    </a:cubicBezTo>
                    <a:lnTo>
                      <a:pt x="8078" y="-2423"/>
                    </a:lnTo>
                    <a:lnTo>
                      <a:pt x="14289" y="1667"/>
                    </a:lnTo>
                    <a:lnTo>
                      <a:pt x="10198" y="7878"/>
                    </a:lnTo>
                    <a:lnTo>
                      <a:pt x="9654" y="5233"/>
                    </a:lnTo>
                    <a:close/>
                  </a:path>
                </a:pathLst>
              </a:custGeom>
              <a:grpFill/>
              <a:ln w="9525" algn="ctr">
                <a:solidFill>
                  <a:srgbClr val="800000"/>
                </a:solidFill>
                <a:miter lim="800000"/>
                <a:headEnd type="none" w="lg" len="lg"/>
                <a:tailEnd type="none" w="lg" len="lg"/>
              </a:ln>
              <a:effectLst/>
            </p:spPr>
            <p:txBody>
              <a:bodyPr wrap="none" tIns="91440" bIns="91440" anchor="ctr"/>
              <a:lstStyle/>
              <a:p>
                <a:pPr>
                  <a:defRPr/>
                </a:pPr>
                <a:endParaRPr lang="en-US" dirty="0">
                  <a:solidFill>
                    <a:schemeClr val="accent4">
                      <a:lumMod val="50000"/>
                    </a:schemeClr>
                  </a:solidFill>
                  <a:latin typeface="Arial" charset="0"/>
                  <a:ea typeface="ＭＳ Ｐゴシック" pitchFamily="-112" charset="-128"/>
                  <a:cs typeface="+mn-cs"/>
                </a:endParaRPr>
              </a:p>
            </p:txBody>
          </p:sp>
          <p:sp>
            <p:nvSpPr>
              <p:cNvPr id="40030" name="AutoShape 94"/>
              <p:cNvSpPr>
                <a:spLocks noChangeArrowheads="1"/>
              </p:cNvSpPr>
              <p:nvPr/>
            </p:nvSpPr>
            <p:spPr bwMode="auto">
              <a:xfrm rot="11014739">
                <a:off x="4299" y="1501"/>
                <a:ext cx="572" cy="556"/>
              </a:xfrm>
              <a:custGeom>
                <a:avLst/>
                <a:gdLst>
                  <a:gd name="G0" fmla="+- -6660567 0 0"/>
                  <a:gd name="G1" fmla="+- -11796480 0 0"/>
                  <a:gd name="G2" fmla="+- -6660567 0 -11796480"/>
                  <a:gd name="G3" fmla="+- 10800 0 0"/>
                  <a:gd name="G4" fmla="+- 0 0 -6660567"/>
                  <a:gd name="T0" fmla="*/ 360 256 1"/>
                  <a:gd name="T1" fmla="*/ 0 256 1"/>
                  <a:gd name="G5" fmla="+- G2 T0 T1"/>
                  <a:gd name="G6" fmla="?: G2 G2 G5"/>
                  <a:gd name="G7" fmla="+- 0 0 G6"/>
                  <a:gd name="G8" fmla="+- 5683 0 0"/>
                  <a:gd name="G9" fmla="+- 0 0 -11796480"/>
                  <a:gd name="G10" fmla="+- 5683 0 2700"/>
                  <a:gd name="G11" fmla="cos G10 -6660567"/>
                  <a:gd name="G12" fmla="sin G10 -6660567"/>
                  <a:gd name="G13" fmla="cos 13500 -6660567"/>
                  <a:gd name="G14" fmla="sin 13500 -6660567"/>
                  <a:gd name="G15" fmla="+- G11 10800 0"/>
                  <a:gd name="G16" fmla="+- G12 10800 0"/>
                  <a:gd name="G17" fmla="+- G13 10800 0"/>
                  <a:gd name="G18" fmla="+- G14 10800 0"/>
                  <a:gd name="G19" fmla="*/ 5683 1 2"/>
                  <a:gd name="G20" fmla="+- G19 5400 0"/>
                  <a:gd name="G21" fmla="cos G20 -6660567"/>
                  <a:gd name="G22" fmla="sin G20 -6660567"/>
                  <a:gd name="G23" fmla="+- G21 10800 0"/>
                  <a:gd name="G24" fmla="+- G12 G23 G22"/>
                  <a:gd name="G25" fmla="+- G22 G23 G11"/>
                  <a:gd name="G26" fmla="cos 10800 -6660567"/>
                  <a:gd name="G27" fmla="sin 10800 -6660567"/>
                  <a:gd name="G28" fmla="cos 5683 -6660567"/>
                  <a:gd name="G29" fmla="sin 5683 -6660567"/>
                  <a:gd name="G30" fmla="+- G26 10800 0"/>
                  <a:gd name="G31" fmla="+- G27 10800 0"/>
                  <a:gd name="G32" fmla="+- G28 10800 0"/>
                  <a:gd name="G33" fmla="+- G29 10800 0"/>
                  <a:gd name="G34" fmla="+- G19 5400 0"/>
                  <a:gd name="G35" fmla="cos G34 -11796480"/>
                  <a:gd name="G36" fmla="sin G34 -11796480"/>
                  <a:gd name="G37" fmla="+/ -11796480 -6660567 2"/>
                  <a:gd name="T2" fmla="*/ 180 256 1"/>
                  <a:gd name="T3" fmla="*/ 0 256 1"/>
                  <a:gd name="G38" fmla="+- G37 T2 T3"/>
                  <a:gd name="G39" fmla="?: G2 G37 G38"/>
                  <a:gd name="G40" fmla="cos 10800 G39"/>
                  <a:gd name="G41" fmla="sin 10800 G39"/>
                  <a:gd name="G42" fmla="cos 5683 G39"/>
                  <a:gd name="G43" fmla="sin 5683 G39"/>
                  <a:gd name="G44" fmla="+- G40 10800 0"/>
                  <a:gd name="G45" fmla="+- G41 10800 0"/>
                  <a:gd name="G46" fmla="+- G42 10800 0"/>
                  <a:gd name="G47" fmla="+- G43 10800 0"/>
                  <a:gd name="G48" fmla="+- G35 10800 0"/>
                  <a:gd name="G49" fmla="+- G36 10800 0"/>
                  <a:gd name="T4" fmla="*/ 2428 w 21600"/>
                  <a:gd name="T5" fmla="*/ 3976 h 21600"/>
                  <a:gd name="T6" fmla="*/ 2558 w 21600"/>
                  <a:gd name="T7" fmla="*/ 10800 h 21600"/>
                  <a:gd name="T8" fmla="*/ 6394 w 21600"/>
                  <a:gd name="T9" fmla="*/ 7209 h 21600"/>
                  <a:gd name="T10" fmla="*/ 8078 w 21600"/>
                  <a:gd name="T11" fmla="*/ -2423 h 21600"/>
                  <a:gd name="T12" fmla="*/ 14289 w 21600"/>
                  <a:gd name="T13" fmla="*/ 1667 h 21600"/>
                  <a:gd name="T14" fmla="*/ 10198 w 21600"/>
                  <a:gd name="T15" fmla="*/ 787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9654" y="5233"/>
                    </a:moveTo>
                    <a:cubicBezTo>
                      <a:pt x="7012" y="5777"/>
                      <a:pt x="5117" y="8103"/>
                      <a:pt x="5117" y="10799"/>
                    </a:cubicBezTo>
                    <a:lnTo>
                      <a:pt x="0" y="10800"/>
                    </a:lnTo>
                    <a:cubicBezTo>
                      <a:pt x="0" y="5674"/>
                      <a:pt x="3602" y="1255"/>
                      <a:pt x="8622" y="221"/>
                    </a:cubicBezTo>
                    <a:lnTo>
                      <a:pt x="8078" y="-2423"/>
                    </a:lnTo>
                    <a:lnTo>
                      <a:pt x="14289" y="1667"/>
                    </a:lnTo>
                    <a:lnTo>
                      <a:pt x="10198" y="7878"/>
                    </a:lnTo>
                    <a:lnTo>
                      <a:pt x="9654" y="5233"/>
                    </a:lnTo>
                    <a:close/>
                  </a:path>
                </a:pathLst>
              </a:custGeom>
              <a:grpFill/>
              <a:ln w="9525" algn="ctr">
                <a:solidFill>
                  <a:srgbClr val="800000"/>
                </a:solidFill>
                <a:miter lim="800000"/>
                <a:headEnd type="none" w="lg" len="lg"/>
                <a:tailEnd type="none" w="lg" len="lg"/>
              </a:ln>
              <a:effectLst/>
            </p:spPr>
            <p:txBody>
              <a:bodyPr wrap="none" tIns="91440" bIns="91440" anchor="ctr"/>
              <a:lstStyle/>
              <a:p>
                <a:pPr>
                  <a:defRPr/>
                </a:pPr>
                <a:endParaRPr lang="en-US" dirty="0">
                  <a:solidFill>
                    <a:schemeClr val="accent4">
                      <a:lumMod val="50000"/>
                    </a:schemeClr>
                  </a:solidFill>
                  <a:latin typeface="Arial" charset="0"/>
                  <a:ea typeface="ＭＳ Ｐゴシック" pitchFamily="-112" charset="-128"/>
                  <a:cs typeface="+mn-cs"/>
                </a:endParaRPr>
              </a:p>
            </p:txBody>
          </p:sp>
          <p:sp>
            <p:nvSpPr>
              <p:cNvPr id="40031" name="AutoShape 95"/>
              <p:cNvSpPr>
                <a:spLocks noChangeArrowheads="1"/>
              </p:cNvSpPr>
              <p:nvPr/>
            </p:nvSpPr>
            <p:spPr bwMode="auto">
              <a:xfrm rot="-5101760">
                <a:off x="4181" y="1525"/>
                <a:ext cx="572" cy="556"/>
              </a:xfrm>
              <a:custGeom>
                <a:avLst/>
                <a:gdLst>
                  <a:gd name="G0" fmla="+- -6660567 0 0"/>
                  <a:gd name="G1" fmla="+- -11796480 0 0"/>
                  <a:gd name="G2" fmla="+- -6660567 0 -11796480"/>
                  <a:gd name="G3" fmla="+- 10800 0 0"/>
                  <a:gd name="G4" fmla="+- 0 0 -6660567"/>
                  <a:gd name="T0" fmla="*/ 360 256 1"/>
                  <a:gd name="T1" fmla="*/ 0 256 1"/>
                  <a:gd name="G5" fmla="+- G2 T0 T1"/>
                  <a:gd name="G6" fmla="?: G2 G2 G5"/>
                  <a:gd name="G7" fmla="+- 0 0 G6"/>
                  <a:gd name="G8" fmla="+- 5683 0 0"/>
                  <a:gd name="G9" fmla="+- 0 0 -11796480"/>
                  <a:gd name="G10" fmla="+- 5683 0 2700"/>
                  <a:gd name="G11" fmla="cos G10 -6660567"/>
                  <a:gd name="G12" fmla="sin G10 -6660567"/>
                  <a:gd name="G13" fmla="cos 13500 -6660567"/>
                  <a:gd name="G14" fmla="sin 13500 -6660567"/>
                  <a:gd name="G15" fmla="+- G11 10800 0"/>
                  <a:gd name="G16" fmla="+- G12 10800 0"/>
                  <a:gd name="G17" fmla="+- G13 10800 0"/>
                  <a:gd name="G18" fmla="+- G14 10800 0"/>
                  <a:gd name="G19" fmla="*/ 5683 1 2"/>
                  <a:gd name="G20" fmla="+- G19 5400 0"/>
                  <a:gd name="G21" fmla="cos G20 -6660567"/>
                  <a:gd name="G22" fmla="sin G20 -6660567"/>
                  <a:gd name="G23" fmla="+- G21 10800 0"/>
                  <a:gd name="G24" fmla="+- G12 G23 G22"/>
                  <a:gd name="G25" fmla="+- G22 G23 G11"/>
                  <a:gd name="G26" fmla="cos 10800 -6660567"/>
                  <a:gd name="G27" fmla="sin 10800 -6660567"/>
                  <a:gd name="G28" fmla="cos 5683 -6660567"/>
                  <a:gd name="G29" fmla="sin 5683 -6660567"/>
                  <a:gd name="G30" fmla="+- G26 10800 0"/>
                  <a:gd name="G31" fmla="+- G27 10800 0"/>
                  <a:gd name="G32" fmla="+- G28 10800 0"/>
                  <a:gd name="G33" fmla="+- G29 10800 0"/>
                  <a:gd name="G34" fmla="+- G19 5400 0"/>
                  <a:gd name="G35" fmla="cos G34 -11796480"/>
                  <a:gd name="G36" fmla="sin G34 -11796480"/>
                  <a:gd name="G37" fmla="+/ -11796480 -6660567 2"/>
                  <a:gd name="T2" fmla="*/ 180 256 1"/>
                  <a:gd name="T3" fmla="*/ 0 256 1"/>
                  <a:gd name="G38" fmla="+- G37 T2 T3"/>
                  <a:gd name="G39" fmla="?: G2 G37 G38"/>
                  <a:gd name="G40" fmla="cos 10800 G39"/>
                  <a:gd name="G41" fmla="sin 10800 G39"/>
                  <a:gd name="G42" fmla="cos 5683 G39"/>
                  <a:gd name="G43" fmla="sin 5683 G39"/>
                  <a:gd name="G44" fmla="+- G40 10800 0"/>
                  <a:gd name="G45" fmla="+- G41 10800 0"/>
                  <a:gd name="G46" fmla="+- G42 10800 0"/>
                  <a:gd name="G47" fmla="+- G43 10800 0"/>
                  <a:gd name="G48" fmla="+- G35 10800 0"/>
                  <a:gd name="G49" fmla="+- G36 10800 0"/>
                  <a:gd name="T4" fmla="*/ 2428 w 21600"/>
                  <a:gd name="T5" fmla="*/ 3976 h 21600"/>
                  <a:gd name="T6" fmla="*/ 2558 w 21600"/>
                  <a:gd name="T7" fmla="*/ 10800 h 21600"/>
                  <a:gd name="T8" fmla="*/ 6394 w 21600"/>
                  <a:gd name="T9" fmla="*/ 7209 h 21600"/>
                  <a:gd name="T10" fmla="*/ 8078 w 21600"/>
                  <a:gd name="T11" fmla="*/ -2423 h 21600"/>
                  <a:gd name="T12" fmla="*/ 14289 w 21600"/>
                  <a:gd name="T13" fmla="*/ 1667 h 21600"/>
                  <a:gd name="T14" fmla="*/ 10198 w 21600"/>
                  <a:gd name="T15" fmla="*/ 7878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9654" y="5233"/>
                    </a:moveTo>
                    <a:cubicBezTo>
                      <a:pt x="7012" y="5777"/>
                      <a:pt x="5117" y="8103"/>
                      <a:pt x="5117" y="10799"/>
                    </a:cubicBezTo>
                    <a:lnTo>
                      <a:pt x="0" y="10800"/>
                    </a:lnTo>
                    <a:cubicBezTo>
                      <a:pt x="0" y="5674"/>
                      <a:pt x="3602" y="1255"/>
                      <a:pt x="8622" y="221"/>
                    </a:cubicBezTo>
                    <a:lnTo>
                      <a:pt x="8078" y="-2423"/>
                    </a:lnTo>
                    <a:lnTo>
                      <a:pt x="14289" y="1667"/>
                    </a:lnTo>
                    <a:lnTo>
                      <a:pt x="10198" y="7878"/>
                    </a:lnTo>
                    <a:lnTo>
                      <a:pt x="9654" y="5233"/>
                    </a:lnTo>
                    <a:close/>
                  </a:path>
                </a:pathLst>
              </a:custGeom>
              <a:grpFill/>
              <a:ln w="9525" algn="ctr">
                <a:solidFill>
                  <a:srgbClr val="800000"/>
                </a:solidFill>
                <a:miter lim="800000"/>
                <a:headEnd type="none" w="lg" len="lg"/>
                <a:tailEnd type="none" w="lg" len="lg"/>
              </a:ln>
              <a:effectLst/>
            </p:spPr>
            <p:txBody>
              <a:bodyPr wrap="none" tIns="91440" bIns="91440" anchor="ctr"/>
              <a:lstStyle/>
              <a:p>
                <a:pPr>
                  <a:defRPr/>
                </a:pPr>
                <a:endParaRPr lang="en-US" dirty="0">
                  <a:solidFill>
                    <a:schemeClr val="accent4">
                      <a:lumMod val="50000"/>
                    </a:schemeClr>
                  </a:solidFill>
                  <a:latin typeface="Arial" charset="0"/>
                  <a:ea typeface="ＭＳ Ｐゴシック" pitchFamily="-112" charset="-128"/>
                  <a:cs typeface="+mn-cs"/>
                </a:endParaRPr>
              </a:p>
            </p:txBody>
          </p:sp>
        </p:grpSp>
        <p:sp>
          <p:nvSpPr>
            <p:cNvPr id="39942" name="Oval 6"/>
            <p:cNvSpPr>
              <a:spLocks noChangeArrowheads="1"/>
            </p:cNvSpPr>
            <p:nvPr>
              <p:custDataLst>
                <p:tags r:id="rId9"/>
              </p:custDataLst>
            </p:nvPr>
          </p:nvSpPr>
          <p:spPr bwMode="auto">
            <a:xfrm>
              <a:off x="2571027" y="1435745"/>
              <a:ext cx="1010911" cy="1066451"/>
            </a:xfrm>
            <a:prstGeom prst="ellipse">
              <a:avLst/>
            </a:prstGeom>
            <a:solidFill>
              <a:schemeClr val="bg1">
                <a:lumMod val="65000"/>
              </a:schemeClr>
            </a:solidFill>
            <a:ln w="9525" algn="ctr">
              <a:solidFill>
                <a:srgbClr val="B2B2B2"/>
              </a:solidFill>
              <a:round/>
              <a:headEnd type="none" w="lg" len="lg"/>
              <a:tailEnd type="none" w="lg" len="lg"/>
            </a:ln>
            <a:effectLst/>
          </p:spPr>
          <p:txBody>
            <a:bodyPr wrap="none" tIns="91440" bIns="91440" anchor="ctr"/>
            <a:lstStyle/>
            <a:p>
              <a:pPr>
                <a:defRPr/>
              </a:pPr>
              <a:endParaRPr lang="en-US" sz="1200" dirty="0">
                <a:solidFill>
                  <a:schemeClr val="accent4">
                    <a:lumMod val="50000"/>
                  </a:schemeClr>
                </a:solidFill>
                <a:latin typeface="Calibri" pitchFamily="34" charset="0"/>
                <a:ea typeface="ＭＳ Ｐゴシック" pitchFamily="-112" charset="-128"/>
                <a:cs typeface="+mn-cs"/>
              </a:endParaRPr>
            </a:p>
            <a:p>
              <a:pPr>
                <a:defRPr/>
              </a:pPr>
              <a:endParaRPr lang="en-US" sz="1200" dirty="0">
                <a:solidFill>
                  <a:schemeClr val="accent4">
                    <a:lumMod val="50000"/>
                  </a:schemeClr>
                </a:solidFill>
                <a:latin typeface="Calibri" pitchFamily="34" charset="0"/>
                <a:ea typeface="ＭＳ Ｐゴシック" pitchFamily="-112" charset="-128"/>
                <a:cs typeface="+mn-cs"/>
              </a:endParaRPr>
            </a:p>
            <a:p>
              <a:pPr>
                <a:defRPr/>
              </a:pPr>
              <a:endParaRPr lang="en-US" sz="1200" dirty="0">
                <a:solidFill>
                  <a:schemeClr val="accent4">
                    <a:lumMod val="50000"/>
                  </a:schemeClr>
                </a:solidFill>
                <a:latin typeface="Calibri" pitchFamily="34" charset="0"/>
                <a:ea typeface="ＭＳ Ｐゴシック" pitchFamily="-112" charset="-128"/>
                <a:cs typeface="+mn-cs"/>
              </a:endParaRPr>
            </a:p>
          </p:txBody>
        </p:sp>
        <p:sp>
          <p:nvSpPr>
            <p:cNvPr id="39944" name="Oval 8"/>
            <p:cNvSpPr>
              <a:spLocks noChangeArrowheads="1"/>
            </p:cNvSpPr>
            <p:nvPr>
              <p:custDataLst>
                <p:tags r:id="rId10"/>
              </p:custDataLst>
            </p:nvPr>
          </p:nvSpPr>
          <p:spPr bwMode="auto">
            <a:xfrm>
              <a:off x="1868220" y="2317294"/>
              <a:ext cx="1009245" cy="1066451"/>
            </a:xfrm>
            <a:prstGeom prst="ellipse">
              <a:avLst/>
            </a:prstGeom>
            <a:solidFill>
              <a:schemeClr val="bg1">
                <a:lumMod val="65000"/>
              </a:schemeClr>
            </a:solidFill>
            <a:ln w="9525" algn="ctr">
              <a:solidFill>
                <a:srgbClr val="B2B2B2"/>
              </a:solidFill>
              <a:round/>
              <a:headEnd type="none" w="lg" len="lg"/>
              <a:tailEnd type="none" w="lg" len="lg"/>
            </a:ln>
            <a:effectLst/>
          </p:spPr>
          <p:txBody>
            <a:bodyPr wrap="none" tIns="91440" bIns="91440" anchor="ctr"/>
            <a:lstStyle/>
            <a:p>
              <a:pPr>
                <a:defRPr/>
              </a:pPr>
              <a:r>
                <a:rPr lang="en-US" sz="1500" dirty="0">
                  <a:solidFill>
                    <a:schemeClr val="accent4">
                      <a:lumMod val="50000"/>
                    </a:schemeClr>
                  </a:solidFill>
                  <a:latin typeface="Calibri" pitchFamily="34" charset="0"/>
                  <a:ea typeface="ＭＳ Ｐゴシック" pitchFamily="-112" charset="-128"/>
                  <a:cs typeface="+mn-cs"/>
                </a:rPr>
                <a:t>GAVI</a:t>
              </a:r>
            </a:p>
            <a:p>
              <a:pPr>
                <a:defRPr/>
              </a:pPr>
              <a:endParaRPr lang="en-US" dirty="0">
                <a:solidFill>
                  <a:schemeClr val="accent4">
                    <a:lumMod val="50000"/>
                  </a:schemeClr>
                </a:solidFill>
                <a:latin typeface="Calibri" pitchFamily="34" charset="0"/>
                <a:ea typeface="ＭＳ Ｐゴシック" pitchFamily="-112" charset="-128"/>
                <a:cs typeface="+mn-cs"/>
              </a:endParaRPr>
            </a:p>
            <a:p>
              <a:pPr>
                <a:defRPr/>
              </a:pPr>
              <a:endParaRPr lang="en-US" sz="1200" dirty="0">
                <a:solidFill>
                  <a:schemeClr val="accent4">
                    <a:lumMod val="50000"/>
                  </a:schemeClr>
                </a:solidFill>
                <a:latin typeface="Calibri" pitchFamily="34" charset="0"/>
                <a:ea typeface="ＭＳ Ｐゴシック" pitchFamily="-112" charset="-128"/>
                <a:cs typeface="+mn-cs"/>
              </a:endParaRPr>
            </a:p>
          </p:txBody>
        </p:sp>
        <p:sp>
          <p:nvSpPr>
            <p:cNvPr id="39943" name="Oval 7"/>
            <p:cNvSpPr>
              <a:spLocks noChangeArrowheads="1"/>
            </p:cNvSpPr>
            <p:nvPr>
              <p:custDataLst>
                <p:tags r:id="rId11"/>
              </p:custDataLst>
            </p:nvPr>
          </p:nvSpPr>
          <p:spPr bwMode="auto">
            <a:xfrm>
              <a:off x="3322133" y="2272469"/>
              <a:ext cx="1009245" cy="1068318"/>
            </a:xfrm>
            <a:prstGeom prst="ellipse">
              <a:avLst/>
            </a:prstGeom>
            <a:solidFill>
              <a:schemeClr val="bg1">
                <a:lumMod val="65000"/>
              </a:schemeClr>
            </a:solidFill>
            <a:ln w="9525" algn="ctr">
              <a:solidFill>
                <a:srgbClr val="B2B2B2"/>
              </a:solidFill>
              <a:round/>
              <a:headEnd type="none" w="lg" len="lg"/>
              <a:tailEnd type="none" w="lg" len="lg"/>
            </a:ln>
            <a:effectLst/>
          </p:spPr>
          <p:txBody>
            <a:bodyPr wrap="none" tIns="91440" rIns="45720" bIns="91440" anchor="ctr"/>
            <a:lstStyle/>
            <a:p>
              <a:pPr algn="r">
                <a:defRPr/>
              </a:pPr>
              <a:endParaRPr lang="en-US" sz="1400" dirty="0">
                <a:solidFill>
                  <a:schemeClr val="accent4">
                    <a:lumMod val="50000"/>
                  </a:schemeClr>
                </a:solidFill>
                <a:latin typeface="Calibri" pitchFamily="34" charset="0"/>
                <a:ea typeface="ＭＳ Ｐゴシック" pitchFamily="-112" charset="-128"/>
                <a:cs typeface="+mn-cs"/>
              </a:endParaRPr>
            </a:p>
            <a:p>
              <a:pPr algn="r">
                <a:defRPr/>
              </a:pPr>
              <a:endParaRPr lang="en-US" sz="1200" dirty="0">
                <a:solidFill>
                  <a:schemeClr val="accent4">
                    <a:lumMod val="50000"/>
                  </a:schemeClr>
                </a:solidFill>
                <a:latin typeface="Calibri" pitchFamily="34" charset="0"/>
                <a:ea typeface="ＭＳ Ｐゴシック" pitchFamily="-112" charset="-128"/>
                <a:cs typeface="+mn-cs"/>
              </a:endParaRPr>
            </a:p>
          </p:txBody>
        </p:sp>
        <p:sp>
          <p:nvSpPr>
            <p:cNvPr id="39970" name="Arc 34"/>
            <p:cNvSpPr>
              <a:spLocks/>
            </p:cNvSpPr>
            <p:nvPr>
              <p:custDataLst>
                <p:tags r:id="rId12"/>
              </p:custDataLst>
            </p:nvPr>
          </p:nvSpPr>
          <p:spPr bwMode="gray">
            <a:xfrm rot="10800000">
              <a:off x="3330459" y="2759936"/>
              <a:ext cx="529604" cy="567777"/>
            </a:xfrm>
            <a:custGeom>
              <a:avLst/>
              <a:gdLst>
                <a:gd name="G0" fmla="+- 0 0 0"/>
                <a:gd name="G1" fmla="+- 21424 0 0"/>
                <a:gd name="G2" fmla="+- 21600 0 0"/>
                <a:gd name="T0" fmla="*/ 2755 w 20962"/>
                <a:gd name="T1" fmla="*/ 0 h 21424"/>
                <a:gd name="T2" fmla="*/ 20962 w 20962"/>
                <a:gd name="T3" fmla="*/ 16215 h 21424"/>
                <a:gd name="T4" fmla="*/ 0 w 20962"/>
                <a:gd name="T5" fmla="*/ 21424 h 21424"/>
              </a:gdLst>
              <a:ahLst/>
              <a:cxnLst>
                <a:cxn ang="0">
                  <a:pos x="T0" y="T1"/>
                </a:cxn>
                <a:cxn ang="0">
                  <a:pos x="T2" y="T3"/>
                </a:cxn>
                <a:cxn ang="0">
                  <a:pos x="T4" y="T5"/>
                </a:cxn>
              </a:cxnLst>
              <a:rect l="0" t="0" r="r" b="b"/>
              <a:pathLst>
                <a:path w="20962" h="21424" fill="none" extrusionOk="0">
                  <a:moveTo>
                    <a:pt x="2754" y="0"/>
                  </a:moveTo>
                  <a:cubicBezTo>
                    <a:pt x="11585" y="1136"/>
                    <a:pt x="18815" y="7573"/>
                    <a:pt x="20962" y="16214"/>
                  </a:cubicBezTo>
                </a:path>
                <a:path w="20962" h="21424" stroke="0" extrusionOk="0">
                  <a:moveTo>
                    <a:pt x="2754" y="0"/>
                  </a:moveTo>
                  <a:cubicBezTo>
                    <a:pt x="11585" y="1136"/>
                    <a:pt x="18815" y="7573"/>
                    <a:pt x="20962" y="16214"/>
                  </a:cubicBezTo>
                  <a:lnTo>
                    <a:pt x="0" y="21424"/>
                  </a:lnTo>
                  <a:close/>
                </a:path>
              </a:pathLst>
            </a:custGeom>
            <a:ln>
              <a:headEnd/>
              <a:tailEnd/>
            </a:ln>
          </p:spPr>
          <p:style>
            <a:lnRef idx="3">
              <a:schemeClr val="lt1"/>
            </a:lnRef>
            <a:fillRef idx="1">
              <a:schemeClr val="accent1"/>
            </a:fillRef>
            <a:effectRef idx="1">
              <a:schemeClr val="accent1"/>
            </a:effectRef>
            <a:fontRef idx="minor">
              <a:schemeClr val="lt1"/>
            </a:fontRef>
          </p:style>
          <p:txBody>
            <a:bodyPr rot="10800000" vert="eaVert" wrap="none" anchor="ctr"/>
            <a:lstStyle/>
            <a:p>
              <a:pPr>
                <a:defRPr/>
              </a:pPr>
              <a:endParaRPr lang="en-US" b="1" dirty="0">
                <a:solidFill>
                  <a:schemeClr val="accent4">
                    <a:lumMod val="50000"/>
                  </a:schemeClr>
                </a:solidFill>
              </a:endParaRPr>
            </a:p>
          </p:txBody>
        </p:sp>
        <p:sp>
          <p:nvSpPr>
            <p:cNvPr id="39971" name="Arc 35"/>
            <p:cNvSpPr>
              <a:spLocks/>
            </p:cNvSpPr>
            <p:nvPr>
              <p:custDataLst>
                <p:tags r:id="rId13"/>
              </p:custDataLst>
            </p:nvPr>
          </p:nvSpPr>
          <p:spPr bwMode="gray">
            <a:xfrm rot="5640000">
              <a:off x="2319187" y="2839598"/>
              <a:ext cx="560307" cy="542927"/>
            </a:xfrm>
            <a:custGeom>
              <a:avLst/>
              <a:gdLst>
                <a:gd name="G0" fmla="+- 0 0 0"/>
                <a:gd name="G1" fmla="+- 21424 0 0"/>
                <a:gd name="G2" fmla="+- 21600 0 0"/>
                <a:gd name="T0" fmla="*/ 2755 w 20962"/>
                <a:gd name="T1" fmla="*/ 0 h 21424"/>
                <a:gd name="T2" fmla="*/ 20962 w 20962"/>
                <a:gd name="T3" fmla="*/ 16215 h 21424"/>
                <a:gd name="T4" fmla="*/ 0 w 20962"/>
                <a:gd name="T5" fmla="*/ 21424 h 21424"/>
              </a:gdLst>
              <a:ahLst/>
              <a:cxnLst>
                <a:cxn ang="0">
                  <a:pos x="T0" y="T1"/>
                </a:cxn>
                <a:cxn ang="0">
                  <a:pos x="T2" y="T3"/>
                </a:cxn>
                <a:cxn ang="0">
                  <a:pos x="T4" y="T5"/>
                </a:cxn>
              </a:cxnLst>
              <a:rect l="0" t="0" r="r" b="b"/>
              <a:pathLst>
                <a:path w="20962" h="21424" fill="none" extrusionOk="0">
                  <a:moveTo>
                    <a:pt x="2754" y="0"/>
                  </a:moveTo>
                  <a:cubicBezTo>
                    <a:pt x="11585" y="1136"/>
                    <a:pt x="18815" y="7573"/>
                    <a:pt x="20962" y="16214"/>
                  </a:cubicBezTo>
                </a:path>
                <a:path w="20962" h="21424" stroke="0" extrusionOk="0">
                  <a:moveTo>
                    <a:pt x="2754" y="0"/>
                  </a:moveTo>
                  <a:cubicBezTo>
                    <a:pt x="11585" y="1136"/>
                    <a:pt x="18815" y="7573"/>
                    <a:pt x="20962" y="16214"/>
                  </a:cubicBezTo>
                  <a:lnTo>
                    <a:pt x="0" y="21424"/>
                  </a:lnTo>
                  <a:close/>
                </a:path>
              </a:pathLst>
            </a:custGeom>
            <a:ln>
              <a:headEnd/>
              <a:tailEnd/>
            </a:ln>
          </p:spPr>
          <p:style>
            <a:lnRef idx="3">
              <a:schemeClr val="lt1"/>
            </a:lnRef>
            <a:fillRef idx="1">
              <a:schemeClr val="accent1"/>
            </a:fillRef>
            <a:effectRef idx="1">
              <a:schemeClr val="accent1"/>
            </a:effectRef>
            <a:fontRef idx="minor">
              <a:schemeClr val="lt1"/>
            </a:fontRef>
          </p:style>
          <p:txBody>
            <a:bodyPr rot="10800000" vert="eaVert" wrap="none" anchor="ctr"/>
            <a:lstStyle/>
            <a:p>
              <a:pPr>
                <a:defRPr/>
              </a:pPr>
              <a:endParaRPr lang="en-US" b="1" dirty="0">
                <a:solidFill>
                  <a:schemeClr val="accent4">
                    <a:lumMod val="50000"/>
                  </a:schemeClr>
                </a:solidFill>
              </a:endParaRPr>
            </a:p>
          </p:txBody>
        </p:sp>
        <p:sp>
          <p:nvSpPr>
            <p:cNvPr id="39972" name="Arc 36"/>
            <p:cNvSpPr>
              <a:spLocks/>
            </p:cNvSpPr>
            <p:nvPr>
              <p:custDataLst>
                <p:tags r:id="rId14"/>
              </p:custDataLst>
            </p:nvPr>
          </p:nvSpPr>
          <p:spPr bwMode="gray">
            <a:xfrm rot="8280000">
              <a:off x="2797525" y="2042744"/>
              <a:ext cx="559581" cy="537894"/>
            </a:xfrm>
            <a:custGeom>
              <a:avLst/>
              <a:gdLst>
                <a:gd name="G0" fmla="+- 0 0 0"/>
                <a:gd name="G1" fmla="+- 21424 0 0"/>
                <a:gd name="G2" fmla="+- 21600 0 0"/>
                <a:gd name="T0" fmla="*/ 2755 w 20962"/>
                <a:gd name="T1" fmla="*/ 0 h 21424"/>
                <a:gd name="T2" fmla="*/ 20962 w 20962"/>
                <a:gd name="T3" fmla="*/ 16215 h 21424"/>
                <a:gd name="T4" fmla="*/ 0 w 20962"/>
                <a:gd name="T5" fmla="*/ 21424 h 21424"/>
              </a:gdLst>
              <a:ahLst/>
              <a:cxnLst>
                <a:cxn ang="0">
                  <a:pos x="T0" y="T1"/>
                </a:cxn>
                <a:cxn ang="0">
                  <a:pos x="T2" y="T3"/>
                </a:cxn>
                <a:cxn ang="0">
                  <a:pos x="T4" y="T5"/>
                </a:cxn>
              </a:cxnLst>
              <a:rect l="0" t="0" r="r" b="b"/>
              <a:pathLst>
                <a:path w="20962" h="21424" fill="none" extrusionOk="0">
                  <a:moveTo>
                    <a:pt x="2754" y="0"/>
                  </a:moveTo>
                  <a:cubicBezTo>
                    <a:pt x="11585" y="1136"/>
                    <a:pt x="18815" y="7573"/>
                    <a:pt x="20962" y="16214"/>
                  </a:cubicBezTo>
                </a:path>
                <a:path w="20962" h="21424" stroke="0" extrusionOk="0">
                  <a:moveTo>
                    <a:pt x="2754" y="0"/>
                  </a:moveTo>
                  <a:cubicBezTo>
                    <a:pt x="11585" y="1136"/>
                    <a:pt x="18815" y="7573"/>
                    <a:pt x="20962" y="16214"/>
                  </a:cubicBezTo>
                  <a:lnTo>
                    <a:pt x="0" y="21424"/>
                  </a:lnTo>
                  <a:close/>
                </a:path>
              </a:pathLst>
            </a:custGeom>
            <a:ln>
              <a:headEnd/>
              <a:tailEnd/>
            </a:ln>
          </p:spPr>
          <p:style>
            <a:lnRef idx="3">
              <a:schemeClr val="lt1"/>
            </a:lnRef>
            <a:fillRef idx="1">
              <a:schemeClr val="accent1"/>
            </a:fillRef>
            <a:effectRef idx="1">
              <a:schemeClr val="accent1"/>
            </a:effectRef>
            <a:fontRef idx="minor">
              <a:schemeClr val="lt1"/>
            </a:fontRef>
          </p:style>
          <p:txBody>
            <a:bodyPr rot="10800000" vert="eaVert" wrap="none" anchor="ctr"/>
            <a:lstStyle/>
            <a:p>
              <a:pPr>
                <a:defRPr/>
              </a:pPr>
              <a:endParaRPr lang="en-US" b="1" dirty="0">
                <a:solidFill>
                  <a:schemeClr val="accent4">
                    <a:lumMod val="50000"/>
                  </a:schemeClr>
                </a:solidFill>
              </a:endParaRPr>
            </a:p>
          </p:txBody>
        </p:sp>
        <p:sp>
          <p:nvSpPr>
            <p:cNvPr id="52" name="TextBox 51"/>
            <p:cNvSpPr txBox="1"/>
            <p:nvPr/>
          </p:nvSpPr>
          <p:spPr>
            <a:xfrm>
              <a:off x="1356936" y="1714031"/>
              <a:ext cx="1214091" cy="859137"/>
            </a:xfrm>
            <a:prstGeom prst="rect">
              <a:avLst/>
            </a:prstGeom>
            <a:noFill/>
          </p:spPr>
          <p:txBody>
            <a:bodyPr>
              <a:spAutoFit/>
            </a:bodyPr>
            <a:lstStyle/>
            <a:p>
              <a:pPr algn="ctr">
                <a:lnSpc>
                  <a:spcPct val="90000"/>
                </a:lnSpc>
                <a:defRPr/>
              </a:pPr>
              <a:r>
                <a:rPr lang="en-US" sz="1500" dirty="0">
                  <a:solidFill>
                    <a:schemeClr val="accent4">
                      <a:lumMod val="50000"/>
                    </a:schemeClr>
                  </a:solidFill>
                  <a:latin typeface="Arial" charset="0"/>
                  <a:ea typeface="ＭＳ Ｐゴシック" pitchFamily="-112" charset="-128"/>
                  <a:cs typeface="+mn-cs"/>
                </a:rPr>
                <a:t>WHO</a:t>
              </a:r>
            </a:p>
            <a:p>
              <a:pPr algn="ctr">
                <a:lnSpc>
                  <a:spcPct val="90000"/>
                </a:lnSpc>
                <a:defRPr/>
              </a:pPr>
              <a:r>
                <a:rPr lang="en-US" sz="1100" dirty="0">
                  <a:solidFill>
                    <a:schemeClr val="accent4">
                      <a:lumMod val="50000"/>
                    </a:schemeClr>
                  </a:solidFill>
                  <a:latin typeface="Arial" charset="0"/>
                  <a:ea typeface="ＭＳ Ｐゴシック" pitchFamily="-112" charset="-128"/>
                  <a:cs typeface="+mn-cs"/>
                </a:rPr>
                <a:t>(facilitation)</a:t>
              </a:r>
            </a:p>
            <a:p>
              <a:pPr>
                <a:defRPr/>
              </a:pPr>
              <a:endParaRPr lang="en-US" dirty="0">
                <a:solidFill>
                  <a:schemeClr val="accent4">
                    <a:lumMod val="50000"/>
                  </a:schemeClr>
                </a:solidFill>
                <a:latin typeface="Arial" charset="0"/>
                <a:ea typeface="ＭＳ Ｐゴシック" pitchFamily="-112" charset="-128"/>
                <a:cs typeface="+mn-cs"/>
              </a:endParaRPr>
            </a:p>
          </p:txBody>
        </p:sp>
        <p:sp>
          <p:nvSpPr>
            <p:cNvPr id="53" name="TextBox 52"/>
            <p:cNvSpPr txBox="1"/>
            <p:nvPr/>
          </p:nvSpPr>
          <p:spPr>
            <a:xfrm>
              <a:off x="857310" y="1071546"/>
              <a:ext cx="4714805" cy="418362"/>
            </a:xfrm>
            <a:prstGeom prst="rect">
              <a:avLst/>
            </a:prstGeom>
            <a:noFill/>
          </p:spPr>
          <p:txBody>
            <a:bodyPr>
              <a:spAutoFit/>
            </a:bodyPr>
            <a:lstStyle/>
            <a:p>
              <a:pPr>
                <a:defRPr/>
              </a:pPr>
              <a:endParaRPr lang="en-US" dirty="0">
                <a:solidFill>
                  <a:schemeClr val="accent4">
                    <a:lumMod val="50000"/>
                  </a:schemeClr>
                </a:solidFill>
                <a:latin typeface="Arial" charset="0"/>
                <a:ea typeface="ＭＳ Ｐゴシック" pitchFamily="-112" charset="-128"/>
                <a:cs typeface="+mn-cs"/>
              </a:endParaRPr>
            </a:p>
          </p:txBody>
        </p:sp>
        <p:sp>
          <p:nvSpPr>
            <p:cNvPr id="55" name="TextBox 54"/>
            <p:cNvSpPr txBox="1"/>
            <p:nvPr/>
          </p:nvSpPr>
          <p:spPr>
            <a:xfrm>
              <a:off x="3322133" y="2317294"/>
              <a:ext cx="1658759" cy="381008"/>
            </a:xfrm>
            <a:prstGeom prst="rect">
              <a:avLst/>
            </a:prstGeom>
            <a:noFill/>
          </p:spPr>
          <p:txBody>
            <a:bodyPr>
              <a:spAutoFit/>
            </a:bodyPr>
            <a:lstStyle/>
            <a:p>
              <a:pPr>
                <a:defRPr/>
              </a:pPr>
              <a:r>
                <a:rPr lang="en-GB" sz="1500" dirty="0">
                  <a:solidFill>
                    <a:schemeClr val="accent4">
                      <a:lumMod val="50000"/>
                    </a:schemeClr>
                  </a:solidFill>
                  <a:latin typeface="Arial" charset="0"/>
                  <a:ea typeface="ＭＳ Ｐゴシック" pitchFamily="-112" charset="-128"/>
                  <a:cs typeface="+mn-cs"/>
                </a:rPr>
                <a:t>Global Fund</a:t>
              </a:r>
              <a:endParaRPr lang="en-US" sz="1500" dirty="0">
                <a:solidFill>
                  <a:schemeClr val="accent4">
                    <a:lumMod val="50000"/>
                  </a:schemeClr>
                </a:solidFill>
                <a:latin typeface="Arial" charset="0"/>
                <a:ea typeface="ＭＳ Ｐゴシック" pitchFamily="-112" charset="-128"/>
                <a:cs typeface="+mn-cs"/>
              </a:endParaRPr>
            </a:p>
          </p:txBody>
        </p:sp>
        <p:sp>
          <p:nvSpPr>
            <p:cNvPr id="56" name="TextBox 55"/>
            <p:cNvSpPr txBox="1"/>
            <p:nvPr/>
          </p:nvSpPr>
          <p:spPr>
            <a:xfrm>
              <a:off x="2286241" y="1643059"/>
              <a:ext cx="1642105" cy="323109"/>
            </a:xfrm>
            <a:prstGeom prst="rect">
              <a:avLst/>
            </a:prstGeom>
            <a:noFill/>
          </p:spPr>
          <p:txBody>
            <a:bodyPr>
              <a:spAutoFit/>
            </a:bodyPr>
            <a:lstStyle/>
            <a:p>
              <a:pPr algn="ctr">
                <a:defRPr/>
              </a:pPr>
              <a:r>
                <a:rPr lang="en-GB" sz="1500" dirty="0">
                  <a:solidFill>
                    <a:schemeClr val="accent4">
                      <a:lumMod val="50000"/>
                    </a:schemeClr>
                  </a:solidFill>
                  <a:latin typeface="Arial" charset="0"/>
                  <a:ea typeface="ＭＳ Ｐゴシック" pitchFamily="-112" charset="-128"/>
                  <a:cs typeface="+mn-cs"/>
                </a:rPr>
                <a:t>World Bank</a:t>
              </a:r>
            </a:p>
          </p:txBody>
        </p:sp>
        <p:sp>
          <p:nvSpPr>
            <p:cNvPr id="40044" name="Line 108"/>
            <p:cNvSpPr>
              <a:spLocks noChangeShapeType="1"/>
            </p:cNvSpPr>
            <p:nvPr>
              <p:custDataLst>
                <p:tags r:id="rId15"/>
              </p:custDataLst>
            </p:nvPr>
          </p:nvSpPr>
          <p:spPr bwMode="auto">
            <a:xfrm>
              <a:off x="2714254" y="3213784"/>
              <a:ext cx="286452" cy="786297"/>
            </a:xfrm>
            <a:prstGeom prst="line">
              <a:avLst/>
            </a:prstGeom>
            <a:ln>
              <a:headEnd type="none" w="lg" len="lg"/>
              <a:tailEnd type="none" w="lg" len="lg"/>
            </a:ln>
          </p:spPr>
          <p:style>
            <a:lnRef idx="2">
              <a:schemeClr val="accent1"/>
            </a:lnRef>
            <a:fillRef idx="0">
              <a:schemeClr val="accent1"/>
            </a:fillRef>
            <a:effectRef idx="1">
              <a:schemeClr val="accent1"/>
            </a:effectRef>
            <a:fontRef idx="minor">
              <a:schemeClr val="tx1"/>
            </a:fontRef>
          </p:style>
          <p:txBody>
            <a:bodyPr wrap="none" tIns="91440" bIns="91440" anchor="ctr"/>
            <a:lstStyle/>
            <a:p>
              <a:pPr>
                <a:defRPr/>
              </a:pPr>
              <a:endParaRPr lang="en-US" dirty="0">
                <a:solidFill>
                  <a:schemeClr val="accent4">
                    <a:lumMod val="50000"/>
                  </a:schemeClr>
                </a:solidFill>
              </a:endParaRPr>
            </a:p>
          </p:txBody>
        </p:sp>
        <p:sp>
          <p:nvSpPr>
            <p:cNvPr id="40001" name="Line 65"/>
            <p:cNvSpPr>
              <a:spLocks noChangeShapeType="1"/>
            </p:cNvSpPr>
            <p:nvPr>
              <p:custDataLst>
                <p:tags r:id="rId16"/>
              </p:custDataLst>
            </p:nvPr>
          </p:nvSpPr>
          <p:spPr bwMode="auto">
            <a:xfrm rot="180000" flipH="1">
              <a:off x="3163917" y="3211917"/>
              <a:ext cx="391374" cy="799371"/>
            </a:xfrm>
            <a:prstGeom prst="line">
              <a:avLst/>
            </a:prstGeom>
            <a:ln>
              <a:headEnd type="none" w="lg" len="lg"/>
              <a:tailEnd type="none" w="lg" len="lg"/>
            </a:ln>
          </p:spPr>
          <p:style>
            <a:lnRef idx="2">
              <a:schemeClr val="accent1"/>
            </a:lnRef>
            <a:fillRef idx="0">
              <a:schemeClr val="accent1"/>
            </a:fillRef>
            <a:effectRef idx="1">
              <a:schemeClr val="accent1"/>
            </a:effectRef>
            <a:fontRef idx="minor">
              <a:schemeClr val="tx1"/>
            </a:fontRef>
          </p:style>
          <p:txBody>
            <a:bodyPr wrap="none" tIns="91440" bIns="91440" anchor="ctr"/>
            <a:lstStyle/>
            <a:p>
              <a:pPr>
                <a:defRPr/>
              </a:pPr>
              <a:endParaRPr lang="en-US" dirty="0">
                <a:solidFill>
                  <a:schemeClr val="accent4">
                    <a:lumMod val="50000"/>
                  </a:schemeClr>
                </a:solidFill>
              </a:endParaRPr>
            </a:p>
          </p:txBody>
        </p:sp>
        <p:sp>
          <p:nvSpPr>
            <p:cNvPr id="54" name="Line 11"/>
            <p:cNvSpPr>
              <a:spLocks noChangeShapeType="1"/>
            </p:cNvSpPr>
            <p:nvPr>
              <p:custDataLst>
                <p:tags r:id="rId17"/>
              </p:custDataLst>
            </p:nvPr>
          </p:nvSpPr>
          <p:spPr bwMode="auto">
            <a:xfrm>
              <a:off x="3072319" y="2429355"/>
              <a:ext cx="0" cy="1677184"/>
            </a:xfrm>
            <a:prstGeom prst="line">
              <a:avLst/>
            </a:prstGeom>
            <a:ln>
              <a:headEnd type="none" w="lg" len="lg"/>
              <a:tailEnd type="none" w="lg" len="lg"/>
            </a:ln>
          </p:spPr>
          <p:style>
            <a:lnRef idx="2">
              <a:schemeClr val="accent1"/>
            </a:lnRef>
            <a:fillRef idx="0">
              <a:schemeClr val="accent1"/>
            </a:fillRef>
            <a:effectRef idx="1">
              <a:schemeClr val="accent1"/>
            </a:effectRef>
            <a:fontRef idx="minor">
              <a:schemeClr val="tx1"/>
            </a:fontRef>
          </p:style>
          <p:txBody>
            <a:bodyPr wrap="none" tIns="91440" bIns="91440" anchor="ctr"/>
            <a:lstStyle/>
            <a:p>
              <a:pPr>
                <a:defRPr/>
              </a:pPr>
              <a:endParaRPr lang="en-US" dirty="0">
                <a:solidFill>
                  <a:schemeClr val="accent4">
                    <a:lumMod val="50000"/>
                  </a:schemeClr>
                </a:solidFill>
              </a:endParaRPr>
            </a:p>
          </p:txBody>
        </p:sp>
        <p:sp>
          <p:nvSpPr>
            <p:cNvPr id="71" name="Isosceles Triangle 70"/>
            <p:cNvSpPr/>
            <p:nvPr/>
          </p:nvSpPr>
          <p:spPr>
            <a:xfrm rot="-10800000">
              <a:off x="2714254" y="3858137"/>
              <a:ext cx="714466" cy="967463"/>
            </a:xfrm>
            <a:prstGeom prst="triangle">
              <a:avLst/>
            </a:prstGeom>
            <a:ln>
              <a:headEnd/>
              <a:tailEnd/>
            </a:ln>
          </p:spPr>
          <p:style>
            <a:lnRef idx="3">
              <a:schemeClr val="lt1"/>
            </a:lnRef>
            <a:fillRef idx="1">
              <a:schemeClr val="accent1"/>
            </a:fillRef>
            <a:effectRef idx="1">
              <a:schemeClr val="accent1"/>
            </a:effectRef>
            <a:fontRef idx="minor">
              <a:schemeClr val="lt1"/>
            </a:fontRef>
          </p:style>
          <p:txBody>
            <a:bodyPr rot="10800000" vert="eaVert" wrap="none" anchor="ctr"/>
            <a:lstStyle/>
            <a:p>
              <a:pPr>
                <a:defRPr/>
              </a:pPr>
              <a:endParaRPr lang="en-US" b="1" dirty="0">
                <a:solidFill>
                  <a:schemeClr val="accent4">
                    <a:lumMod val="50000"/>
                  </a:schemeClr>
                </a:solidFill>
              </a:endParaRPr>
            </a:p>
          </p:txBody>
        </p:sp>
      </p:grpSp>
      <p:sp>
        <p:nvSpPr>
          <p:cNvPr id="37" name="Rectangle 36"/>
          <p:cNvSpPr/>
          <p:nvPr/>
        </p:nvSpPr>
        <p:spPr>
          <a:xfrm>
            <a:off x="501859" y="5868988"/>
            <a:ext cx="1501803" cy="914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38" name="Rectangle 37"/>
          <p:cNvSpPr/>
          <p:nvPr/>
        </p:nvSpPr>
        <p:spPr>
          <a:xfrm>
            <a:off x="7042150" y="6032500"/>
            <a:ext cx="1816130" cy="66198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41" name="TextBox 5"/>
          <p:cNvSpPr txBox="1">
            <a:spLocks noChangeArrowheads="1"/>
          </p:cNvSpPr>
          <p:nvPr/>
        </p:nvSpPr>
        <p:spPr bwMode="auto">
          <a:xfrm>
            <a:off x="4500563" y="6642100"/>
            <a:ext cx="357187" cy="215900"/>
          </a:xfrm>
          <a:prstGeom prst="rect">
            <a:avLst/>
          </a:prstGeom>
          <a:noFill/>
          <a:ln w="9525">
            <a:noFill/>
            <a:miter lim="800000"/>
            <a:headEnd/>
            <a:tailEnd/>
          </a:ln>
        </p:spPr>
        <p:txBody>
          <a:bodyPr>
            <a:spAutoFit/>
          </a:bodyPr>
          <a:lstStyle/>
          <a:p>
            <a:pPr algn="ctr"/>
            <a:r>
              <a:rPr lang="en-US" sz="800" dirty="0" smtClean="0"/>
              <a:t>9</a:t>
            </a:r>
            <a:endParaRPr lang="en-US" sz="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25" name="Rectangle 21"/>
          <p:cNvSpPr>
            <a:spLocks noGrp="1"/>
          </p:cNvSpPr>
          <p:nvPr>
            <p:ph type="title"/>
          </p:nvPr>
        </p:nvSpPr>
        <p:spPr>
          <a:xfrm>
            <a:off x="0" y="381000"/>
            <a:ext cx="9144000" cy="833422"/>
          </a:xfrm>
        </p:spPr>
        <p:txBody>
          <a:bodyPr/>
          <a:lstStyle/>
          <a:p>
            <a:pPr marL="838200" indent="-838200" eaLnBrk="1" hangingPunct="1"/>
            <a:r>
              <a:rPr lang="en-GB" sz="3200" dirty="0" smtClean="0">
                <a:solidFill>
                  <a:srgbClr val="800000"/>
                </a:solidFill>
                <a:latin typeface="Calibri" pitchFamily="34" charset="0"/>
              </a:rPr>
              <a:t>	</a:t>
            </a:r>
            <a:r>
              <a:rPr lang="en-GB" dirty="0" smtClean="0">
                <a:latin typeface="Arial" pitchFamily="34" charset="0"/>
                <a:cs typeface="Arial" pitchFamily="34" charset="0"/>
              </a:rPr>
              <a:t>Supporting shifts in delivering health services</a:t>
            </a:r>
            <a:endParaRPr lang="en-US" dirty="0" smtClean="0">
              <a:latin typeface="Arial" pitchFamily="34" charset="0"/>
              <a:cs typeface="Arial" pitchFamily="34" charset="0"/>
            </a:endParaRPr>
          </a:p>
        </p:txBody>
      </p:sp>
      <p:grpSp>
        <p:nvGrpSpPr>
          <p:cNvPr id="2" name="Group 24"/>
          <p:cNvGrpSpPr/>
          <p:nvPr/>
        </p:nvGrpSpPr>
        <p:grpSpPr>
          <a:xfrm>
            <a:off x="1021542" y="1512628"/>
            <a:ext cx="7672416" cy="3787183"/>
            <a:chOff x="971550" y="1357298"/>
            <a:chExt cx="7672416" cy="3787183"/>
          </a:xfrm>
        </p:grpSpPr>
        <p:sp>
          <p:nvSpPr>
            <p:cNvPr id="21508" name="Text Box 4"/>
            <p:cNvSpPr txBox="1">
              <a:spLocks noChangeArrowheads="1"/>
            </p:cNvSpPr>
            <p:nvPr/>
          </p:nvSpPr>
          <p:spPr bwMode="auto">
            <a:xfrm>
              <a:off x="971550" y="1963738"/>
              <a:ext cx="2879725" cy="461665"/>
            </a:xfrm>
            <a:prstGeom prst="rect">
              <a:avLst/>
            </a:prstGeom>
            <a:noFill/>
            <a:ln w="9525">
              <a:noFill/>
              <a:miter lim="800000"/>
              <a:headEnd/>
              <a:tailEnd/>
            </a:ln>
          </p:spPr>
          <p:txBody>
            <a:bodyPr>
              <a:spAutoFit/>
            </a:bodyPr>
            <a:lstStyle/>
            <a:p>
              <a:pPr>
                <a:spcBef>
                  <a:spcPct val="50000"/>
                </a:spcBef>
              </a:pPr>
              <a:r>
                <a:rPr lang="en-GB" sz="2400" b="1" dirty="0">
                  <a:latin typeface="Arial" pitchFamily="34" charset="0"/>
                  <a:ea typeface="STHupo" pitchFamily="2" charset="-122"/>
                  <a:cs typeface="Arial" pitchFamily="34" charset="0"/>
                </a:rPr>
                <a:t>Agency-based</a:t>
              </a:r>
              <a:endParaRPr lang="en-US" sz="2400" b="1" dirty="0">
                <a:latin typeface="Arial" pitchFamily="34" charset="0"/>
                <a:ea typeface="STHupo" pitchFamily="2" charset="-122"/>
                <a:cs typeface="Arial" pitchFamily="34" charset="0"/>
              </a:endParaRPr>
            </a:p>
          </p:txBody>
        </p:sp>
        <p:sp>
          <p:nvSpPr>
            <p:cNvPr id="21509" name="Text Box 5"/>
            <p:cNvSpPr txBox="1">
              <a:spLocks noChangeArrowheads="1"/>
            </p:cNvSpPr>
            <p:nvPr/>
          </p:nvSpPr>
          <p:spPr bwMode="auto">
            <a:xfrm>
              <a:off x="5221288" y="1963738"/>
              <a:ext cx="2879725" cy="461665"/>
            </a:xfrm>
            <a:prstGeom prst="rect">
              <a:avLst/>
            </a:prstGeom>
            <a:noFill/>
            <a:ln w="9525">
              <a:noFill/>
              <a:miter lim="800000"/>
              <a:headEnd/>
              <a:tailEnd/>
            </a:ln>
          </p:spPr>
          <p:txBody>
            <a:bodyPr>
              <a:spAutoFit/>
            </a:bodyPr>
            <a:lstStyle/>
            <a:p>
              <a:pPr>
                <a:spcBef>
                  <a:spcPct val="50000"/>
                </a:spcBef>
              </a:pPr>
              <a:r>
                <a:rPr lang="en-GB" sz="2400" b="1" dirty="0">
                  <a:latin typeface="Arial" pitchFamily="34" charset="0"/>
                  <a:ea typeface="STHupo" pitchFamily="2" charset="-122"/>
                  <a:cs typeface="Arial" pitchFamily="34" charset="0"/>
                </a:rPr>
                <a:t>Country-based</a:t>
              </a:r>
              <a:endParaRPr lang="en-US" sz="2400" b="1" dirty="0">
                <a:latin typeface="Arial" pitchFamily="34" charset="0"/>
                <a:ea typeface="STHupo" pitchFamily="2" charset="-122"/>
                <a:cs typeface="Arial" pitchFamily="34" charset="0"/>
              </a:endParaRPr>
            </a:p>
          </p:txBody>
        </p:sp>
        <p:sp>
          <p:nvSpPr>
            <p:cNvPr id="21510" name="AutoShape 6"/>
            <p:cNvSpPr>
              <a:spLocks noChangeArrowheads="1"/>
            </p:cNvSpPr>
            <p:nvPr/>
          </p:nvSpPr>
          <p:spPr bwMode="auto">
            <a:xfrm>
              <a:off x="3995738" y="2035175"/>
              <a:ext cx="936625" cy="215900"/>
            </a:xfrm>
            <a:custGeom>
              <a:avLst/>
              <a:gdLst>
                <a:gd name="T0" fmla="*/ 702469 w 21600"/>
                <a:gd name="T1" fmla="*/ 0 h 21600"/>
                <a:gd name="T2" fmla="*/ 0 w 21600"/>
                <a:gd name="T3" fmla="*/ 107950 h 21600"/>
                <a:gd name="T4" fmla="*/ 702469 w 21600"/>
                <a:gd name="T5" fmla="*/ 215900 h 21600"/>
                <a:gd name="T6" fmla="*/ 936625 w 21600"/>
                <a:gd name="T7" fmla="*/ 1079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1E7FB8"/>
            </a:solidFill>
            <a:ln w="9525">
              <a:solidFill>
                <a:schemeClr val="tx1"/>
              </a:solidFill>
              <a:miter lim="800000"/>
              <a:headEnd/>
              <a:tailEnd/>
            </a:ln>
          </p:spPr>
          <p:txBody>
            <a:bodyPr wrap="none" anchor="ctr"/>
            <a:lstStyle/>
            <a:p>
              <a:endParaRPr lang="en-GB" dirty="0"/>
            </a:p>
          </p:txBody>
        </p:sp>
        <p:sp>
          <p:nvSpPr>
            <p:cNvPr id="21511" name="Text Box 7"/>
            <p:cNvSpPr txBox="1">
              <a:spLocks noChangeArrowheads="1"/>
            </p:cNvSpPr>
            <p:nvPr/>
          </p:nvSpPr>
          <p:spPr bwMode="auto">
            <a:xfrm>
              <a:off x="971550" y="2676525"/>
              <a:ext cx="2879725" cy="461665"/>
            </a:xfrm>
            <a:prstGeom prst="rect">
              <a:avLst/>
            </a:prstGeom>
            <a:noFill/>
            <a:ln w="9525">
              <a:noFill/>
              <a:miter lim="800000"/>
              <a:headEnd/>
              <a:tailEnd/>
            </a:ln>
          </p:spPr>
          <p:txBody>
            <a:bodyPr>
              <a:spAutoFit/>
            </a:bodyPr>
            <a:lstStyle/>
            <a:p>
              <a:pPr>
                <a:spcBef>
                  <a:spcPct val="50000"/>
                </a:spcBef>
              </a:pPr>
              <a:r>
                <a:rPr lang="en-GB" sz="2400" b="1" dirty="0">
                  <a:latin typeface="Arial" pitchFamily="34" charset="0"/>
                  <a:ea typeface="STHupo" pitchFamily="2" charset="-122"/>
                  <a:cs typeface="Arial" pitchFamily="34" charset="0"/>
                </a:rPr>
                <a:t>Proposal-based</a:t>
              </a:r>
              <a:endParaRPr lang="en-US" sz="2400" b="1" dirty="0">
                <a:latin typeface="Arial" pitchFamily="34" charset="0"/>
                <a:ea typeface="STHupo" pitchFamily="2" charset="-122"/>
                <a:cs typeface="Arial" pitchFamily="34" charset="0"/>
              </a:endParaRPr>
            </a:p>
          </p:txBody>
        </p:sp>
        <p:sp>
          <p:nvSpPr>
            <p:cNvPr id="21512" name="Text Box 8"/>
            <p:cNvSpPr txBox="1">
              <a:spLocks noChangeArrowheads="1"/>
            </p:cNvSpPr>
            <p:nvPr/>
          </p:nvSpPr>
          <p:spPr bwMode="auto">
            <a:xfrm>
              <a:off x="5221288" y="2676525"/>
              <a:ext cx="2879725" cy="830997"/>
            </a:xfrm>
            <a:prstGeom prst="rect">
              <a:avLst/>
            </a:prstGeom>
            <a:noFill/>
            <a:ln w="9525">
              <a:noFill/>
              <a:miter lim="800000"/>
              <a:headEnd/>
              <a:tailEnd/>
            </a:ln>
          </p:spPr>
          <p:txBody>
            <a:bodyPr>
              <a:spAutoFit/>
            </a:bodyPr>
            <a:lstStyle/>
            <a:p>
              <a:pPr>
                <a:spcBef>
                  <a:spcPct val="50000"/>
                </a:spcBef>
              </a:pPr>
              <a:r>
                <a:rPr lang="en-GB" sz="2400" b="1" dirty="0">
                  <a:latin typeface="Arial" pitchFamily="34" charset="0"/>
                  <a:ea typeface="STHupo" pitchFamily="2" charset="-122"/>
                  <a:cs typeface="Arial" pitchFamily="34" charset="0"/>
                </a:rPr>
                <a:t>National </a:t>
              </a:r>
              <a:r>
                <a:rPr lang="en-GB" sz="2400" b="1" dirty="0" smtClean="0">
                  <a:latin typeface="Arial" pitchFamily="34" charset="0"/>
                  <a:ea typeface="STHupo" pitchFamily="2" charset="-122"/>
                  <a:cs typeface="Arial" pitchFamily="34" charset="0"/>
                </a:rPr>
                <a:t>strategy-based</a:t>
              </a:r>
              <a:endParaRPr lang="en-US" sz="2400" b="1" dirty="0">
                <a:latin typeface="Arial" pitchFamily="34" charset="0"/>
                <a:ea typeface="STHupo" pitchFamily="2" charset="-122"/>
                <a:cs typeface="Arial" pitchFamily="34" charset="0"/>
              </a:endParaRPr>
            </a:p>
          </p:txBody>
        </p:sp>
        <p:sp>
          <p:nvSpPr>
            <p:cNvPr id="21513" name="AutoShape 9"/>
            <p:cNvSpPr>
              <a:spLocks noChangeArrowheads="1"/>
            </p:cNvSpPr>
            <p:nvPr/>
          </p:nvSpPr>
          <p:spPr bwMode="auto">
            <a:xfrm>
              <a:off x="3995738" y="2820988"/>
              <a:ext cx="936625" cy="215900"/>
            </a:xfrm>
            <a:custGeom>
              <a:avLst/>
              <a:gdLst>
                <a:gd name="T0" fmla="*/ 702469 w 21600"/>
                <a:gd name="T1" fmla="*/ 0 h 21600"/>
                <a:gd name="T2" fmla="*/ 0 w 21600"/>
                <a:gd name="T3" fmla="*/ 107950 h 21600"/>
                <a:gd name="T4" fmla="*/ 702469 w 21600"/>
                <a:gd name="T5" fmla="*/ 215900 h 21600"/>
                <a:gd name="T6" fmla="*/ 936625 w 21600"/>
                <a:gd name="T7" fmla="*/ 1079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1E7FB8"/>
            </a:solidFill>
            <a:ln w="9525">
              <a:solidFill>
                <a:schemeClr val="tx1"/>
              </a:solidFill>
              <a:miter lim="800000"/>
              <a:headEnd/>
              <a:tailEnd/>
            </a:ln>
          </p:spPr>
          <p:txBody>
            <a:bodyPr wrap="none" anchor="ctr"/>
            <a:lstStyle/>
            <a:p>
              <a:endParaRPr lang="en-GB" dirty="0"/>
            </a:p>
          </p:txBody>
        </p:sp>
        <p:sp>
          <p:nvSpPr>
            <p:cNvPr id="21514" name="Text Box 10"/>
            <p:cNvSpPr txBox="1">
              <a:spLocks noChangeArrowheads="1"/>
            </p:cNvSpPr>
            <p:nvPr/>
          </p:nvSpPr>
          <p:spPr bwMode="auto">
            <a:xfrm>
              <a:off x="971550" y="3641725"/>
              <a:ext cx="2879725" cy="461665"/>
            </a:xfrm>
            <a:prstGeom prst="rect">
              <a:avLst/>
            </a:prstGeom>
            <a:noFill/>
            <a:ln w="9525">
              <a:noFill/>
              <a:miter lim="800000"/>
              <a:headEnd/>
              <a:tailEnd/>
            </a:ln>
          </p:spPr>
          <p:txBody>
            <a:bodyPr>
              <a:spAutoFit/>
            </a:bodyPr>
            <a:lstStyle/>
            <a:p>
              <a:pPr>
                <a:spcBef>
                  <a:spcPct val="50000"/>
                </a:spcBef>
              </a:pPr>
              <a:r>
                <a:rPr lang="en-GB" sz="2400" b="1" dirty="0">
                  <a:latin typeface="Arial" pitchFamily="34" charset="0"/>
                  <a:ea typeface="STHupo" pitchFamily="2" charset="-122"/>
                  <a:cs typeface="Arial" pitchFamily="34" charset="0"/>
                </a:rPr>
                <a:t>Multiple deadlines</a:t>
              </a:r>
              <a:endParaRPr lang="en-US" sz="2400" b="1" dirty="0">
                <a:latin typeface="Arial" pitchFamily="34" charset="0"/>
                <a:ea typeface="STHupo" pitchFamily="2" charset="-122"/>
                <a:cs typeface="Arial" pitchFamily="34" charset="0"/>
              </a:endParaRPr>
            </a:p>
          </p:txBody>
        </p:sp>
        <p:sp>
          <p:nvSpPr>
            <p:cNvPr id="21515" name="Text Box 11"/>
            <p:cNvSpPr txBox="1">
              <a:spLocks noChangeArrowheads="1"/>
            </p:cNvSpPr>
            <p:nvPr/>
          </p:nvSpPr>
          <p:spPr bwMode="auto">
            <a:xfrm>
              <a:off x="5221288" y="3641725"/>
              <a:ext cx="3422678" cy="830997"/>
            </a:xfrm>
            <a:prstGeom prst="rect">
              <a:avLst/>
            </a:prstGeom>
            <a:noFill/>
            <a:ln w="9525">
              <a:noFill/>
              <a:miter lim="800000"/>
              <a:headEnd/>
              <a:tailEnd/>
            </a:ln>
          </p:spPr>
          <p:txBody>
            <a:bodyPr wrap="square">
              <a:spAutoFit/>
            </a:bodyPr>
            <a:lstStyle/>
            <a:p>
              <a:pPr>
                <a:spcBef>
                  <a:spcPct val="50000"/>
                </a:spcBef>
              </a:pPr>
              <a:r>
                <a:rPr lang="en-GB" sz="2400" b="1" dirty="0">
                  <a:latin typeface="Arial" pitchFamily="34" charset="0"/>
                  <a:ea typeface="STHupo" pitchFamily="2" charset="-122"/>
                  <a:cs typeface="Arial" pitchFamily="34" charset="0"/>
                </a:rPr>
                <a:t>Flexible and aligned to country cycles</a:t>
              </a:r>
              <a:endParaRPr lang="en-US" sz="2400" b="1" dirty="0">
                <a:latin typeface="Arial" pitchFamily="34" charset="0"/>
                <a:ea typeface="STHupo" pitchFamily="2" charset="-122"/>
                <a:cs typeface="Arial" pitchFamily="34" charset="0"/>
              </a:endParaRPr>
            </a:p>
          </p:txBody>
        </p:sp>
        <p:grpSp>
          <p:nvGrpSpPr>
            <p:cNvPr id="3" name="Group 21"/>
            <p:cNvGrpSpPr/>
            <p:nvPr/>
          </p:nvGrpSpPr>
          <p:grpSpPr>
            <a:xfrm>
              <a:off x="971550" y="4682816"/>
              <a:ext cx="7129463" cy="461665"/>
              <a:chOff x="971550" y="5108536"/>
              <a:chExt cx="7129463" cy="461665"/>
            </a:xfrm>
          </p:grpSpPr>
          <p:sp>
            <p:nvSpPr>
              <p:cNvPr id="21517" name="Text Box 13"/>
              <p:cNvSpPr txBox="1">
                <a:spLocks noChangeArrowheads="1"/>
              </p:cNvSpPr>
              <p:nvPr/>
            </p:nvSpPr>
            <p:spPr bwMode="auto">
              <a:xfrm>
                <a:off x="971550" y="5108536"/>
                <a:ext cx="2879725" cy="461665"/>
              </a:xfrm>
              <a:prstGeom prst="rect">
                <a:avLst/>
              </a:prstGeom>
              <a:noFill/>
              <a:ln w="9525">
                <a:noFill/>
                <a:miter lim="800000"/>
                <a:headEnd/>
                <a:tailEnd/>
              </a:ln>
            </p:spPr>
            <p:txBody>
              <a:bodyPr wrap="square">
                <a:spAutoFit/>
              </a:bodyPr>
              <a:lstStyle/>
              <a:p>
                <a:pPr>
                  <a:spcBef>
                    <a:spcPct val="50000"/>
                  </a:spcBef>
                </a:pPr>
                <a:r>
                  <a:rPr lang="en-GB" sz="2400" b="1" dirty="0" smtClean="0">
                    <a:latin typeface="Arial" pitchFamily="34" charset="0"/>
                    <a:ea typeface="STHupo" pitchFamily="2" charset="-122"/>
                    <a:cs typeface="Arial" pitchFamily="34" charset="0"/>
                  </a:rPr>
                  <a:t>Input-based</a:t>
                </a:r>
                <a:endParaRPr lang="en-US" sz="2400" b="1" dirty="0">
                  <a:latin typeface="Arial" pitchFamily="34" charset="0"/>
                  <a:ea typeface="STHupo" pitchFamily="2" charset="-122"/>
                  <a:cs typeface="Arial" pitchFamily="34" charset="0"/>
                </a:endParaRPr>
              </a:p>
            </p:txBody>
          </p:sp>
          <p:sp>
            <p:nvSpPr>
              <p:cNvPr id="21518" name="Text Box 14"/>
              <p:cNvSpPr txBox="1">
                <a:spLocks noChangeArrowheads="1"/>
              </p:cNvSpPr>
              <p:nvPr/>
            </p:nvSpPr>
            <p:spPr bwMode="auto">
              <a:xfrm>
                <a:off x="5221288" y="5108536"/>
                <a:ext cx="2879725" cy="461665"/>
              </a:xfrm>
              <a:prstGeom prst="rect">
                <a:avLst/>
              </a:prstGeom>
              <a:noFill/>
              <a:ln w="9525">
                <a:noFill/>
                <a:miter lim="800000"/>
                <a:headEnd/>
                <a:tailEnd/>
              </a:ln>
            </p:spPr>
            <p:txBody>
              <a:bodyPr>
                <a:spAutoFit/>
              </a:bodyPr>
              <a:lstStyle/>
              <a:p>
                <a:pPr>
                  <a:spcBef>
                    <a:spcPct val="50000"/>
                  </a:spcBef>
                </a:pPr>
                <a:r>
                  <a:rPr lang="en-GB" sz="2400" b="1" dirty="0" smtClean="0">
                    <a:latin typeface="Arial" pitchFamily="34" charset="0"/>
                    <a:ea typeface="STHupo" pitchFamily="2" charset="-122"/>
                    <a:cs typeface="Arial" pitchFamily="34" charset="0"/>
                  </a:rPr>
                  <a:t>Results-based</a:t>
                </a:r>
                <a:endParaRPr lang="en-US" sz="2400" b="1" dirty="0">
                  <a:latin typeface="Arial" pitchFamily="34" charset="0"/>
                  <a:ea typeface="STHupo" pitchFamily="2" charset="-122"/>
                  <a:cs typeface="Arial" pitchFamily="34" charset="0"/>
                </a:endParaRPr>
              </a:p>
            </p:txBody>
          </p:sp>
        </p:grpSp>
        <p:sp>
          <p:nvSpPr>
            <p:cNvPr id="288787" name="Text Box 19"/>
            <p:cNvSpPr txBox="1">
              <a:spLocks noChangeArrowheads="1"/>
            </p:cNvSpPr>
            <p:nvPr/>
          </p:nvSpPr>
          <p:spPr bwMode="auto">
            <a:xfrm>
              <a:off x="1142976" y="1357298"/>
              <a:ext cx="1971699" cy="369332"/>
            </a:xfrm>
            <a:prstGeom prst="rect">
              <a:avLst/>
            </a:prstGeom>
            <a:noFill/>
            <a:ln w="9525">
              <a:noFill/>
              <a:miter lim="800000"/>
              <a:headEnd/>
              <a:tailEnd/>
            </a:ln>
            <a:effectLst/>
          </p:spPr>
          <p:txBody>
            <a:bodyPr wrap="square" lIns="0" tIns="0" rIns="0" bIns="0">
              <a:spAutoFit/>
            </a:bodyPr>
            <a:lstStyle/>
            <a:p>
              <a:pPr defTabSz="1042988" rtl="1">
                <a:spcBef>
                  <a:spcPct val="50000"/>
                </a:spcBef>
                <a:defRPr/>
              </a:pPr>
              <a:endParaRPr lang="en-US" sz="2400" dirty="0">
                <a:latin typeface="Arial" pitchFamily="34" charset="0"/>
                <a:cs typeface="Arial" pitchFamily="34" charset="0"/>
              </a:endParaRPr>
            </a:p>
          </p:txBody>
        </p:sp>
        <p:sp>
          <p:nvSpPr>
            <p:cNvPr id="288788" name="Text Box 20"/>
            <p:cNvSpPr txBox="1">
              <a:spLocks noChangeArrowheads="1"/>
            </p:cNvSpPr>
            <p:nvPr/>
          </p:nvSpPr>
          <p:spPr bwMode="auto">
            <a:xfrm>
              <a:off x="5357818" y="1357298"/>
              <a:ext cx="2100257" cy="369332"/>
            </a:xfrm>
            <a:prstGeom prst="rect">
              <a:avLst/>
            </a:prstGeom>
            <a:noFill/>
            <a:ln w="9525">
              <a:noFill/>
              <a:miter lim="800000"/>
              <a:headEnd/>
              <a:tailEnd/>
            </a:ln>
            <a:effectLst/>
          </p:spPr>
          <p:txBody>
            <a:bodyPr wrap="square" lIns="0" tIns="0" rIns="0" bIns="0">
              <a:spAutoFit/>
            </a:bodyPr>
            <a:lstStyle/>
            <a:p>
              <a:pPr defTabSz="1042988" rtl="1">
                <a:spcBef>
                  <a:spcPct val="50000"/>
                </a:spcBef>
                <a:defRPr/>
              </a:pPr>
              <a:endParaRPr lang="en-US" sz="2400" dirty="0">
                <a:latin typeface="Arial" pitchFamily="34" charset="0"/>
                <a:cs typeface="Arial" pitchFamily="34" charset="0"/>
              </a:endParaRPr>
            </a:p>
          </p:txBody>
        </p:sp>
        <p:sp>
          <p:nvSpPr>
            <p:cNvPr id="23" name="AutoShape 6"/>
            <p:cNvSpPr>
              <a:spLocks noChangeArrowheads="1"/>
            </p:cNvSpPr>
            <p:nvPr/>
          </p:nvSpPr>
          <p:spPr bwMode="auto">
            <a:xfrm>
              <a:off x="3995738" y="3887490"/>
              <a:ext cx="936625" cy="215900"/>
            </a:xfrm>
            <a:custGeom>
              <a:avLst/>
              <a:gdLst>
                <a:gd name="T0" fmla="*/ 702469 w 21600"/>
                <a:gd name="T1" fmla="*/ 0 h 21600"/>
                <a:gd name="T2" fmla="*/ 0 w 21600"/>
                <a:gd name="T3" fmla="*/ 107950 h 21600"/>
                <a:gd name="T4" fmla="*/ 702469 w 21600"/>
                <a:gd name="T5" fmla="*/ 215900 h 21600"/>
                <a:gd name="T6" fmla="*/ 936625 w 21600"/>
                <a:gd name="T7" fmla="*/ 1079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1E7FB8"/>
            </a:solidFill>
            <a:ln w="9525">
              <a:solidFill>
                <a:schemeClr val="tx1"/>
              </a:solidFill>
              <a:miter lim="800000"/>
              <a:headEnd/>
              <a:tailEnd/>
            </a:ln>
          </p:spPr>
          <p:txBody>
            <a:bodyPr wrap="none" anchor="ctr"/>
            <a:lstStyle/>
            <a:p>
              <a:endParaRPr lang="en-GB" dirty="0"/>
            </a:p>
          </p:txBody>
        </p:sp>
        <p:sp>
          <p:nvSpPr>
            <p:cNvPr id="24" name="AutoShape 12"/>
            <p:cNvSpPr>
              <a:spLocks noChangeArrowheads="1"/>
            </p:cNvSpPr>
            <p:nvPr/>
          </p:nvSpPr>
          <p:spPr bwMode="auto">
            <a:xfrm>
              <a:off x="3995738" y="4820631"/>
              <a:ext cx="936625" cy="215900"/>
            </a:xfrm>
            <a:custGeom>
              <a:avLst/>
              <a:gdLst>
                <a:gd name="T0" fmla="*/ 702469 w 21600"/>
                <a:gd name="T1" fmla="*/ 0 h 21600"/>
                <a:gd name="T2" fmla="*/ 0 w 21600"/>
                <a:gd name="T3" fmla="*/ 107950 h 21600"/>
                <a:gd name="T4" fmla="*/ 702469 w 21600"/>
                <a:gd name="T5" fmla="*/ 215900 h 21600"/>
                <a:gd name="T6" fmla="*/ 936625 w 21600"/>
                <a:gd name="T7" fmla="*/ 10795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1E7FB8"/>
            </a:solidFill>
            <a:ln w="9525">
              <a:solidFill>
                <a:schemeClr val="tx1"/>
              </a:solidFill>
              <a:miter lim="800000"/>
              <a:headEnd/>
              <a:tailEnd/>
            </a:ln>
          </p:spPr>
          <p:txBody>
            <a:bodyPr wrap="none" anchor="ctr"/>
            <a:lstStyle/>
            <a:p>
              <a:endParaRPr lang="en-GB" dirty="0"/>
            </a:p>
          </p:txBody>
        </p:sp>
      </p:grpSp>
      <p:sp>
        <p:nvSpPr>
          <p:cNvPr id="19" name="TextBox 5"/>
          <p:cNvSpPr txBox="1">
            <a:spLocks noChangeArrowheads="1"/>
          </p:cNvSpPr>
          <p:nvPr/>
        </p:nvSpPr>
        <p:spPr bwMode="auto">
          <a:xfrm>
            <a:off x="4500563" y="6642100"/>
            <a:ext cx="357187" cy="215900"/>
          </a:xfrm>
          <a:prstGeom prst="rect">
            <a:avLst/>
          </a:prstGeom>
          <a:noFill/>
          <a:ln w="9525">
            <a:noFill/>
            <a:miter lim="800000"/>
            <a:headEnd/>
            <a:tailEnd/>
          </a:ln>
        </p:spPr>
        <p:txBody>
          <a:bodyPr>
            <a:spAutoFit/>
          </a:bodyPr>
          <a:lstStyle/>
          <a:p>
            <a:pPr algn="ctr"/>
            <a:r>
              <a:rPr lang="en-US" sz="800" dirty="0" smtClean="0"/>
              <a:t>10</a:t>
            </a:r>
            <a:endParaRPr lang="en-US" sz="800" dirty="0"/>
          </a:p>
        </p:txBody>
      </p:sp>
      <p:grpSp>
        <p:nvGrpSpPr>
          <p:cNvPr id="20" name="Group 19"/>
          <p:cNvGrpSpPr>
            <a:grpSpLocks noChangeAspect="1"/>
          </p:cNvGrpSpPr>
          <p:nvPr/>
        </p:nvGrpSpPr>
        <p:grpSpPr>
          <a:xfrm>
            <a:off x="857224" y="5995523"/>
            <a:ext cx="7936650" cy="592585"/>
            <a:chOff x="1149073" y="290142"/>
            <a:chExt cx="6091359" cy="454807"/>
          </a:xfrm>
        </p:grpSpPr>
        <p:pic>
          <p:nvPicPr>
            <p:cNvPr id="21" name="Picture 20" descr="W:\External Relations\Media and Information\BRANDING\LOGOS\1. Alliance\Logos\MS Office &amp; Web (lores)\Logo_GAVI_Alliance.jpg"/>
            <p:cNvPicPr/>
            <p:nvPr/>
          </p:nvPicPr>
          <p:blipFill>
            <a:blip r:embed="rId3"/>
            <a:srcRect/>
            <a:stretch>
              <a:fillRect/>
            </a:stretch>
          </p:blipFill>
          <p:spPr bwMode="auto">
            <a:xfrm>
              <a:off x="1149073" y="357166"/>
              <a:ext cx="880987" cy="387783"/>
            </a:xfrm>
            <a:prstGeom prst="rect">
              <a:avLst/>
            </a:prstGeom>
            <a:noFill/>
            <a:ln w="9525">
              <a:noFill/>
              <a:miter lim="800000"/>
              <a:headEnd/>
              <a:tailEnd/>
            </a:ln>
          </p:spPr>
        </p:pic>
        <p:pic>
          <p:nvPicPr>
            <p:cNvPr id="22" name="Picture 21" descr="W:\External Relations\Media and Information\PUBLICATIONS\Publications Materials\Others Logos\THE GLOBAL FUND\Color.jpg"/>
            <p:cNvPicPr/>
            <p:nvPr/>
          </p:nvPicPr>
          <p:blipFill>
            <a:blip r:embed="rId4"/>
            <a:srcRect/>
            <a:stretch>
              <a:fillRect/>
            </a:stretch>
          </p:blipFill>
          <p:spPr bwMode="auto">
            <a:xfrm>
              <a:off x="2464957" y="290142"/>
              <a:ext cx="1699639" cy="435657"/>
            </a:xfrm>
            <a:prstGeom prst="rect">
              <a:avLst/>
            </a:prstGeom>
            <a:noFill/>
            <a:ln w="9525">
              <a:noFill/>
              <a:miter lim="800000"/>
              <a:headEnd/>
              <a:tailEnd/>
            </a:ln>
          </p:spPr>
        </p:pic>
        <p:pic>
          <p:nvPicPr>
            <p:cNvPr id="25" name="Picture 24"/>
            <p:cNvPicPr/>
            <p:nvPr/>
          </p:nvPicPr>
          <p:blipFill>
            <a:blip r:embed="rId5"/>
            <a:srcRect/>
            <a:stretch>
              <a:fillRect/>
            </a:stretch>
          </p:blipFill>
          <p:spPr bwMode="auto">
            <a:xfrm>
              <a:off x="4292571" y="357166"/>
              <a:ext cx="1436330" cy="320758"/>
            </a:xfrm>
            <a:prstGeom prst="rect">
              <a:avLst/>
            </a:prstGeom>
            <a:noFill/>
            <a:ln w="9525">
              <a:noFill/>
              <a:miter lim="800000"/>
              <a:headEnd/>
              <a:tailEnd/>
            </a:ln>
          </p:spPr>
        </p:pic>
        <p:pic>
          <p:nvPicPr>
            <p:cNvPr id="26" name="Picture 25" descr="W:\External Relations\Media and Information\PUBLICATIONS\Publications Materials\Others Logos\WHO\WHO logo\WHO logo\English\WHO-EN-C-H.jpg"/>
            <p:cNvPicPr/>
            <p:nvPr/>
          </p:nvPicPr>
          <p:blipFill>
            <a:blip r:embed="rId6"/>
            <a:srcRect/>
            <a:stretch>
              <a:fillRect/>
            </a:stretch>
          </p:blipFill>
          <p:spPr bwMode="auto">
            <a:xfrm>
              <a:off x="6072198" y="357166"/>
              <a:ext cx="1168234" cy="368633"/>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34925" y="188913"/>
            <a:ext cx="9144000" cy="1030287"/>
          </a:xfrm>
        </p:spPr>
        <p:txBody>
          <a:bodyPr lIns="91440" tIns="45720" rIns="91440" bIns="45720" anchor="t">
            <a:noAutofit/>
          </a:bodyPr>
          <a:lstStyle/>
          <a:p>
            <a:pPr eaLnBrk="1" hangingPunct="1"/>
            <a:r>
              <a:rPr lang="en-US" sz="3200" dirty="0" smtClean="0"/>
              <a:t/>
            </a:r>
            <a:br>
              <a:rPr lang="en-US" sz="3200" dirty="0" smtClean="0"/>
            </a:br>
            <a:r>
              <a:rPr lang="en-US" sz="3200" dirty="0" smtClean="0"/>
              <a:t>	</a:t>
            </a:r>
            <a:r>
              <a:rPr lang="en-US" sz="3200" dirty="0" smtClean="0">
                <a:solidFill>
                  <a:schemeClr val="tx2"/>
                </a:solidFill>
              </a:rPr>
              <a:t>An example from Orissa, India</a:t>
            </a:r>
            <a:endParaRPr lang="en-GB" sz="3200" dirty="0" smtClean="0">
              <a:solidFill>
                <a:schemeClr val="tx2"/>
              </a:solidFill>
            </a:endParaRPr>
          </a:p>
        </p:txBody>
      </p:sp>
      <p:pic>
        <p:nvPicPr>
          <p:cNvPr id="17411" name="Picture 3" descr="62110036"/>
          <p:cNvPicPr>
            <a:picLocks noGrp="1" noChangeAspect="1" noChangeArrowheads="1"/>
          </p:cNvPicPr>
          <p:nvPr>
            <p:ph type="body" sz="half" idx="4294967295"/>
          </p:nvPr>
        </p:nvPicPr>
        <p:blipFill>
          <a:blip r:embed="rId3" cstate="print"/>
          <a:srcRect/>
          <a:stretch>
            <a:fillRect/>
          </a:stretch>
        </p:blipFill>
        <p:spPr>
          <a:xfrm>
            <a:off x="3071802" y="1352172"/>
            <a:ext cx="3036892" cy="4577134"/>
          </a:xfrm>
          <a:effectLst>
            <a:outerShdw blurRad="50800" dist="38100" dir="2700000" algn="tl" rotWithShape="0">
              <a:prstClr val="black">
                <a:alpha val="40000"/>
              </a:prstClr>
            </a:outerShdw>
          </a:effectLst>
        </p:spPr>
      </p:pic>
      <p:sp>
        <p:nvSpPr>
          <p:cNvPr id="5" name="TextBox 5"/>
          <p:cNvSpPr txBox="1">
            <a:spLocks noChangeArrowheads="1"/>
          </p:cNvSpPr>
          <p:nvPr/>
        </p:nvSpPr>
        <p:spPr bwMode="auto">
          <a:xfrm>
            <a:off x="4500563" y="6642100"/>
            <a:ext cx="357187" cy="215900"/>
          </a:xfrm>
          <a:prstGeom prst="rect">
            <a:avLst/>
          </a:prstGeom>
          <a:noFill/>
          <a:ln w="9525">
            <a:noFill/>
            <a:miter lim="800000"/>
            <a:headEnd/>
            <a:tailEnd/>
          </a:ln>
        </p:spPr>
        <p:txBody>
          <a:bodyPr>
            <a:spAutoFit/>
          </a:bodyPr>
          <a:lstStyle/>
          <a:p>
            <a:pPr algn="ctr"/>
            <a:r>
              <a:rPr lang="en-US" sz="800" dirty="0" smtClean="0"/>
              <a:t>11</a:t>
            </a:r>
            <a:endParaRPr lang="en-US" sz="800" dirty="0"/>
          </a:p>
        </p:txBody>
      </p:sp>
      <p:sp>
        <p:nvSpPr>
          <p:cNvPr id="6" name="Footer Placeholder 4"/>
          <p:cNvSpPr txBox="1">
            <a:spLocks noGrp="1"/>
          </p:cNvSpPr>
          <p:nvPr/>
        </p:nvSpPr>
        <p:spPr bwMode="auto">
          <a:xfrm>
            <a:off x="7072330" y="6492875"/>
            <a:ext cx="2590800" cy="365125"/>
          </a:xfrm>
          <a:prstGeom prst="rect">
            <a:avLst/>
          </a:prstGeom>
          <a:noFill/>
          <a:ln w="9525">
            <a:noFill/>
            <a:miter lim="800000"/>
            <a:headEnd/>
            <a:tailEnd/>
          </a:ln>
        </p:spPr>
        <p:txBody>
          <a:bodyPr/>
          <a:lstStyle/>
          <a:p>
            <a:pPr algn="ctr">
              <a:defRPr/>
            </a:pPr>
            <a:endParaRPr lang="en-GB" sz="1000" i="1" dirty="0" smtClean="0">
              <a:latin typeface="Arial" charset="0"/>
              <a:ea typeface="ＭＳ Ｐゴシック" pitchFamily="-112" charset="-128"/>
              <a:cs typeface="+mn-cs"/>
            </a:endParaRPr>
          </a:p>
          <a:p>
            <a:pPr algn="ctr">
              <a:defRPr/>
            </a:pPr>
            <a:r>
              <a:rPr lang="en-GB" sz="1000" i="1" dirty="0" smtClean="0">
                <a:latin typeface="Arial" charset="0"/>
                <a:ea typeface="ＭＳ Ｐゴシック" pitchFamily="-112" charset="-128"/>
                <a:cs typeface="+mn-cs"/>
              </a:rPr>
              <a:t>ECOSOC - </a:t>
            </a:r>
            <a:r>
              <a:rPr lang="en-US" sz="1000" i="1" dirty="0" smtClean="0">
                <a:latin typeface="Arial" charset="0"/>
                <a:ea typeface="ＭＳ Ｐゴシック" pitchFamily="-112" charset="-128"/>
                <a:cs typeface="+mn-cs"/>
              </a:rPr>
              <a:t>6 July 2010</a:t>
            </a:r>
            <a:endParaRPr lang="en-GB" sz="1000" i="1" dirty="0">
              <a:latin typeface="Arial" charset="0"/>
              <a:ea typeface="ＭＳ Ｐゴシック" pitchFamily="-112" charset="-128"/>
              <a:cs typeface="+mn-cs"/>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Country progress</a:t>
            </a:r>
            <a:endParaRPr lang="en-GB" dirty="0"/>
          </a:p>
        </p:txBody>
      </p:sp>
      <p:sp>
        <p:nvSpPr>
          <p:cNvPr id="3" name="Content Placeholder 2"/>
          <p:cNvSpPr txBox="1">
            <a:spLocks/>
          </p:cNvSpPr>
          <p:nvPr/>
        </p:nvSpPr>
        <p:spPr>
          <a:xfrm>
            <a:off x="785813" y="1371600"/>
            <a:ext cx="7900987" cy="4843463"/>
          </a:xfrm>
          <a:prstGeom prst="rect">
            <a:avLst/>
          </a:prstGeom>
        </p:spPr>
        <p:txBody>
          <a:bodyPr/>
          <a:lstStyle/>
          <a:p>
            <a:pPr marL="342900" marR="0" lvl="0" indent="-342900" algn="l" defTabSz="457200" rtl="0" eaLnBrk="1" fontAlgn="base" latinLnBrk="0" hangingPunct="1">
              <a:lnSpc>
                <a:spcPct val="100000"/>
              </a:lnSpc>
              <a:spcBef>
                <a:spcPct val="20000"/>
              </a:spcBef>
              <a:spcAft>
                <a:spcPts val="600"/>
              </a:spcAft>
              <a:buClr>
                <a:schemeClr val="tx2"/>
              </a:buClr>
              <a:buSzTx/>
              <a:buFont typeface="Wingdings" pitchFamily="2" charset="2"/>
              <a:buChar char="§"/>
              <a:tabLst/>
              <a:defRPr/>
            </a:pPr>
            <a:r>
              <a:rPr kumimoji="0" lang="en-US" sz="2600" b="0" i="0" u="none" strike="noStrike" kern="1200" cap="none" spc="0" normalizeH="0" baseline="0" noProof="0" dirty="0" smtClean="0">
                <a:ln>
                  <a:noFill/>
                </a:ln>
                <a:solidFill>
                  <a:schemeClr val="tx1"/>
                </a:solidFill>
                <a:effectLst/>
                <a:uLnTx/>
                <a:uFillTx/>
                <a:latin typeface="Arial" pitchFamily="34" charset="0"/>
                <a:ea typeface="MS PGothic" pitchFamily="34" charset="-128"/>
                <a:cs typeface="ＭＳ Ｐゴシック" pitchFamily="18" charset="-128"/>
              </a:rPr>
              <a:t>Joint Financing Agreement in Nepal</a:t>
            </a:r>
          </a:p>
          <a:p>
            <a:pPr marL="342900" marR="0" lvl="0" indent="-342900" algn="l" defTabSz="457200" rtl="0" eaLnBrk="1" fontAlgn="base" latinLnBrk="0" hangingPunct="1">
              <a:lnSpc>
                <a:spcPct val="100000"/>
              </a:lnSpc>
              <a:spcBef>
                <a:spcPct val="20000"/>
              </a:spcBef>
              <a:spcAft>
                <a:spcPts val="600"/>
              </a:spcAft>
              <a:buClr>
                <a:schemeClr val="tx2"/>
              </a:buClr>
              <a:buSzTx/>
              <a:buFont typeface="Wingdings" pitchFamily="2" charset="2"/>
              <a:buChar char="§"/>
              <a:tabLst/>
              <a:defRPr/>
            </a:pPr>
            <a:r>
              <a:rPr lang="en-US" sz="2600" dirty="0" smtClean="0">
                <a:cs typeface="ＭＳ Ｐゴシック" pitchFamily="16" charset="-128"/>
              </a:rPr>
              <a:t>Ethiopia</a:t>
            </a:r>
            <a:r>
              <a:rPr lang="en-US" sz="2600" dirty="0">
                <a:cs typeface="ＭＳ Ｐゴシック" pitchFamily="16" charset="-128"/>
              </a:rPr>
              <a:t>, Sierra Leone, Mali, Yemen </a:t>
            </a:r>
            <a:endParaRPr lang="en-US" sz="2600" dirty="0" smtClean="0">
              <a:cs typeface="ＭＳ Ｐゴシック" pitchFamily="16" charset="-128"/>
            </a:endParaRPr>
          </a:p>
          <a:p>
            <a:pPr marL="800100" lvl="1" indent="-342900">
              <a:spcBef>
                <a:spcPct val="20000"/>
              </a:spcBef>
              <a:spcAft>
                <a:spcPts val="600"/>
              </a:spcAft>
              <a:buClr>
                <a:schemeClr val="tx2"/>
              </a:buClr>
              <a:buFont typeface="Wingdings" pitchFamily="2" charset="2"/>
              <a:buChar char="§"/>
            </a:pPr>
            <a:r>
              <a:rPr lang="en-US" sz="2000" dirty="0" smtClean="0">
                <a:cs typeface="ＭＳ Ｐゴシック" pitchFamily="16" charset="-128"/>
              </a:rPr>
              <a:t>And others:</a:t>
            </a:r>
            <a:r>
              <a:rPr lang="en-US" sz="2000" dirty="0" smtClean="0"/>
              <a:t> joining up with national planning cycles</a:t>
            </a:r>
            <a:endParaRPr lang="en-US" sz="2000" dirty="0"/>
          </a:p>
          <a:p>
            <a:pPr marL="342900" marR="0" lvl="0" indent="-342900" algn="l" defTabSz="457200" rtl="0" eaLnBrk="1" fontAlgn="base" latinLnBrk="0" hangingPunct="1">
              <a:lnSpc>
                <a:spcPct val="100000"/>
              </a:lnSpc>
              <a:spcBef>
                <a:spcPct val="20000"/>
              </a:spcBef>
              <a:spcAft>
                <a:spcPts val="600"/>
              </a:spcAft>
              <a:buClr>
                <a:schemeClr val="tx2"/>
              </a:buClr>
              <a:buSzTx/>
              <a:buFont typeface="Wingdings" pitchFamily="2" charset="2"/>
              <a:buChar char="§"/>
              <a:tabLst/>
              <a:defRPr/>
            </a:pPr>
            <a:r>
              <a:rPr kumimoji="0" lang="en-US" sz="2600" b="0" i="0" u="none" strike="noStrike" kern="1200" cap="none" spc="0" normalizeH="0" baseline="0" noProof="0" dirty="0" smtClean="0">
                <a:ln>
                  <a:noFill/>
                </a:ln>
                <a:solidFill>
                  <a:schemeClr val="tx1"/>
                </a:solidFill>
                <a:effectLst/>
                <a:uLnTx/>
                <a:uFillTx/>
                <a:latin typeface="Arial" pitchFamily="34" charset="0"/>
                <a:ea typeface="MS PGothic" pitchFamily="34" charset="-128"/>
                <a:cs typeface="ＭＳ Ｐゴシック" pitchFamily="18" charset="-128"/>
              </a:rPr>
              <a:t>Joint review missions</a:t>
            </a:r>
            <a:endParaRPr lang="en-US" sz="2000" dirty="0" smtClean="0">
              <a:cs typeface="ＭＳ Ｐゴシック" pitchFamily="18" charset="-128"/>
            </a:endParaRPr>
          </a:p>
          <a:p>
            <a:pPr marL="342900" marR="0" lvl="0" indent="-342900" algn="l" defTabSz="457200" rtl="0" eaLnBrk="1" fontAlgn="base" latinLnBrk="0" hangingPunct="1">
              <a:lnSpc>
                <a:spcPct val="100000"/>
              </a:lnSpc>
              <a:spcBef>
                <a:spcPct val="20000"/>
              </a:spcBef>
              <a:spcAft>
                <a:spcPts val="600"/>
              </a:spcAft>
              <a:buClr>
                <a:schemeClr val="tx2"/>
              </a:buClr>
              <a:buSzTx/>
              <a:buFont typeface="Wingdings" pitchFamily="2" charset="2"/>
              <a:buChar char="§"/>
              <a:tabLst/>
              <a:defRPr/>
            </a:pPr>
            <a:r>
              <a:rPr kumimoji="0" lang="en-US" sz="2600" b="0" i="0" u="none" strike="noStrike" kern="1200" cap="none" spc="0" normalizeH="0" baseline="0" noProof="0" dirty="0" smtClean="0">
                <a:ln>
                  <a:noFill/>
                </a:ln>
                <a:solidFill>
                  <a:schemeClr val="tx1"/>
                </a:solidFill>
                <a:effectLst/>
                <a:uLnTx/>
                <a:uFillTx/>
                <a:latin typeface="Arial" pitchFamily="34" charset="0"/>
                <a:ea typeface="MS PGothic" pitchFamily="34" charset="-128"/>
                <a:cs typeface="ＭＳ Ｐゴシック" pitchFamily="18" charset="-128"/>
              </a:rPr>
              <a:t>Development of joint application form</a:t>
            </a:r>
          </a:p>
          <a:p>
            <a:pPr marL="342900" marR="0" lvl="0" indent="-342900" algn="l" defTabSz="457200" rtl="0" eaLnBrk="1" fontAlgn="base" latinLnBrk="0" hangingPunct="1">
              <a:lnSpc>
                <a:spcPct val="100000"/>
              </a:lnSpc>
              <a:spcBef>
                <a:spcPct val="20000"/>
              </a:spcBef>
              <a:spcAft>
                <a:spcPts val="600"/>
              </a:spcAft>
              <a:buClr>
                <a:schemeClr val="tx2"/>
              </a:buClr>
              <a:buSzTx/>
              <a:buFont typeface="Wingdings" pitchFamily="2" charset="2"/>
              <a:buChar char="§"/>
              <a:tabLst/>
              <a:defRPr/>
            </a:pPr>
            <a:r>
              <a:rPr lang="en-US" sz="2600" dirty="0" smtClean="0"/>
              <a:t>Defined common </a:t>
            </a:r>
            <a:r>
              <a:rPr lang="en-US" sz="2600" dirty="0"/>
              <a:t>approach to public financial management </a:t>
            </a:r>
            <a:r>
              <a:rPr lang="en-US" sz="2600" dirty="0" smtClean="0"/>
              <a:t>assessment</a:t>
            </a:r>
            <a:endParaRPr lang="en-US" sz="2600" dirty="0"/>
          </a:p>
          <a:p>
            <a:pPr marL="342900" marR="0" lvl="0" indent="-342900" algn="l" defTabSz="457200" rtl="0" eaLnBrk="1" fontAlgn="base" latinLnBrk="0" hangingPunct="1">
              <a:lnSpc>
                <a:spcPct val="100000"/>
              </a:lnSpc>
              <a:spcBef>
                <a:spcPct val="20000"/>
              </a:spcBef>
              <a:spcAft>
                <a:spcPts val="600"/>
              </a:spcAft>
              <a:buClr>
                <a:schemeClr val="tx2"/>
              </a:buClr>
              <a:buSzTx/>
              <a:buFont typeface="Wingdings" pitchFamily="2" charset="2"/>
              <a:buChar char="§"/>
              <a:tabLst/>
              <a:defRPr/>
            </a:pPr>
            <a:endParaRPr kumimoji="0" lang="en-US" sz="2600" b="0" i="0" u="none" strike="noStrike" kern="1200" cap="none" spc="0" normalizeH="0" baseline="0" noProof="0" dirty="0" smtClean="0">
              <a:ln>
                <a:noFill/>
              </a:ln>
              <a:solidFill>
                <a:schemeClr val="tx1"/>
              </a:solidFill>
              <a:effectLst/>
              <a:uLnTx/>
              <a:uFillTx/>
              <a:latin typeface="Arial" pitchFamily="34" charset="0"/>
              <a:ea typeface="MS PGothic" pitchFamily="34" charset="-128"/>
              <a:cs typeface="ＭＳ Ｐゴシック" pitchFamily="18" charset="-128"/>
            </a:endParaRPr>
          </a:p>
        </p:txBody>
      </p:sp>
      <p:grpSp>
        <p:nvGrpSpPr>
          <p:cNvPr id="4" name="Group 3"/>
          <p:cNvGrpSpPr>
            <a:grpSpLocks noChangeAspect="1"/>
          </p:cNvGrpSpPr>
          <p:nvPr/>
        </p:nvGrpSpPr>
        <p:grpSpPr>
          <a:xfrm>
            <a:off x="857224" y="5995523"/>
            <a:ext cx="7936650" cy="592585"/>
            <a:chOff x="1149073" y="290142"/>
            <a:chExt cx="6091359" cy="454807"/>
          </a:xfrm>
        </p:grpSpPr>
        <p:pic>
          <p:nvPicPr>
            <p:cNvPr id="5" name="Picture 4" descr="W:\External Relations\Media and Information\BRANDING\LOGOS\1. Alliance\Logos\MS Office &amp; Web (lores)\Logo_GAVI_Alliance.jpg"/>
            <p:cNvPicPr/>
            <p:nvPr/>
          </p:nvPicPr>
          <p:blipFill>
            <a:blip r:embed="rId3"/>
            <a:srcRect/>
            <a:stretch>
              <a:fillRect/>
            </a:stretch>
          </p:blipFill>
          <p:spPr bwMode="auto">
            <a:xfrm>
              <a:off x="1149073" y="357166"/>
              <a:ext cx="880987" cy="387783"/>
            </a:xfrm>
            <a:prstGeom prst="rect">
              <a:avLst/>
            </a:prstGeom>
            <a:noFill/>
            <a:ln w="9525">
              <a:noFill/>
              <a:miter lim="800000"/>
              <a:headEnd/>
              <a:tailEnd/>
            </a:ln>
          </p:spPr>
        </p:pic>
        <p:pic>
          <p:nvPicPr>
            <p:cNvPr id="6" name="Picture 5" descr="W:\External Relations\Media and Information\PUBLICATIONS\Publications Materials\Others Logos\THE GLOBAL FUND\Color.jpg"/>
            <p:cNvPicPr/>
            <p:nvPr/>
          </p:nvPicPr>
          <p:blipFill>
            <a:blip r:embed="rId4"/>
            <a:srcRect/>
            <a:stretch>
              <a:fillRect/>
            </a:stretch>
          </p:blipFill>
          <p:spPr bwMode="auto">
            <a:xfrm>
              <a:off x="2464957" y="290142"/>
              <a:ext cx="1699639" cy="435657"/>
            </a:xfrm>
            <a:prstGeom prst="rect">
              <a:avLst/>
            </a:prstGeom>
            <a:noFill/>
            <a:ln w="9525">
              <a:noFill/>
              <a:miter lim="800000"/>
              <a:headEnd/>
              <a:tailEnd/>
            </a:ln>
          </p:spPr>
        </p:pic>
        <p:pic>
          <p:nvPicPr>
            <p:cNvPr id="7" name="Picture 6"/>
            <p:cNvPicPr/>
            <p:nvPr/>
          </p:nvPicPr>
          <p:blipFill>
            <a:blip r:embed="rId5"/>
            <a:srcRect/>
            <a:stretch>
              <a:fillRect/>
            </a:stretch>
          </p:blipFill>
          <p:spPr bwMode="auto">
            <a:xfrm>
              <a:off x="4292571" y="357166"/>
              <a:ext cx="1436330" cy="320758"/>
            </a:xfrm>
            <a:prstGeom prst="rect">
              <a:avLst/>
            </a:prstGeom>
            <a:noFill/>
            <a:ln w="9525">
              <a:noFill/>
              <a:miter lim="800000"/>
              <a:headEnd/>
              <a:tailEnd/>
            </a:ln>
          </p:spPr>
        </p:pic>
        <p:pic>
          <p:nvPicPr>
            <p:cNvPr id="8" name="Picture 7" descr="W:\External Relations\Media and Information\PUBLICATIONS\Publications Materials\Others Logos\WHO\WHO logo\WHO logo\English\WHO-EN-C-H.jpg"/>
            <p:cNvPicPr/>
            <p:nvPr/>
          </p:nvPicPr>
          <p:blipFill>
            <a:blip r:embed="rId6"/>
            <a:srcRect/>
            <a:stretch>
              <a:fillRect/>
            </a:stretch>
          </p:blipFill>
          <p:spPr bwMode="auto">
            <a:xfrm>
              <a:off x="6072198" y="357166"/>
              <a:ext cx="1168234" cy="368633"/>
            </a:xfrm>
            <a:prstGeom prst="rect">
              <a:avLst/>
            </a:prstGeom>
            <a:noFill/>
            <a:ln w="9525">
              <a:noFill/>
              <a:miter lim="800000"/>
              <a:headEnd/>
              <a:tailEnd/>
            </a:ln>
          </p:spPr>
        </p:pic>
      </p:grpSp>
      <p:sp>
        <p:nvSpPr>
          <p:cNvPr id="9" name="TextBox 5"/>
          <p:cNvSpPr txBox="1">
            <a:spLocks noChangeArrowheads="1"/>
          </p:cNvSpPr>
          <p:nvPr/>
        </p:nvSpPr>
        <p:spPr bwMode="auto">
          <a:xfrm>
            <a:off x="4500563" y="6642100"/>
            <a:ext cx="357187" cy="215900"/>
          </a:xfrm>
          <a:prstGeom prst="rect">
            <a:avLst/>
          </a:prstGeom>
          <a:noFill/>
          <a:ln w="9525">
            <a:noFill/>
            <a:miter lim="800000"/>
            <a:headEnd/>
            <a:tailEnd/>
          </a:ln>
        </p:spPr>
        <p:txBody>
          <a:bodyPr>
            <a:spAutoFit/>
          </a:bodyPr>
          <a:lstStyle/>
          <a:p>
            <a:pPr algn="ctr"/>
            <a:r>
              <a:rPr lang="en-US" sz="800" dirty="0" smtClean="0"/>
              <a:t>12</a:t>
            </a:r>
            <a:endParaRPr lang="en-US" sz="800" dirty="0"/>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929330"/>
            <a:ext cx="9144000" cy="928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solidFill>
                <a:srgbClr val="FFFFFF"/>
              </a:solidFill>
              <a:ea typeface="ＭＳ Ｐゴシック" pitchFamily="-112" charset="-128"/>
            </a:endParaRPr>
          </a:p>
        </p:txBody>
      </p:sp>
      <p:sp>
        <p:nvSpPr>
          <p:cNvPr id="13" name="Rectangle 12"/>
          <p:cNvSpPr/>
          <p:nvPr/>
        </p:nvSpPr>
        <p:spPr>
          <a:xfrm>
            <a:off x="8763000" y="244475"/>
            <a:ext cx="381000" cy="3651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FR" dirty="0">
              <a:solidFill>
                <a:srgbClr val="FFFFFF"/>
              </a:solidFill>
              <a:ea typeface="ＭＳ Ｐゴシック" pitchFamily="-112" charset="-128"/>
            </a:endParaRPr>
          </a:p>
        </p:txBody>
      </p:sp>
      <p:grpSp>
        <p:nvGrpSpPr>
          <p:cNvPr id="2" name="Group 16"/>
          <p:cNvGrpSpPr/>
          <p:nvPr/>
        </p:nvGrpSpPr>
        <p:grpSpPr>
          <a:xfrm>
            <a:off x="873375" y="1953162"/>
            <a:ext cx="8120531" cy="2531295"/>
            <a:chOff x="873375" y="1953162"/>
            <a:chExt cx="8120531" cy="2531295"/>
          </a:xfrm>
        </p:grpSpPr>
        <p:pic>
          <p:nvPicPr>
            <p:cNvPr id="8" name="Picture 7" descr="W:\External Relations\Media and Information\BRANDING\LOGOS\1. Alliance\Logos\MS Office &amp; Web (lores)\Logo_GAVI_Alliance.jpg"/>
            <p:cNvPicPr>
              <a:picLocks noChangeAspect="1"/>
            </p:cNvPicPr>
            <p:nvPr/>
          </p:nvPicPr>
          <p:blipFill>
            <a:blip r:embed="rId3"/>
            <a:srcRect/>
            <a:stretch>
              <a:fillRect/>
            </a:stretch>
          </p:blipFill>
          <p:spPr bwMode="auto">
            <a:xfrm>
              <a:off x="1357290" y="2071679"/>
              <a:ext cx="2180954" cy="959988"/>
            </a:xfrm>
            <a:prstGeom prst="rect">
              <a:avLst/>
            </a:prstGeom>
            <a:noFill/>
            <a:ln w="9525">
              <a:noFill/>
              <a:miter lim="800000"/>
              <a:headEnd/>
              <a:tailEnd/>
            </a:ln>
          </p:spPr>
        </p:pic>
        <p:pic>
          <p:nvPicPr>
            <p:cNvPr id="9" name="Picture 8" descr="W:\External Relations\Media and Information\PUBLICATIONS\Publications Materials\Others Logos\THE GLOBAL FUND\Color.jpg"/>
            <p:cNvPicPr/>
            <p:nvPr/>
          </p:nvPicPr>
          <p:blipFill>
            <a:blip r:embed="rId4"/>
            <a:srcRect/>
            <a:stretch>
              <a:fillRect/>
            </a:stretch>
          </p:blipFill>
          <p:spPr bwMode="auto">
            <a:xfrm>
              <a:off x="4786314" y="1953162"/>
              <a:ext cx="4207592" cy="1078505"/>
            </a:xfrm>
            <a:prstGeom prst="rect">
              <a:avLst/>
            </a:prstGeom>
            <a:noFill/>
            <a:ln w="9525">
              <a:noFill/>
              <a:miter lim="800000"/>
              <a:headEnd/>
              <a:tailEnd/>
            </a:ln>
          </p:spPr>
        </p:pic>
        <p:pic>
          <p:nvPicPr>
            <p:cNvPr id="10" name="Picture 9"/>
            <p:cNvPicPr/>
            <p:nvPr/>
          </p:nvPicPr>
          <p:blipFill>
            <a:blip r:embed="rId5"/>
            <a:srcRect/>
            <a:stretch>
              <a:fillRect/>
            </a:stretch>
          </p:blipFill>
          <p:spPr bwMode="auto">
            <a:xfrm>
              <a:off x="873375" y="3571876"/>
              <a:ext cx="3555749" cy="794063"/>
            </a:xfrm>
            <a:prstGeom prst="rect">
              <a:avLst/>
            </a:prstGeom>
            <a:noFill/>
            <a:ln w="9525">
              <a:noFill/>
              <a:miter lim="800000"/>
              <a:headEnd/>
              <a:tailEnd/>
            </a:ln>
          </p:spPr>
        </p:pic>
        <p:pic>
          <p:nvPicPr>
            <p:cNvPr id="12" name="Picture 11" descr="W:\External Relations\Media and Information\PUBLICATIONS\Publications Materials\Others Logos\WHO\WHO logo\WHO logo\English\WHO-EN-C-H.jpg"/>
            <p:cNvPicPr/>
            <p:nvPr/>
          </p:nvPicPr>
          <p:blipFill>
            <a:blip r:embed="rId6"/>
            <a:srcRect/>
            <a:stretch>
              <a:fillRect/>
            </a:stretch>
          </p:blipFill>
          <p:spPr bwMode="auto">
            <a:xfrm>
              <a:off x="4786314" y="3571876"/>
              <a:ext cx="2892056" cy="912581"/>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sz="2400" dirty="0" smtClean="0"/>
              <a:t>GAVI Alliance and MDG 4</a:t>
            </a:r>
          </a:p>
          <a:p>
            <a:pPr marL="514350" indent="-514350">
              <a:buFont typeface="+mj-lt"/>
              <a:buAutoNum type="arabicPeriod"/>
            </a:pPr>
            <a:r>
              <a:rPr lang="en-GB" sz="2400" dirty="0" smtClean="0">
                <a:solidFill>
                  <a:schemeClr val="bg1">
                    <a:lumMod val="65000"/>
                  </a:schemeClr>
                </a:solidFill>
              </a:rPr>
              <a:t>Health Systems Funding </a:t>
            </a:r>
            <a:r>
              <a:rPr lang="en-GB" sz="2400" dirty="0" smtClean="0">
                <a:solidFill>
                  <a:schemeClr val="bg1">
                    <a:lumMod val="65000"/>
                  </a:schemeClr>
                </a:solidFill>
              </a:rPr>
              <a:t>Platform</a:t>
            </a:r>
            <a:endParaRPr lang="en-GB" sz="2400" dirty="0" smtClean="0">
              <a:solidFill>
                <a:schemeClr val="bg1">
                  <a:lumMod val="65000"/>
                </a:schemeClr>
              </a:solidFill>
            </a:endParaRPr>
          </a:p>
        </p:txBody>
      </p:sp>
      <p:sp>
        <p:nvSpPr>
          <p:cNvPr id="4" name="TextBox 5"/>
          <p:cNvSpPr txBox="1">
            <a:spLocks noChangeArrowheads="1"/>
          </p:cNvSpPr>
          <p:nvPr/>
        </p:nvSpPr>
        <p:spPr bwMode="auto">
          <a:xfrm>
            <a:off x="4500563" y="6642100"/>
            <a:ext cx="357187" cy="215900"/>
          </a:xfrm>
          <a:prstGeom prst="rect">
            <a:avLst/>
          </a:prstGeom>
          <a:noFill/>
          <a:ln w="9525">
            <a:noFill/>
            <a:miter lim="800000"/>
            <a:headEnd/>
            <a:tailEnd/>
          </a:ln>
        </p:spPr>
        <p:txBody>
          <a:bodyPr>
            <a:spAutoFit/>
          </a:bodyPr>
          <a:lstStyle/>
          <a:p>
            <a:pPr algn="ctr"/>
            <a:r>
              <a:rPr lang="en-GB" sz="800" dirty="0"/>
              <a:t>1</a:t>
            </a:r>
            <a:endParaRPr lang="en-US" sz="800" dirty="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599" y="274638"/>
            <a:ext cx="7644245" cy="944562"/>
          </a:xfrm>
        </p:spPr>
        <p:txBody>
          <a:bodyPr/>
          <a:lstStyle/>
          <a:p>
            <a:r>
              <a:rPr lang="en-GB" dirty="0" smtClean="0"/>
              <a:t>Achieving MDG 4: over five million future deaths prevented</a:t>
            </a:r>
            <a:endParaRPr lang="en-GB" dirty="0"/>
          </a:p>
        </p:txBody>
      </p:sp>
      <p:sp>
        <p:nvSpPr>
          <p:cNvPr id="6" name="TextBox 5"/>
          <p:cNvSpPr txBox="1"/>
          <p:nvPr/>
        </p:nvSpPr>
        <p:spPr>
          <a:xfrm>
            <a:off x="990600" y="6093296"/>
            <a:ext cx="3505200" cy="584775"/>
          </a:xfrm>
          <a:prstGeom prst="rect">
            <a:avLst/>
          </a:prstGeom>
          <a:noFill/>
        </p:spPr>
        <p:txBody>
          <a:bodyPr wrap="square" rtlCol="0">
            <a:spAutoFit/>
          </a:bodyPr>
          <a:lstStyle/>
          <a:p>
            <a:r>
              <a:rPr lang="en-GB" sz="800" dirty="0" smtClean="0"/>
              <a:t>Source: These estimates and projections are produced by the WHO Department of Immunization, Vaccines and Biologicals, based on the most up to date data and models available as of January 2010</a:t>
            </a:r>
          </a:p>
          <a:p>
            <a:r>
              <a:rPr lang="en-GB" sz="800" dirty="0" smtClean="0"/>
              <a:t> </a:t>
            </a:r>
            <a:endParaRPr lang="en-GB" sz="800" dirty="0"/>
          </a:p>
        </p:txBody>
      </p:sp>
      <p:sp>
        <p:nvSpPr>
          <p:cNvPr id="10" name="TextBox 9"/>
          <p:cNvSpPr txBox="1"/>
          <p:nvPr/>
        </p:nvSpPr>
        <p:spPr>
          <a:xfrm>
            <a:off x="990599" y="1211256"/>
            <a:ext cx="7215238" cy="646331"/>
          </a:xfrm>
          <a:prstGeom prst="rect">
            <a:avLst/>
          </a:prstGeom>
          <a:noFill/>
        </p:spPr>
        <p:txBody>
          <a:bodyPr wrap="square" rtlCol="0">
            <a:spAutoFit/>
          </a:bodyPr>
          <a:lstStyle/>
          <a:p>
            <a:r>
              <a:rPr lang="en-GB" dirty="0" smtClean="0"/>
              <a:t>Results from routine immunisation and one-off tactical investments, by vaccine</a:t>
            </a:r>
            <a:endParaRPr lang="en-GB" dirty="0"/>
          </a:p>
        </p:txBody>
      </p:sp>
      <p:pic>
        <p:nvPicPr>
          <p:cNvPr id="1026" name="Picture 2"/>
          <p:cNvPicPr>
            <a:picLocks noChangeAspect="1" noChangeArrowheads="1"/>
          </p:cNvPicPr>
          <p:nvPr/>
        </p:nvPicPr>
        <p:blipFill>
          <a:blip r:embed="rId3"/>
          <a:srcRect/>
          <a:stretch>
            <a:fillRect/>
          </a:stretch>
        </p:blipFill>
        <p:spPr bwMode="auto">
          <a:xfrm>
            <a:off x="1714999" y="1959316"/>
            <a:ext cx="5745972" cy="4008980"/>
          </a:xfrm>
          <a:prstGeom prst="rect">
            <a:avLst/>
          </a:prstGeom>
          <a:noFill/>
          <a:ln w="9525">
            <a:noFill/>
            <a:miter lim="800000"/>
            <a:headEnd/>
            <a:tailEnd/>
          </a:ln>
          <a:effectLst/>
        </p:spPr>
      </p:pic>
      <p:pic>
        <p:nvPicPr>
          <p:cNvPr id="8" name="Picture 7" descr="W:\External Relations\Media and Information\BRANDING\LOGOS\1. Alliance\Logos\MS Office &amp; Web (lores)\Logo_GAVI_Alliance.jpg"/>
          <p:cNvPicPr>
            <a:picLocks noChangeAspect="1"/>
          </p:cNvPicPr>
          <p:nvPr/>
        </p:nvPicPr>
        <p:blipFill>
          <a:blip r:embed="rId4"/>
          <a:srcRect/>
          <a:stretch>
            <a:fillRect/>
          </a:stretch>
        </p:blipFill>
        <p:spPr bwMode="auto">
          <a:xfrm>
            <a:off x="7697512" y="6021288"/>
            <a:ext cx="1368976" cy="602581"/>
          </a:xfrm>
          <a:prstGeom prst="rect">
            <a:avLst/>
          </a:prstGeom>
          <a:noFill/>
          <a:ln w="9525">
            <a:noFill/>
            <a:miter lim="800000"/>
            <a:headEnd/>
            <a:tailEnd/>
          </a:ln>
        </p:spPr>
      </p:pic>
      <p:sp>
        <p:nvSpPr>
          <p:cNvPr id="11" name="TextBox 5"/>
          <p:cNvSpPr txBox="1">
            <a:spLocks noChangeArrowheads="1"/>
          </p:cNvSpPr>
          <p:nvPr/>
        </p:nvSpPr>
        <p:spPr bwMode="auto">
          <a:xfrm>
            <a:off x="4500563" y="6642100"/>
            <a:ext cx="357187" cy="215900"/>
          </a:xfrm>
          <a:prstGeom prst="rect">
            <a:avLst/>
          </a:prstGeom>
          <a:noFill/>
          <a:ln w="9525">
            <a:noFill/>
            <a:miter lim="800000"/>
            <a:headEnd/>
            <a:tailEnd/>
          </a:ln>
        </p:spPr>
        <p:txBody>
          <a:bodyPr>
            <a:spAutoFit/>
          </a:bodyPr>
          <a:lstStyle/>
          <a:p>
            <a:pPr algn="ctr"/>
            <a:r>
              <a:rPr lang="en-US" sz="800" dirty="0" smtClean="0"/>
              <a:t>2</a:t>
            </a:r>
            <a:endParaRPr lang="en-US" sz="8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GB" dirty="0" smtClean="0"/>
              <a:t>Causes of under-five deaths in low-income countries</a:t>
            </a:r>
            <a:endParaRPr lang="en-GB" dirty="0"/>
          </a:p>
        </p:txBody>
      </p:sp>
      <p:pic>
        <p:nvPicPr>
          <p:cNvPr id="4" name="Image 3" descr="causes_U5.jpg"/>
          <p:cNvPicPr>
            <a:picLocks noChangeAspect="1"/>
          </p:cNvPicPr>
          <p:nvPr/>
        </p:nvPicPr>
        <p:blipFill>
          <a:blip r:embed="rId3"/>
          <a:srcRect b="12573"/>
          <a:stretch>
            <a:fillRect/>
          </a:stretch>
        </p:blipFill>
        <p:spPr>
          <a:xfrm>
            <a:off x="1693333" y="2000578"/>
            <a:ext cx="5440447" cy="3914447"/>
          </a:xfrm>
          <a:prstGeom prst="rect">
            <a:avLst/>
          </a:prstGeom>
        </p:spPr>
      </p:pic>
      <p:sp>
        <p:nvSpPr>
          <p:cNvPr id="5" name="Footer Placeholder 4"/>
          <p:cNvSpPr txBox="1">
            <a:spLocks/>
          </p:cNvSpPr>
          <p:nvPr/>
        </p:nvSpPr>
        <p:spPr bwMode="auto">
          <a:xfrm>
            <a:off x="990600" y="5973192"/>
            <a:ext cx="2286000" cy="365125"/>
          </a:xfrm>
          <a:prstGeom prst="rect">
            <a:avLst/>
          </a:prstGeom>
          <a:noFill/>
          <a:ln w="9525">
            <a:noFill/>
            <a:miter lim="800000"/>
            <a:headEnd/>
            <a:tailEnd/>
          </a:ln>
        </p:spPr>
        <p:txBody>
          <a:bodyPr anchor="b"/>
          <a:lstStyle/>
          <a:p>
            <a:r>
              <a:rPr lang="en-GB" sz="800" dirty="0" smtClean="0"/>
              <a:t>Source: WHO, World Health Statistics 2010</a:t>
            </a:r>
            <a:endParaRPr lang="en-GB" sz="800"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GB" dirty="0" smtClean="0"/>
              <a:t>Pneumonia – leading cause of child deaths</a:t>
            </a:r>
          </a:p>
          <a:p>
            <a:r>
              <a:rPr lang="en-GB" dirty="0" smtClean="0"/>
              <a:t>Diarrhoea – second most common cause of child mortality</a:t>
            </a:r>
          </a:p>
          <a:p>
            <a:pPr lvl="1"/>
            <a:r>
              <a:rPr lang="en-GB" dirty="0" smtClean="0"/>
              <a:t>Rotavirus causes majority of severe diarrhoea cases</a:t>
            </a:r>
          </a:p>
          <a:p>
            <a:r>
              <a:rPr lang="en-GB" dirty="0" smtClean="0"/>
              <a:t>GAVI Alliance: paving the way for pneumococcal and rotavirus vaccines</a:t>
            </a:r>
          </a:p>
        </p:txBody>
      </p:sp>
      <p:sp>
        <p:nvSpPr>
          <p:cNvPr id="3" name="Title 2"/>
          <p:cNvSpPr>
            <a:spLocks noGrp="1"/>
          </p:cNvSpPr>
          <p:nvPr>
            <p:ph type="title"/>
          </p:nvPr>
        </p:nvSpPr>
        <p:spPr/>
        <p:txBody>
          <a:bodyPr/>
          <a:lstStyle/>
          <a:p>
            <a:r>
              <a:rPr lang="en-GB" dirty="0" smtClean="0"/>
              <a:t>Addressing major child killer diseases: pneumonia and diarrhoea</a:t>
            </a:r>
            <a:endParaRPr lang="en-GB" dirty="0"/>
          </a:p>
        </p:txBody>
      </p:sp>
      <p:pic>
        <p:nvPicPr>
          <p:cNvPr id="4" name="Picture 3" descr="W:\External Relations\Media and Information\BRANDING\LOGOS\1. Alliance\Logos\MS Office &amp; Web (lores)\Logo_GAVI_Alliance.jpg"/>
          <p:cNvPicPr>
            <a:picLocks noChangeAspect="1"/>
          </p:cNvPicPr>
          <p:nvPr/>
        </p:nvPicPr>
        <p:blipFill>
          <a:blip r:embed="rId3"/>
          <a:srcRect/>
          <a:stretch>
            <a:fillRect/>
          </a:stretch>
        </p:blipFill>
        <p:spPr bwMode="auto">
          <a:xfrm>
            <a:off x="7697512" y="6021288"/>
            <a:ext cx="1368976" cy="602581"/>
          </a:xfrm>
          <a:prstGeom prst="rect">
            <a:avLst/>
          </a:prstGeom>
          <a:noFill/>
          <a:ln w="9525">
            <a:noFill/>
            <a:miter lim="800000"/>
            <a:headEnd/>
            <a:tailEnd/>
          </a:ln>
        </p:spPr>
      </p:pic>
      <p:sp>
        <p:nvSpPr>
          <p:cNvPr id="5" name="TextBox 5"/>
          <p:cNvSpPr txBox="1">
            <a:spLocks noChangeArrowheads="1"/>
          </p:cNvSpPr>
          <p:nvPr/>
        </p:nvSpPr>
        <p:spPr bwMode="auto">
          <a:xfrm>
            <a:off x="4500563" y="6642100"/>
            <a:ext cx="357187" cy="215900"/>
          </a:xfrm>
          <a:prstGeom prst="rect">
            <a:avLst/>
          </a:prstGeom>
          <a:noFill/>
          <a:ln w="9525">
            <a:noFill/>
            <a:miter lim="800000"/>
            <a:headEnd/>
            <a:tailEnd/>
          </a:ln>
        </p:spPr>
        <p:txBody>
          <a:bodyPr>
            <a:spAutoFit/>
          </a:bodyPr>
          <a:lstStyle/>
          <a:p>
            <a:pPr algn="ctr"/>
            <a:r>
              <a:rPr lang="en-US" sz="800" dirty="0" smtClean="0"/>
              <a:t>3</a:t>
            </a:r>
            <a:endParaRPr lang="en-US" sz="800"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Overview</a:t>
            </a:r>
            <a:endParaRPr lang="en-GB" dirty="0"/>
          </a:p>
        </p:txBody>
      </p:sp>
      <p:sp>
        <p:nvSpPr>
          <p:cNvPr id="3" name="Content Placeholder 2"/>
          <p:cNvSpPr>
            <a:spLocks noGrp="1"/>
          </p:cNvSpPr>
          <p:nvPr>
            <p:ph idx="1"/>
          </p:nvPr>
        </p:nvSpPr>
        <p:spPr/>
        <p:txBody>
          <a:bodyPr/>
          <a:lstStyle/>
          <a:p>
            <a:pPr marL="514350" indent="-514350">
              <a:buFont typeface="+mj-lt"/>
              <a:buAutoNum type="arabicPeriod"/>
            </a:pPr>
            <a:r>
              <a:rPr lang="en-GB" sz="2400" dirty="0" smtClean="0">
                <a:solidFill>
                  <a:schemeClr val="bg1">
                    <a:lumMod val="65000"/>
                  </a:schemeClr>
                </a:solidFill>
              </a:rPr>
              <a:t>GAVI Alliance and MDG 4</a:t>
            </a:r>
          </a:p>
          <a:p>
            <a:pPr marL="514350" indent="-514350">
              <a:buFont typeface="+mj-lt"/>
              <a:buAutoNum type="arabicPeriod"/>
            </a:pPr>
            <a:r>
              <a:rPr lang="en-GB" sz="2400" dirty="0" smtClean="0"/>
              <a:t>Health Systems Funding </a:t>
            </a:r>
            <a:r>
              <a:rPr lang="en-GB" sz="2400" dirty="0" smtClean="0"/>
              <a:t>Platform</a:t>
            </a:r>
            <a:endParaRPr lang="en-GB" sz="2400" dirty="0" smtClean="0"/>
          </a:p>
        </p:txBody>
      </p:sp>
      <p:sp>
        <p:nvSpPr>
          <p:cNvPr id="4" name="TextBox 5"/>
          <p:cNvSpPr txBox="1">
            <a:spLocks noChangeArrowheads="1"/>
          </p:cNvSpPr>
          <p:nvPr/>
        </p:nvSpPr>
        <p:spPr bwMode="auto">
          <a:xfrm>
            <a:off x="4500563" y="6642100"/>
            <a:ext cx="357187" cy="215900"/>
          </a:xfrm>
          <a:prstGeom prst="rect">
            <a:avLst/>
          </a:prstGeom>
          <a:noFill/>
          <a:ln w="9525">
            <a:noFill/>
            <a:miter lim="800000"/>
            <a:headEnd/>
            <a:tailEnd/>
          </a:ln>
        </p:spPr>
        <p:txBody>
          <a:bodyPr>
            <a:spAutoFit/>
          </a:bodyPr>
          <a:lstStyle/>
          <a:p>
            <a:pPr algn="ctr"/>
            <a:r>
              <a:rPr lang="en-GB" sz="800" dirty="0" smtClean="0"/>
              <a:t>4</a:t>
            </a:r>
            <a:endParaRPr lang="en-US" sz="800"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74638"/>
            <a:ext cx="7391400" cy="944562"/>
          </a:xfrm>
        </p:spPr>
        <p:txBody>
          <a:bodyPr/>
          <a:lstStyle/>
          <a:p>
            <a:r>
              <a:rPr lang="en-GB" dirty="0" smtClean="0"/>
              <a:t>What is the purpose of the Health Systems Funding Platform?</a:t>
            </a:r>
            <a:endParaRPr lang="en-GB" dirty="0"/>
          </a:p>
        </p:txBody>
      </p:sp>
      <p:sp>
        <p:nvSpPr>
          <p:cNvPr id="3" name="Content Placeholder 2"/>
          <p:cNvSpPr>
            <a:spLocks noGrp="1"/>
          </p:cNvSpPr>
          <p:nvPr>
            <p:ph idx="1"/>
          </p:nvPr>
        </p:nvSpPr>
        <p:spPr>
          <a:xfrm>
            <a:off x="1309638" y="1928802"/>
            <a:ext cx="7072362" cy="4068763"/>
          </a:xfrm>
          <a:ln>
            <a:noFill/>
          </a:ln>
        </p:spPr>
        <p:txBody>
          <a:bodyPr/>
          <a:lstStyle/>
          <a:p>
            <a:pPr marL="0">
              <a:buNone/>
            </a:pPr>
            <a:r>
              <a:rPr lang="en-GB" sz="2800" dirty="0" smtClean="0"/>
              <a:t> “</a:t>
            </a:r>
            <a:r>
              <a:rPr lang="en-GB" sz="2800" i="1" dirty="0" smtClean="0"/>
              <a:t>To</a:t>
            </a:r>
            <a:r>
              <a:rPr lang="en-GB" sz="2800" dirty="0" smtClean="0"/>
              <a:t> </a:t>
            </a:r>
            <a:r>
              <a:rPr lang="en-GB" sz="2800" i="1" dirty="0" smtClean="0"/>
              <a:t>improve health outcomes through strengthening countries’ health systems to deliver health services equitably and sustainably (focussing on all health MDGs) and to use resources more effectively and efficiently”</a:t>
            </a:r>
            <a:endParaRPr lang="en-US" sz="2800" dirty="0" smtClean="0">
              <a:solidFill>
                <a:schemeClr val="tx2"/>
              </a:solidFill>
              <a:latin typeface="Calibri" charset="0"/>
            </a:endParaRPr>
          </a:p>
        </p:txBody>
      </p:sp>
      <p:grpSp>
        <p:nvGrpSpPr>
          <p:cNvPr id="4" name="Group 3"/>
          <p:cNvGrpSpPr>
            <a:grpSpLocks noChangeAspect="1"/>
          </p:cNvGrpSpPr>
          <p:nvPr/>
        </p:nvGrpSpPr>
        <p:grpSpPr>
          <a:xfrm>
            <a:off x="857224" y="5995523"/>
            <a:ext cx="7936650" cy="592585"/>
            <a:chOff x="1149073" y="290142"/>
            <a:chExt cx="6091359" cy="454807"/>
          </a:xfrm>
        </p:grpSpPr>
        <p:pic>
          <p:nvPicPr>
            <p:cNvPr id="5" name="Picture 4" descr="W:\External Relations\Media and Information\BRANDING\LOGOS\1. Alliance\Logos\MS Office &amp; Web (lores)\Logo_GAVI_Alliance.jpg"/>
            <p:cNvPicPr/>
            <p:nvPr/>
          </p:nvPicPr>
          <p:blipFill>
            <a:blip r:embed="rId3"/>
            <a:srcRect/>
            <a:stretch>
              <a:fillRect/>
            </a:stretch>
          </p:blipFill>
          <p:spPr bwMode="auto">
            <a:xfrm>
              <a:off x="1149073" y="357166"/>
              <a:ext cx="880987" cy="387783"/>
            </a:xfrm>
            <a:prstGeom prst="rect">
              <a:avLst/>
            </a:prstGeom>
            <a:noFill/>
            <a:ln w="9525">
              <a:noFill/>
              <a:miter lim="800000"/>
              <a:headEnd/>
              <a:tailEnd/>
            </a:ln>
          </p:spPr>
        </p:pic>
        <p:pic>
          <p:nvPicPr>
            <p:cNvPr id="6" name="Picture 5" descr="W:\External Relations\Media and Information\PUBLICATIONS\Publications Materials\Others Logos\THE GLOBAL FUND\Color.jpg"/>
            <p:cNvPicPr/>
            <p:nvPr/>
          </p:nvPicPr>
          <p:blipFill>
            <a:blip r:embed="rId4"/>
            <a:srcRect/>
            <a:stretch>
              <a:fillRect/>
            </a:stretch>
          </p:blipFill>
          <p:spPr bwMode="auto">
            <a:xfrm>
              <a:off x="2464957" y="290142"/>
              <a:ext cx="1699639" cy="435657"/>
            </a:xfrm>
            <a:prstGeom prst="rect">
              <a:avLst/>
            </a:prstGeom>
            <a:noFill/>
            <a:ln w="9525">
              <a:noFill/>
              <a:miter lim="800000"/>
              <a:headEnd/>
              <a:tailEnd/>
            </a:ln>
          </p:spPr>
        </p:pic>
        <p:pic>
          <p:nvPicPr>
            <p:cNvPr id="7" name="Picture 6"/>
            <p:cNvPicPr/>
            <p:nvPr/>
          </p:nvPicPr>
          <p:blipFill>
            <a:blip r:embed="rId5"/>
            <a:srcRect/>
            <a:stretch>
              <a:fillRect/>
            </a:stretch>
          </p:blipFill>
          <p:spPr bwMode="auto">
            <a:xfrm>
              <a:off x="4292571" y="357166"/>
              <a:ext cx="1436330" cy="320758"/>
            </a:xfrm>
            <a:prstGeom prst="rect">
              <a:avLst/>
            </a:prstGeom>
            <a:noFill/>
            <a:ln w="9525">
              <a:noFill/>
              <a:miter lim="800000"/>
              <a:headEnd/>
              <a:tailEnd/>
            </a:ln>
          </p:spPr>
        </p:pic>
        <p:pic>
          <p:nvPicPr>
            <p:cNvPr id="8" name="Picture 7" descr="W:\External Relations\Media and Information\PUBLICATIONS\Publications Materials\Others Logos\WHO\WHO logo\WHO logo\English\WHO-EN-C-H.jpg"/>
            <p:cNvPicPr/>
            <p:nvPr/>
          </p:nvPicPr>
          <p:blipFill>
            <a:blip r:embed="rId6"/>
            <a:srcRect/>
            <a:stretch>
              <a:fillRect/>
            </a:stretch>
          </p:blipFill>
          <p:spPr bwMode="auto">
            <a:xfrm>
              <a:off x="6072198" y="357166"/>
              <a:ext cx="1168234" cy="368633"/>
            </a:xfrm>
            <a:prstGeom prst="rect">
              <a:avLst/>
            </a:prstGeom>
            <a:noFill/>
            <a:ln w="9525">
              <a:noFill/>
              <a:miter lim="800000"/>
              <a:headEnd/>
              <a:tailEnd/>
            </a:ln>
          </p:spPr>
        </p:pic>
      </p:grpSp>
      <p:sp>
        <p:nvSpPr>
          <p:cNvPr id="14" name="TextBox 5"/>
          <p:cNvSpPr txBox="1">
            <a:spLocks noChangeArrowheads="1"/>
          </p:cNvSpPr>
          <p:nvPr/>
        </p:nvSpPr>
        <p:spPr bwMode="auto">
          <a:xfrm>
            <a:off x="4500563" y="6642100"/>
            <a:ext cx="357187" cy="215900"/>
          </a:xfrm>
          <a:prstGeom prst="rect">
            <a:avLst/>
          </a:prstGeom>
          <a:noFill/>
          <a:ln w="9525">
            <a:noFill/>
            <a:miter lim="800000"/>
            <a:headEnd/>
            <a:tailEnd/>
          </a:ln>
        </p:spPr>
        <p:txBody>
          <a:bodyPr>
            <a:spAutoFit/>
          </a:bodyPr>
          <a:lstStyle/>
          <a:p>
            <a:pPr algn="ctr"/>
            <a:r>
              <a:rPr lang="en-US" sz="800" dirty="0" smtClean="0"/>
              <a:t>5</a:t>
            </a:r>
            <a:endParaRPr lang="en-US" sz="80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21"/>
          <p:cNvSpPr>
            <a:spLocks noGrp="1"/>
          </p:cNvSpPr>
          <p:nvPr>
            <p:ph type="title"/>
          </p:nvPr>
        </p:nvSpPr>
        <p:spPr>
          <a:xfrm>
            <a:off x="990600" y="274638"/>
            <a:ext cx="7391400" cy="944562"/>
          </a:xfrm>
        </p:spPr>
        <p:txBody>
          <a:bodyPr/>
          <a:lstStyle/>
          <a:p>
            <a:r>
              <a:rPr lang="en-GB" dirty="0" smtClean="0">
                <a:latin typeface="Arial" pitchFamily="34" charset="0"/>
              </a:rPr>
              <a:t>What’s the problem?</a:t>
            </a:r>
            <a:endParaRPr lang="fr-FR" dirty="0" smtClean="0">
              <a:latin typeface="Arial" pitchFamily="34" charset="0"/>
            </a:endParaRPr>
          </a:p>
        </p:txBody>
      </p:sp>
      <p:sp>
        <p:nvSpPr>
          <p:cNvPr id="6147" name="Slide Number Placeholder 15"/>
          <p:cNvSpPr>
            <a:spLocks noGrp="1"/>
          </p:cNvSpPr>
          <p:nvPr>
            <p:ph type="sldNum" sz="quarter" idx="10"/>
          </p:nvPr>
        </p:nvSpPr>
        <p:spPr bwMode="auto">
          <a:noFill/>
          <a:ln>
            <a:miter lim="800000"/>
            <a:headEnd/>
            <a:tailEnd/>
          </a:ln>
        </p:spPr>
        <p:txBody>
          <a:bodyPr/>
          <a:lstStyle/>
          <a:p>
            <a:fld id="{BAC03E0B-C9F2-4F1A-BB5B-59704A11A34E}" type="slidenum">
              <a:rPr lang="en-GB" smtClean="0">
                <a:latin typeface="Arial" pitchFamily="34" charset="0"/>
                <a:ea typeface="MS PGothic" pitchFamily="34" charset="-128"/>
              </a:rPr>
              <a:pPr/>
              <a:t>7</a:t>
            </a:fld>
            <a:endParaRPr lang="en-GB" dirty="0" smtClean="0">
              <a:latin typeface="Arial" pitchFamily="34" charset="0"/>
              <a:ea typeface="MS PGothic" pitchFamily="34" charset="-128"/>
            </a:endParaRPr>
          </a:p>
        </p:txBody>
      </p:sp>
      <p:pic>
        <p:nvPicPr>
          <p:cNvPr id="6148" name="Content Placeholder 4" descr="Picture1.png"/>
          <p:cNvPicPr>
            <a:picLocks noChangeAspect="1"/>
          </p:cNvPicPr>
          <p:nvPr/>
        </p:nvPicPr>
        <p:blipFill>
          <a:blip r:embed="rId3"/>
          <a:srcRect t="7423"/>
          <a:stretch>
            <a:fillRect/>
          </a:stretch>
        </p:blipFill>
        <p:spPr bwMode="auto">
          <a:xfrm>
            <a:off x="685800" y="1428736"/>
            <a:ext cx="8229600" cy="394493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149" name="TextBox 4"/>
          <p:cNvSpPr txBox="1">
            <a:spLocks noChangeArrowheads="1"/>
          </p:cNvSpPr>
          <p:nvPr/>
        </p:nvSpPr>
        <p:spPr bwMode="auto">
          <a:xfrm>
            <a:off x="685800" y="5757863"/>
            <a:ext cx="1828800" cy="276225"/>
          </a:xfrm>
          <a:prstGeom prst="rect">
            <a:avLst/>
          </a:prstGeom>
          <a:noFill/>
          <a:ln w="9525">
            <a:noFill/>
            <a:miter lim="800000"/>
            <a:headEnd/>
            <a:tailEnd/>
          </a:ln>
        </p:spPr>
        <p:txBody>
          <a:bodyPr>
            <a:spAutoFit/>
          </a:bodyPr>
          <a:lstStyle/>
          <a:p>
            <a:r>
              <a:rPr lang="en-US" sz="1200" dirty="0">
                <a:latin typeface="Tw Cen MT" pitchFamily="34" charset="0"/>
              </a:rPr>
              <a:t>Source:  Kinzett, 2007.</a:t>
            </a:r>
          </a:p>
        </p:txBody>
      </p:sp>
      <p:sp>
        <p:nvSpPr>
          <p:cNvPr id="6" name="TextBox 5"/>
          <p:cNvSpPr txBox="1">
            <a:spLocks noChangeArrowheads="1"/>
          </p:cNvSpPr>
          <p:nvPr/>
        </p:nvSpPr>
        <p:spPr bwMode="auto">
          <a:xfrm>
            <a:off x="4500563" y="6642100"/>
            <a:ext cx="357187" cy="215900"/>
          </a:xfrm>
          <a:prstGeom prst="rect">
            <a:avLst/>
          </a:prstGeom>
          <a:noFill/>
          <a:ln w="9525">
            <a:noFill/>
            <a:miter lim="800000"/>
            <a:headEnd/>
            <a:tailEnd/>
          </a:ln>
        </p:spPr>
        <p:txBody>
          <a:bodyPr>
            <a:spAutoFit/>
          </a:bodyPr>
          <a:lstStyle/>
          <a:p>
            <a:pPr algn="ctr"/>
            <a:r>
              <a:rPr lang="en-US" sz="800" dirty="0" smtClean="0"/>
              <a:t>6</a:t>
            </a:r>
            <a:endParaRPr lang="en-US" sz="80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500063" y="274638"/>
            <a:ext cx="7391400" cy="944562"/>
          </a:xfrm>
        </p:spPr>
        <p:txBody>
          <a:bodyPr/>
          <a:lstStyle/>
          <a:p>
            <a:pPr eaLnBrk="1" hangingPunct="1"/>
            <a:r>
              <a:rPr lang="en-GB" dirty="0" smtClean="0">
                <a:latin typeface="Arial" pitchFamily="34" charset="0"/>
              </a:rPr>
              <a:t>Health Systems Funding Platform</a:t>
            </a:r>
            <a:endParaRPr lang="en-US" dirty="0" smtClean="0">
              <a:latin typeface="Arial" pitchFamily="34" charset="0"/>
            </a:endParaRPr>
          </a:p>
        </p:txBody>
      </p:sp>
      <p:sp>
        <p:nvSpPr>
          <p:cNvPr id="8195" name="Content Placeholder 2"/>
          <p:cNvSpPr>
            <a:spLocks noGrp="1"/>
          </p:cNvSpPr>
          <p:nvPr>
            <p:ph idx="1"/>
          </p:nvPr>
        </p:nvSpPr>
        <p:spPr>
          <a:xfrm>
            <a:off x="990600" y="1428750"/>
            <a:ext cx="7391400" cy="4068763"/>
          </a:xfrm>
        </p:spPr>
        <p:txBody>
          <a:bodyPr/>
          <a:lstStyle/>
          <a:p>
            <a:pPr eaLnBrk="1" hangingPunct="1"/>
            <a:r>
              <a:rPr lang="en-US" sz="2400" dirty="0" smtClean="0">
                <a:latin typeface="Arial" pitchFamily="34" charset="0"/>
              </a:rPr>
              <a:t>More health for the money</a:t>
            </a:r>
          </a:p>
          <a:p>
            <a:pPr eaLnBrk="1" hangingPunct="1"/>
            <a:r>
              <a:rPr lang="en-US" sz="2400" dirty="0" smtClean="0">
                <a:latin typeface="Arial" pitchFamily="34" charset="0"/>
              </a:rPr>
              <a:t>Consistent with the draft Joint Action Plan, and IHP+ </a:t>
            </a:r>
          </a:p>
          <a:p>
            <a:pPr eaLnBrk="1" hangingPunct="1"/>
            <a:r>
              <a:rPr lang="en-US" sz="2400" dirty="0" smtClean="0"/>
              <a:t>Accelerates progress on MDGs 4, 5, 6</a:t>
            </a:r>
            <a:endParaRPr lang="en-US" sz="2400" dirty="0" smtClean="0">
              <a:latin typeface="Arial" pitchFamily="34" charset="0"/>
            </a:endParaRPr>
          </a:p>
          <a:p>
            <a:pPr eaLnBrk="1" hangingPunct="1"/>
            <a:r>
              <a:rPr lang="en-US" sz="2400" dirty="0" smtClean="0">
                <a:latin typeface="Arial" pitchFamily="34" charset="0"/>
              </a:rPr>
              <a:t>Country-driven and results-focused</a:t>
            </a:r>
          </a:p>
          <a:p>
            <a:pPr eaLnBrk="1" hangingPunct="1"/>
            <a:r>
              <a:rPr lang="en-US" sz="2400" dirty="0" smtClean="0">
                <a:latin typeface="Arial" pitchFamily="34" charset="0"/>
              </a:rPr>
              <a:t>Catalyst for additional resources</a:t>
            </a:r>
            <a:endParaRPr lang="en-US" sz="2200" dirty="0" smtClean="0">
              <a:latin typeface="Arial" pitchFamily="34" charset="0"/>
            </a:endParaRPr>
          </a:p>
          <a:p>
            <a:pPr eaLnBrk="1" hangingPunct="1"/>
            <a:r>
              <a:rPr lang="en-US" sz="2400" dirty="0" smtClean="0">
                <a:latin typeface="Arial" pitchFamily="34" charset="0"/>
              </a:rPr>
              <a:t>One plan, one budget, one results framework</a:t>
            </a:r>
          </a:p>
          <a:p>
            <a:pPr eaLnBrk="1" hangingPunct="1">
              <a:buFont typeface="Wingdings" pitchFamily="2" charset="2"/>
              <a:buNone/>
            </a:pPr>
            <a:endParaRPr lang="en-US" sz="2400" dirty="0" smtClean="0">
              <a:latin typeface="Arial" pitchFamily="34" charset="0"/>
            </a:endParaRPr>
          </a:p>
          <a:p>
            <a:pPr eaLnBrk="1" hangingPunct="1"/>
            <a:endParaRPr lang="en-US" sz="2000" dirty="0" smtClean="0">
              <a:latin typeface="Arial" pitchFamily="34" charset="0"/>
            </a:endParaRPr>
          </a:p>
          <a:p>
            <a:pPr eaLnBrk="1" hangingPunct="1"/>
            <a:endParaRPr lang="en-US" dirty="0" smtClean="0">
              <a:latin typeface="Arial" pitchFamily="34" charset="0"/>
            </a:endParaRPr>
          </a:p>
        </p:txBody>
      </p:sp>
      <p:sp>
        <p:nvSpPr>
          <p:cNvPr id="8196" name="TextBox 5"/>
          <p:cNvSpPr txBox="1">
            <a:spLocks noChangeArrowheads="1"/>
          </p:cNvSpPr>
          <p:nvPr/>
        </p:nvSpPr>
        <p:spPr bwMode="auto">
          <a:xfrm>
            <a:off x="4500563" y="6642100"/>
            <a:ext cx="357187" cy="215900"/>
          </a:xfrm>
          <a:prstGeom prst="rect">
            <a:avLst/>
          </a:prstGeom>
          <a:noFill/>
          <a:ln w="9525">
            <a:noFill/>
            <a:miter lim="800000"/>
            <a:headEnd/>
            <a:tailEnd/>
          </a:ln>
        </p:spPr>
        <p:txBody>
          <a:bodyPr>
            <a:spAutoFit/>
          </a:bodyPr>
          <a:lstStyle/>
          <a:p>
            <a:pPr algn="ctr"/>
            <a:r>
              <a:rPr lang="en-US" sz="800" dirty="0" smtClean="0"/>
              <a:t>7</a:t>
            </a:r>
            <a:endParaRPr lang="en-US" sz="800" dirty="0"/>
          </a:p>
        </p:txBody>
      </p:sp>
      <p:grpSp>
        <p:nvGrpSpPr>
          <p:cNvPr id="6" name="Group 5"/>
          <p:cNvGrpSpPr>
            <a:grpSpLocks noChangeAspect="1"/>
          </p:cNvGrpSpPr>
          <p:nvPr/>
        </p:nvGrpSpPr>
        <p:grpSpPr>
          <a:xfrm>
            <a:off x="857224" y="5995523"/>
            <a:ext cx="7936650" cy="592585"/>
            <a:chOff x="1149073" y="290142"/>
            <a:chExt cx="6091359" cy="454807"/>
          </a:xfrm>
        </p:grpSpPr>
        <p:pic>
          <p:nvPicPr>
            <p:cNvPr id="7" name="Picture 6" descr="W:\External Relations\Media and Information\BRANDING\LOGOS\1. Alliance\Logos\MS Office &amp; Web (lores)\Logo_GAVI_Alliance.jpg"/>
            <p:cNvPicPr/>
            <p:nvPr/>
          </p:nvPicPr>
          <p:blipFill>
            <a:blip r:embed="rId3"/>
            <a:srcRect/>
            <a:stretch>
              <a:fillRect/>
            </a:stretch>
          </p:blipFill>
          <p:spPr bwMode="auto">
            <a:xfrm>
              <a:off x="1149073" y="357166"/>
              <a:ext cx="880987" cy="387783"/>
            </a:xfrm>
            <a:prstGeom prst="rect">
              <a:avLst/>
            </a:prstGeom>
            <a:noFill/>
            <a:ln w="9525">
              <a:noFill/>
              <a:miter lim="800000"/>
              <a:headEnd/>
              <a:tailEnd/>
            </a:ln>
          </p:spPr>
        </p:pic>
        <p:pic>
          <p:nvPicPr>
            <p:cNvPr id="8" name="Picture 7" descr="W:\External Relations\Media and Information\PUBLICATIONS\Publications Materials\Others Logos\THE GLOBAL FUND\Color.jpg"/>
            <p:cNvPicPr/>
            <p:nvPr/>
          </p:nvPicPr>
          <p:blipFill>
            <a:blip r:embed="rId4"/>
            <a:srcRect/>
            <a:stretch>
              <a:fillRect/>
            </a:stretch>
          </p:blipFill>
          <p:spPr bwMode="auto">
            <a:xfrm>
              <a:off x="2464957" y="290142"/>
              <a:ext cx="1699639" cy="435657"/>
            </a:xfrm>
            <a:prstGeom prst="rect">
              <a:avLst/>
            </a:prstGeom>
            <a:noFill/>
            <a:ln w="9525">
              <a:noFill/>
              <a:miter lim="800000"/>
              <a:headEnd/>
              <a:tailEnd/>
            </a:ln>
          </p:spPr>
        </p:pic>
        <p:pic>
          <p:nvPicPr>
            <p:cNvPr id="9" name="Picture 8"/>
            <p:cNvPicPr/>
            <p:nvPr/>
          </p:nvPicPr>
          <p:blipFill>
            <a:blip r:embed="rId5"/>
            <a:srcRect/>
            <a:stretch>
              <a:fillRect/>
            </a:stretch>
          </p:blipFill>
          <p:spPr bwMode="auto">
            <a:xfrm>
              <a:off x="4292571" y="357166"/>
              <a:ext cx="1436330" cy="320758"/>
            </a:xfrm>
            <a:prstGeom prst="rect">
              <a:avLst/>
            </a:prstGeom>
            <a:noFill/>
            <a:ln w="9525">
              <a:noFill/>
              <a:miter lim="800000"/>
              <a:headEnd/>
              <a:tailEnd/>
            </a:ln>
          </p:spPr>
        </p:pic>
        <p:pic>
          <p:nvPicPr>
            <p:cNvPr id="10" name="Picture 9" descr="W:\External Relations\Media and Information\PUBLICATIONS\Publications Materials\Others Logos\WHO\WHO logo\WHO logo\English\WHO-EN-C-H.jpg"/>
            <p:cNvPicPr/>
            <p:nvPr/>
          </p:nvPicPr>
          <p:blipFill>
            <a:blip r:embed="rId6"/>
            <a:srcRect/>
            <a:stretch>
              <a:fillRect/>
            </a:stretch>
          </p:blipFill>
          <p:spPr bwMode="auto">
            <a:xfrm>
              <a:off x="6072198" y="357166"/>
              <a:ext cx="1168234" cy="368633"/>
            </a:xfrm>
            <a:prstGeom prst="rect">
              <a:avLst/>
            </a:prstGeom>
            <a:noFill/>
            <a:ln w="9525">
              <a:noFill/>
              <a:miter lim="800000"/>
              <a:headEnd/>
              <a:tailEnd/>
            </a:ln>
          </p:spPr>
        </p:pic>
      </p:gr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YHAaXqtk9E2VgLlTlwTfHw"/>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vb_.vv1Zy0uAUuR1A1uGMg"/>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bYqDxpYw7k.gOmHP7d0LB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LxFUBtqaFUi7Lm0QDGV_p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RM05SFzISEOeX_P0c1fS8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MLHGMXL7BU.0ok7psuTwK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MLHGMXL7BU.0ok7psuTwK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pwktgJq82i0m2FdSQQ3Xch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FRQXXve5PEWscSI40jsCB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Wy6mNGxYyU6iYvAbdG39q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D6g.vquSOEqNVz.DuJkSe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osSeP6gyokG67rXfkoey5Q"/>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GnAc05u5Q0.u7yPElmM4_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oXIGQXlNskqhhWG7X5Zu8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P.c75J1._0CYB5uIVJyoQ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d6376m12wE6qi3qjtp6JlA"/>
</p:tagLst>
</file>

<file path=ppt/theme/theme1.xml><?xml version="1.0" encoding="utf-8"?>
<a:theme xmlns:a="http://schemas.openxmlformats.org/drawingml/2006/main" name="GAVI_PowerPoint_templatedec2008">
  <a:themeElements>
    <a:clrScheme name="Custom 13">
      <a:dk1>
        <a:srgbClr val="333333"/>
      </a:dk1>
      <a:lt1>
        <a:sysClr val="window" lastClr="FFFFFF"/>
      </a:lt1>
      <a:dk2>
        <a:srgbClr val="B3071B"/>
      </a:dk2>
      <a:lt2>
        <a:srgbClr val="B8B9BB"/>
      </a:lt2>
      <a:accent1>
        <a:srgbClr val="6B065A"/>
      </a:accent1>
      <a:accent2>
        <a:srgbClr val="90D1DF"/>
      </a:accent2>
      <a:accent3>
        <a:srgbClr val="0071B9"/>
      </a:accent3>
      <a:accent4>
        <a:srgbClr val="D798BF"/>
      </a:accent4>
      <a:accent5>
        <a:srgbClr val="D94E56"/>
      </a:accent5>
      <a:accent6>
        <a:srgbClr val="FFD64F"/>
      </a:accent6>
      <a:hlink>
        <a:srgbClr val="666666"/>
      </a:hlink>
      <a:folHlink>
        <a:srgbClr val="61A6A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DFE4339DF78BE46BFD6B16CE7C42740" ma:contentTypeVersion="0" ma:contentTypeDescription="Create a new document." ma:contentTypeScope="" ma:versionID="4066e45e4ea3f46b803cea9a33e45783">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1791307E-593E-41C3-B938-512AFEEB108C}">
  <ds:schemaRefs>
    <ds:schemaRef ds:uri="http://schemas.microsoft.com/sharepoint/v3/contenttype/forms"/>
  </ds:schemaRefs>
</ds:datastoreItem>
</file>

<file path=customXml/itemProps2.xml><?xml version="1.0" encoding="utf-8"?>
<ds:datastoreItem xmlns:ds="http://schemas.openxmlformats.org/officeDocument/2006/customXml" ds:itemID="{C6B0C980-C4EB-4D5B-BB12-27C48EFD593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F29B286A-8554-4DEA-879C-1D0767B9186A}">
  <ds:schemaRef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GAVI_PowerPoint_templatedec2008</Template>
  <TotalTime>5145</TotalTime>
  <Words>1151</Words>
  <Application>Microsoft Office PowerPoint</Application>
  <PresentationFormat>On-screen Show (4:3)</PresentationFormat>
  <Paragraphs>172</Paragraphs>
  <Slides>15</Slides>
  <Notes>15</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17" baseType="lpstr">
      <vt:lpstr>GAVI_PowerPoint_templatedec2008</vt:lpstr>
      <vt:lpstr>think-cell Slide</vt:lpstr>
      <vt:lpstr>Health Systems Funding Platform update  </vt:lpstr>
      <vt:lpstr>Overview</vt:lpstr>
      <vt:lpstr>Achieving MDG 4: over five million future deaths prevented</vt:lpstr>
      <vt:lpstr>Causes of under-five deaths in low-income countries</vt:lpstr>
      <vt:lpstr>Addressing major child killer diseases: pneumonia and diarrhoea</vt:lpstr>
      <vt:lpstr>Overview</vt:lpstr>
      <vt:lpstr>What is the purpose of the Health Systems Funding Platform?</vt:lpstr>
      <vt:lpstr>What’s the problem?</vt:lpstr>
      <vt:lpstr>Health Systems Funding Platform</vt:lpstr>
      <vt:lpstr>Different vehicles for different programmes: Malaya Province, Solomon Islands</vt:lpstr>
      <vt:lpstr> Health Systems Funding Platform Channeling of funds for health systems </vt:lpstr>
      <vt:lpstr> Supporting shifts in delivering health services</vt:lpstr>
      <vt:lpstr>  An example from Orissa, India</vt:lpstr>
      <vt:lpstr>Country progress</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GAVI PPT template</dc:title>
  <dc:creator>ikazandzi</dc:creator>
  <cp:lastModifiedBy>apalacios</cp:lastModifiedBy>
  <cp:revision>475</cp:revision>
  <cp:lastPrinted>2008-11-25T13:44:41Z</cp:lastPrinted>
  <dcterms:created xsi:type="dcterms:W3CDTF">2009-03-24T16:26:30Z</dcterms:created>
  <dcterms:modified xsi:type="dcterms:W3CDTF">2010-07-06T11:25:26Z</dcterms:modified>
  <cp:contentType>Document</cp:contentTyp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0x0101005DFE4339DF78BE46BFD6B16CE7C42740</vt:lpwstr>
  </property>
</Properties>
</file>