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9" r:id="rId3"/>
    <p:sldId id="260" r:id="rId4"/>
    <p:sldId id="264" r:id="rId5"/>
    <p:sldId id="258" r:id="rId6"/>
    <p:sldId id="262" r:id="rId7"/>
    <p:sldId id="263"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26E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7425" autoAdjust="0"/>
  </p:normalViewPr>
  <p:slideViewPr>
    <p:cSldViewPr>
      <p:cViewPr varScale="1">
        <p:scale>
          <a:sx n="71" d="100"/>
          <a:sy n="71" d="100"/>
        </p:scale>
        <p:origin x="-8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D872959A-4BF0-44E3-9B4D-4174A4C106A7}" type="datetimeFigureOut">
              <a:rPr lang="en-US"/>
              <a:pPr>
                <a:defRPr/>
              </a:pPr>
              <a:t>13/07/2010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5A90DA3-61FC-4A4B-A6E3-01B9A8C976E1}"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14614B8-EFBC-4688-863A-C69BF27831ED}" type="datetimeFigureOut">
              <a:rPr lang="en-US"/>
              <a:pPr>
                <a:defRPr/>
              </a:pPr>
              <a:t>13/07/2010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42586467-D2E9-44B1-A5E9-019B64A88F2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r>
              <a:rPr lang="en-US" dirty="0" smtClean="0"/>
              <a:t>- Gender-related challenges exist in all emergency contexts. In Pakistan, operational complexities further exacerbated by socio-cultural and political constraints in accessing women and girls and in promoting their participation.</a:t>
            </a:r>
          </a:p>
          <a:p>
            <a:pPr marL="571500" indent="-571500" fontAlgn="auto">
              <a:spcBef>
                <a:spcPts val="1200"/>
              </a:spcBef>
              <a:spcAft>
                <a:spcPts val="1200"/>
              </a:spcAft>
              <a:defRPr/>
            </a:pPr>
            <a:r>
              <a:rPr lang="en-US" dirty="0" smtClean="0"/>
              <a:t>- Challenge of ensuring inclusion of the most excluded as partners in humanitarian response (multiple exclusions by gender, ethnicity, social class, displacement). </a:t>
            </a:r>
          </a:p>
          <a:p>
            <a:pPr marL="571500" indent="-571500" fontAlgn="auto">
              <a:spcBef>
                <a:spcPts val="1200"/>
              </a:spcBef>
              <a:spcAft>
                <a:spcPts val="1200"/>
              </a:spcAft>
              <a:defRPr/>
            </a:pPr>
            <a:endParaRPr lang="en-US" dirty="0" smtClean="0"/>
          </a:p>
          <a:p>
            <a:pPr marL="571500" indent="-571500" fontAlgn="auto">
              <a:spcBef>
                <a:spcPts val="1200"/>
              </a:spcBef>
              <a:spcAft>
                <a:spcPts val="1200"/>
              </a:spcAft>
              <a:defRPr/>
            </a:pPr>
            <a:r>
              <a:rPr lang="en-US" dirty="0" smtClean="0"/>
              <a:t>- Increased insecurity results in lack of female service providers –in areas where cultural restrictions prevent contact between women and men, women and girls no longer have access to health and education services</a:t>
            </a:r>
            <a:endParaRPr lang="en-US" dirty="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746FFA-CF4D-4B0D-A3DA-A97FFD011BF1}" type="slidenum">
              <a:rPr lang="en-US"/>
              <a:pPr fontAlgn="base">
                <a:spcBef>
                  <a:spcPct val="0"/>
                </a:spcBef>
                <a:spcAft>
                  <a:spcPct val="0"/>
                </a:spcAft>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How to deal with challenge above? </a:t>
            </a:r>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40D6D6-EC63-41C7-B536-6BFA8D8535E8}" type="slidenum">
              <a:rPr lang="en-US"/>
              <a:pPr fontAlgn="base">
                <a:spcBef>
                  <a:spcPct val="0"/>
                </a:spcBef>
                <a:spcAft>
                  <a:spcPct val="0"/>
                </a:spcAft>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8855FE1-1A6F-4ED3-8393-0BC7C98D3BB9}" type="datetimeFigureOut">
              <a:rPr lang="en-US"/>
              <a:pPr>
                <a:defRPr/>
              </a:pPr>
              <a:t>13/07/2010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E531E65-3BF5-4348-927D-A18DDCC8303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3D1D65-523F-4696-B45F-43F8DF943C61}" type="datetimeFigureOut">
              <a:rPr lang="en-US"/>
              <a:pPr>
                <a:defRPr/>
              </a:pPr>
              <a:t>13/07/2010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387E64-FCF4-46BF-B46E-D9C620864F6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62834C6-D1CF-4787-8F2F-2776903F1EB5}" type="datetimeFigureOut">
              <a:rPr lang="en-US"/>
              <a:pPr>
                <a:defRPr/>
              </a:pPr>
              <a:t>13/07/2010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103550-3F5B-4797-9881-E5D27089533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E0CE736-9B3A-43C5-B0D2-3A5B31A4FC99}" type="datetimeFigureOut">
              <a:rPr lang="en-US"/>
              <a:pPr>
                <a:defRPr/>
              </a:pPr>
              <a:t>13/07/2010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9D74F2-D95E-4505-8DC6-40B15337463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0ED70FA-4B55-4353-8C59-7FE78275DBD6}" type="datetimeFigureOut">
              <a:rPr lang="en-US"/>
              <a:pPr>
                <a:defRPr/>
              </a:pPr>
              <a:t>13/07/2010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3E6D035-7B7C-477F-A0AF-A5E6541D5C3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D35FDD8-C5AF-428A-ACEE-590AE8B57EA1}" type="datetimeFigureOut">
              <a:rPr lang="en-US"/>
              <a:pPr>
                <a:defRPr/>
              </a:pPr>
              <a:t>13/07/2010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BFFACC2-77CA-452A-8F2D-FDD497D96AD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C490A44-59A1-4CFB-807A-451E918BA3D9}" type="datetimeFigureOut">
              <a:rPr lang="en-US"/>
              <a:pPr>
                <a:defRPr/>
              </a:pPr>
              <a:t>13/07/2010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8E3A516-B016-4271-B79F-A427AE796F8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C6770EF-3D0F-404F-905A-22E0F54F2193}" type="datetimeFigureOut">
              <a:rPr lang="en-US"/>
              <a:pPr>
                <a:defRPr/>
              </a:pPr>
              <a:t>13/07/2010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3543C64-C541-4CE0-A57F-B72558210A6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2900D84-0B0D-4BB9-83D3-258B2578827C}" type="datetimeFigureOut">
              <a:rPr lang="en-US"/>
              <a:pPr>
                <a:defRPr/>
              </a:pPr>
              <a:t>13/07/2010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5F400C1-7EAE-4248-82B6-9FE633BBAF7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C69652A-2099-4F32-8CB6-B75845A6E5C0}" type="datetimeFigureOut">
              <a:rPr lang="en-US"/>
              <a:pPr>
                <a:defRPr/>
              </a:pPr>
              <a:t>13/07/2010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7B26D32-B01C-4880-8488-675AA0BFB73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4643B57-5CA8-4519-A3E9-79EA4396DA1B}" type="datetimeFigureOut">
              <a:rPr lang="en-US"/>
              <a:pPr>
                <a:defRPr/>
              </a:pPr>
              <a:t>13/07/2010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8B91F60-1A81-43DA-B12C-089D5C7FC7B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499F0644-9046-4371-AC3B-8EE83A5072DA}" type="datetimeFigureOut">
              <a:rPr lang="en-US"/>
              <a:pPr>
                <a:defRPr/>
              </a:pPr>
              <a:t>13/07/2010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6E5ECA6-8B98-4CCC-9D5D-2E5345E7D6F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C26E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
            <a:ext cx="8534400" cy="3448050"/>
          </a:xfrm>
          <a:effectLst>
            <a:outerShdw blurRad="50800" dist="38100" dir="2700000" algn="tl" rotWithShape="0">
              <a:prstClr val="black">
                <a:alpha val="40000"/>
              </a:prstClr>
            </a:outerShdw>
          </a:effectLst>
        </p:spPr>
        <p:txBody>
          <a:bodyPr rtlCol="0">
            <a:noAutofit/>
          </a:bodyPr>
          <a:lstStyle/>
          <a:p>
            <a:pPr fontAlgn="auto">
              <a:spcAft>
                <a:spcPts val="0"/>
              </a:spcAft>
              <a:defRPr/>
            </a:pPr>
            <a:r>
              <a:rPr lang="en-US" sz="28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ECOSOC 2010 Humanitarian Segment</a:t>
            </a:r>
            <a:br>
              <a:rPr lang="en-US" sz="28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28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Side Event: Challenges for Gender Equality Programming in Humanitarian Action</a:t>
            </a:r>
            <a:br>
              <a:rPr lang="en-US" sz="28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28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a:t>
            </a:r>
            <a:r>
              <a:rPr lang="en-US" sz="32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a:r>
            <a:br>
              <a:rPr lang="en-US" sz="32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Gender Dimensions of Operating in Complex Security Environments</a:t>
            </a:r>
            <a:endParaRPr lang="en-US" sz="40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Subtitle 2"/>
          <p:cNvSpPr>
            <a:spLocks noGrp="1"/>
          </p:cNvSpPr>
          <p:nvPr>
            <p:ph type="subTitle" idx="1"/>
          </p:nvPr>
        </p:nvSpPr>
        <p:spPr>
          <a:xfrm>
            <a:off x="1371600" y="4267200"/>
            <a:ext cx="6400800" cy="1752600"/>
          </a:xfrm>
          <a:effectLst>
            <a:outerShdw blurRad="50800" dist="38100" dir="2700000" algn="tl" rotWithShape="0">
              <a:prstClr val="black">
                <a:alpha val="40000"/>
              </a:prstClr>
            </a:outerShdw>
          </a:effectLst>
        </p:spPr>
        <p:txBody>
          <a:bodyPr rtlCol="0">
            <a:noAutofit/>
          </a:bodyPr>
          <a:lstStyle/>
          <a:p>
            <a:pPr fontAlgn="auto">
              <a:spcAft>
                <a:spcPts val="0"/>
              </a:spcAft>
              <a:buFont typeface="Arial" pitchFamily="34" charset="0"/>
              <a:buNone/>
              <a:defRPr/>
            </a:pPr>
            <a:r>
              <a:rPr lang="en-US" sz="28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Martin Mogwanja </a:t>
            </a:r>
          </a:p>
          <a:p>
            <a:pPr fontAlgn="auto">
              <a:spcAft>
                <a:spcPts val="0"/>
              </a:spcAft>
              <a:buFont typeface="Arial" pitchFamily="34" charset="0"/>
              <a:buNone/>
              <a:defRPr/>
            </a:pPr>
            <a:r>
              <a:rPr lang="en-US" sz="28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Humanitarian Coordinator, Pakistan</a:t>
            </a:r>
          </a:p>
          <a:p>
            <a:pPr fontAlgn="auto">
              <a:spcAft>
                <a:spcPts val="0"/>
              </a:spcAft>
              <a:buFont typeface="Arial" pitchFamily="34" charset="0"/>
              <a:buNone/>
              <a:defRPr/>
            </a:pPr>
            <a:r>
              <a:rPr lang="en-US" sz="20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United Nations Headquarters, New York</a:t>
            </a:r>
          </a:p>
          <a:p>
            <a:pPr fontAlgn="auto">
              <a:spcAft>
                <a:spcPts val="0"/>
              </a:spcAft>
              <a:buFont typeface="Arial" pitchFamily="34" charset="0"/>
              <a:buNone/>
              <a:defRPr/>
            </a:pPr>
            <a:r>
              <a:rPr lang="en-US" sz="2000" dirty="0" smtClean="0">
                <a:solidFill>
                  <a:schemeClr val="bg1"/>
                </a:solidFill>
                <a:effectLst>
                  <a:outerShdw blurRad="38100" dist="38100" dir="2700000" algn="tl">
                    <a:srgbClr val="000000">
                      <a:alpha val="43137"/>
                    </a:srgbClr>
                  </a:outerShdw>
                </a:effectLst>
                <a:latin typeface="Arial" pitchFamily="34" charset="0"/>
                <a:cs typeface="Arial" pitchFamily="34" charset="0"/>
              </a:rPr>
              <a:t>14 July, 2010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rtlCol="0">
            <a:normAutofit fontScale="90000"/>
          </a:bodyPr>
          <a:lstStyle/>
          <a:p>
            <a:pPr fontAlgn="auto">
              <a:spcAft>
                <a:spcPts val="0"/>
              </a:spcAft>
              <a:defRPr/>
            </a:pPr>
            <a:r>
              <a:rPr lang="en-US" dirty="0" smtClean="0"/>
              <a:t>Background – </a:t>
            </a:r>
            <a:br>
              <a:rPr lang="en-US" dirty="0" smtClean="0"/>
            </a:br>
            <a:r>
              <a:rPr lang="en-US" dirty="0" smtClean="0"/>
              <a:t>Complex Security Environment</a:t>
            </a:r>
            <a:endParaRPr lang="en-US" dirty="0"/>
          </a:p>
        </p:txBody>
      </p:sp>
      <p:sp>
        <p:nvSpPr>
          <p:cNvPr id="16386" name="Content Placeholder 2"/>
          <p:cNvSpPr>
            <a:spLocks noGrp="1"/>
          </p:cNvSpPr>
          <p:nvPr>
            <p:ph idx="1"/>
          </p:nvPr>
        </p:nvSpPr>
        <p:spPr>
          <a:xfrm>
            <a:off x="304800" y="1676400"/>
            <a:ext cx="8610600" cy="5181600"/>
          </a:xfrm>
        </p:spPr>
        <p:txBody>
          <a:bodyPr/>
          <a:lstStyle/>
          <a:p>
            <a:pPr>
              <a:spcBef>
                <a:spcPct val="0"/>
              </a:spcBef>
              <a:spcAft>
                <a:spcPts val="1200"/>
              </a:spcAft>
            </a:pPr>
            <a:r>
              <a:rPr lang="en-US" sz="2400" smtClean="0"/>
              <a:t>In Pakistan, complex security environment challenges ability to provide effective, predictable, timely humanitarian assistance to affected civilians</a:t>
            </a:r>
          </a:p>
          <a:p>
            <a:pPr>
              <a:spcBef>
                <a:spcPts val="1200"/>
              </a:spcBef>
              <a:spcAft>
                <a:spcPts val="1200"/>
              </a:spcAft>
            </a:pPr>
            <a:r>
              <a:rPr lang="en-US" sz="2400" smtClean="0"/>
              <a:t>Scope, scale and nature of emergency contributes to level and degree of risks</a:t>
            </a:r>
          </a:p>
          <a:p>
            <a:pPr>
              <a:spcBef>
                <a:spcPct val="0"/>
              </a:spcBef>
              <a:spcAft>
                <a:spcPts val="1200"/>
              </a:spcAft>
            </a:pPr>
            <a:r>
              <a:rPr lang="en-US" sz="2400" smtClean="0"/>
              <a:t>Ongoing insecurity – but protection and assistance needs remain constant</a:t>
            </a:r>
          </a:p>
          <a:p>
            <a:pPr>
              <a:spcBef>
                <a:spcPct val="0"/>
              </a:spcBef>
              <a:spcAft>
                <a:spcPts val="1200"/>
              </a:spcAft>
            </a:pPr>
            <a:r>
              <a:rPr lang="en-US" sz="2400" smtClean="0"/>
              <a:t>Emergency situation progressively complex, not uniform in nature (rapid and large variations in phases, scope and nature of response).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z="3200" b="1" smtClean="0"/>
              <a:t>Gender-related challenges in </a:t>
            </a:r>
            <a:br>
              <a:rPr lang="en-US" sz="3200" b="1" smtClean="0"/>
            </a:br>
            <a:r>
              <a:rPr lang="en-US" sz="3200" b="1" smtClean="0"/>
              <a:t>Complex Security Environments</a:t>
            </a:r>
          </a:p>
        </p:txBody>
      </p:sp>
      <p:sp>
        <p:nvSpPr>
          <p:cNvPr id="17410" name="Content Placeholder 2"/>
          <p:cNvSpPr>
            <a:spLocks noGrp="1"/>
          </p:cNvSpPr>
          <p:nvPr>
            <p:ph idx="1"/>
          </p:nvPr>
        </p:nvSpPr>
        <p:spPr>
          <a:xfrm>
            <a:off x="228600" y="1600200"/>
            <a:ext cx="8686800" cy="5562600"/>
          </a:xfrm>
        </p:spPr>
        <p:txBody>
          <a:bodyPr/>
          <a:lstStyle/>
          <a:p>
            <a:pPr marL="571500" indent="-571500">
              <a:spcBef>
                <a:spcPts val="600"/>
              </a:spcBef>
              <a:spcAft>
                <a:spcPts val="600"/>
              </a:spcAft>
            </a:pPr>
            <a:r>
              <a:rPr lang="en-US" sz="2000" smtClean="0"/>
              <a:t>Gender-related challenges exist in all emergency contexts - In Pakistan, operational and security complexities further exacerbated by </a:t>
            </a:r>
            <a:r>
              <a:rPr lang="en-US" sz="2000" b="1" smtClean="0"/>
              <a:t>sociological, cultural and traditional constraints </a:t>
            </a:r>
            <a:r>
              <a:rPr lang="en-US" sz="2000" smtClean="0"/>
              <a:t>in accessing women and girls and promoting their participation.</a:t>
            </a:r>
          </a:p>
          <a:p>
            <a:pPr marL="571500" indent="-571500">
              <a:spcBef>
                <a:spcPts val="600"/>
              </a:spcBef>
              <a:spcAft>
                <a:spcPts val="600"/>
              </a:spcAft>
            </a:pPr>
            <a:r>
              <a:rPr lang="en-US" sz="2000" smtClean="0"/>
              <a:t>Challenge of promoting inclusion of the most excluded as partners in humanitarian response (multiple exclusion: gender, ethnicity, displacement).</a:t>
            </a:r>
          </a:p>
          <a:p>
            <a:pPr marL="571500" indent="-571500">
              <a:spcBef>
                <a:spcPts val="600"/>
              </a:spcBef>
              <a:spcAft>
                <a:spcPts val="600"/>
              </a:spcAft>
            </a:pPr>
            <a:r>
              <a:rPr lang="en-US" sz="2000" smtClean="0"/>
              <a:t>Very little investment to ensure diverse interests of women and other groups are represented in policy/decision making fora.  </a:t>
            </a:r>
          </a:p>
          <a:p>
            <a:pPr marL="571500" indent="-571500">
              <a:spcBef>
                <a:spcPts val="600"/>
              </a:spcBef>
              <a:spcAft>
                <a:spcPts val="600"/>
              </a:spcAft>
            </a:pPr>
            <a:r>
              <a:rPr lang="en-US" sz="2000" smtClean="0"/>
              <a:t>Weak accountability mechanisms for ensuring gender equality integrated into humanitarian action.</a:t>
            </a:r>
          </a:p>
          <a:p>
            <a:pPr marL="571500" indent="-571500">
              <a:spcBef>
                <a:spcPts val="600"/>
              </a:spcBef>
              <a:spcAft>
                <a:spcPts val="600"/>
              </a:spcAft>
            </a:pPr>
            <a:r>
              <a:rPr lang="en-US" sz="2000" smtClean="0"/>
              <a:t>Fragile sustainability of gender equality/women’s empowerment initiatives due to weak transition linkages between humanitarian and development programmes.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Gender-related challenges (….cont.)</a:t>
            </a:r>
            <a:endParaRPr lang="en-US" dirty="0"/>
          </a:p>
        </p:txBody>
      </p:sp>
      <p:sp>
        <p:nvSpPr>
          <p:cNvPr id="3" name="Content Placeholder 2"/>
          <p:cNvSpPr>
            <a:spLocks noGrp="1"/>
          </p:cNvSpPr>
          <p:nvPr>
            <p:ph idx="1"/>
          </p:nvPr>
        </p:nvSpPr>
        <p:spPr/>
        <p:txBody>
          <a:bodyPr rtlCol="0">
            <a:normAutofit fontScale="92500" lnSpcReduction="20000"/>
          </a:bodyPr>
          <a:lstStyle/>
          <a:p>
            <a:pPr marL="571500" indent="-571500" fontAlgn="auto">
              <a:spcBef>
                <a:spcPts val="600"/>
              </a:spcBef>
              <a:spcAft>
                <a:spcPts val="600"/>
              </a:spcAft>
              <a:buFont typeface="Arial" pitchFamily="34" charset="0"/>
              <a:buChar char="•"/>
              <a:defRPr/>
            </a:pPr>
            <a:r>
              <a:rPr lang="en-US" sz="2400" dirty="0" smtClean="0"/>
              <a:t>Area-focused response prioritized over needs based targeted response.</a:t>
            </a:r>
          </a:p>
          <a:p>
            <a:pPr marL="571500" indent="-571500" fontAlgn="auto">
              <a:spcBef>
                <a:spcPts val="600"/>
              </a:spcBef>
              <a:spcAft>
                <a:spcPts val="600"/>
              </a:spcAft>
              <a:buFont typeface="Arial" pitchFamily="34" charset="0"/>
              <a:buChar char="•"/>
              <a:defRPr/>
            </a:pPr>
            <a:r>
              <a:rPr lang="en-US" sz="2400" dirty="0" smtClean="0"/>
              <a:t>Gender-related capacities among humanitarian staff and partners limited.</a:t>
            </a:r>
          </a:p>
          <a:p>
            <a:pPr marL="571500" indent="-571500" fontAlgn="auto">
              <a:spcBef>
                <a:spcPts val="600"/>
              </a:spcBef>
              <a:spcAft>
                <a:spcPts val="600"/>
              </a:spcAft>
              <a:buFont typeface="Arial" pitchFamily="34" charset="0"/>
              <a:buChar char="•"/>
              <a:defRPr/>
            </a:pPr>
            <a:r>
              <a:rPr lang="en-US" sz="2400" dirty="0" smtClean="0"/>
              <a:t>Availability and use of sex disaggregated data and gender analysis limited. </a:t>
            </a:r>
          </a:p>
          <a:p>
            <a:pPr fontAlgn="auto">
              <a:spcAft>
                <a:spcPts val="0"/>
              </a:spcAft>
              <a:buFont typeface="Arial" pitchFamily="34" charset="0"/>
              <a:buChar char="•"/>
              <a:defRPr/>
            </a:pPr>
            <a:endParaRPr lang="en-US" sz="2400" dirty="0" smtClean="0"/>
          </a:p>
          <a:p>
            <a:pPr fontAlgn="auto">
              <a:spcAft>
                <a:spcPts val="0"/>
              </a:spcAft>
              <a:buFont typeface="Arial" pitchFamily="34" charset="0"/>
              <a:buNone/>
              <a:defRPr/>
            </a:pPr>
            <a:r>
              <a:rPr lang="en-US" sz="2400" dirty="0" smtClean="0"/>
              <a:t> </a:t>
            </a:r>
          </a:p>
          <a:p>
            <a:pPr fontAlgn="auto">
              <a:spcAft>
                <a:spcPts val="0"/>
              </a:spcAft>
              <a:buFont typeface="Arial" pitchFamily="34" charset="0"/>
              <a:buNone/>
              <a:defRPr/>
            </a:pPr>
            <a:r>
              <a:rPr lang="en-US" sz="2400" i="1" dirty="0" smtClean="0"/>
              <a:t>“We are conservative and are suspicious that NGOs are using our women as a showpiece….talking of women and women’s rights. For this reason some are perceived as purveyors of immorality. NGOs should not focus on women.” </a:t>
            </a:r>
          </a:p>
          <a:p>
            <a:pPr fontAlgn="auto">
              <a:spcAft>
                <a:spcPts val="0"/>
              </a:spcAft>
              <a:buFont typeface="Arial" pitchFamily="34" charset="0"/>
              <a:buNone/>
              <a:defRPr/>
            </a:pPr>
            <a:r>
              <a:rPr lang="en-US" sz="2400" i="1" dirty="0" smtClean="0"/>
              <a:t>	Business Community Focus Group, Mingora town, Swat District, 2009.</a:t>
            </a:r>
            <a:endParaRPr lang="en-US" sz="2400"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Implications for working in Complex Security Environments</a:t>
            </a:r>
            <a:endParaRPr lang="en-US" dirty="0"/>
          </a:p>
        </p:txBody>
      </p:sp>
      <p:sp>
        <p:nvSpPr>
          <p:cNvPr id="3" name="Content Placeholder 2"/>
          <p:cNvSpPr>
            <a:spLocks noGrp="1"/>
          </p:cNvSpPr>
          <p:nvPr>
            <p:ph idx="1"/>
          </p:nvPr>
        </p:nvSpPr>
        <p:spPr>
          <a:xfrm>
            <a:off x="457200" y="1143000"/>
            <a:ext cx="8229600" cy="4983163"/>
          </a:xfrm>
        </p:spPr>
        <p:txBody>
          <a:bodyPr rtlCol="0">
            <a:normAutofit fontScale="85000" lnSpcReduction="20000"/>
          </a:bodyPr>
          <a:lstStyle/>
          <a:p>
            <a:pPr marL="514350" indent="-514350" fontAlgn="auto">
              <a:spcBef>
                <a:spcPts val="1200"/>
              </a:spcBef>
              <a:spcAft>
                <a:spcPts val="1200"/>
              </a:spcAft>
              <a:buFont typeface="Arial" pitchFamily="34" charset="0"/>
              <a:buNone/>
              <a:defRPr/>
            </a:pPr>
            <a:endParaRPr lang="en-US" sz="2800" dirty="0" smtClean="0"/>
          </a:p>
          <a:p>
            <a:pPr marL="514350" indent="-514350" fontAlgn="auto">
              <a:spcBef>
                <a:spcPts val="1200"/>
              </a:spcBef>
              <a:spcAft>
                <a:spcPts val="1200"/>
              </a:spcAft>
              <a:buFont typeface="Arial" pitchFamily="34" charset="0"/>
              <a:buChar char="•"/>
              <a:defRPr/>
            </a:pPr>
            <a:r>
              <a:rPr lang="en-US" sz="2800" dirty="0" smtClean="0"/>
              <a:t>Limits ability to reach the most vulnerable people</a:t>
            </a:r>
          </a:p>
          <a:p>
            <a:pPr marL="514350" indent="-514350" fontAlgn="auto">
              <a:spcBef>
                <a:spcPts val="1200"/>
              </a:spcBef>
              <a:spcAft>
                <a:spcPts val="1200"/>
              </a:spcAft>
              <a:buFont typeface="Arial" pitchFamily="34" charset="0"/>
              <a:buChar char="•"/>
              <a:defRPr/>
            </a:pPr>
            <a:r>
              <a:rPr lang="en-US" sz="2800" dirty="0" smtClean="0"/>
              <a:t>Frequent suspension of support and assistance activities</a:t>
            </a:r>
          </a:p>
          <a:p>
            <a:pPr marL="514350" indent="-514350" fontAlgn="auto">
              <a:spcBef>
                <a:spcPts val="1200"/>
              </a:spcBef>
              <a:spcAft>
                <a:spcPts val="1200"/>
              </a:spcAft>
              <a:buFont typeface="Arial" pitchFamily="34" charset="0"/>
              <a:buChar char="•"/>
              <a:defRPr/>
            </a:pPr>
            <a:r>
              <a:rPr lang="en-US" sz="2800" dirty="0" smtClean="0"/>
              <a:t>Limits humanitarian field presence and contact with beneficiaries to advocate and explain gender issues</a:t>
            </a:r>
          </a:p>
          <a:p>
            <a:pPr marL="514350" indent="-514350" fontAlgn="auto">
              <a:spcBef>
                <a:spcPts val="1200"/>
              </a:spcBef>
              <a:spcAft>
                <a:spcPts val="1200"/>
              </a:spcAft>
              <a:buFont typeface="Arial" pitchFamily="34" charset="0"/>
              <a:buChar char="•"/>
              <a:defRPr/>
            </a:pPr>
            <a:r>
              <a:rPr lang="en-US" sz="2800" dirty="0" smtClean="0"/>
              <a:t>Difficult to uphold principles of fairness, neutrality, impartiality and independence when working through third parties, contractors, Implementing Partners</a:t>
            </a:r>
          </a:p>
          <a:p>
            <a:pPr marL="514350" indent="-514350" fontAlgn="auto">
              <a:spcBef>
                <a:spcPts val="1200"/>
              </a:spcBef>
              <a:spcAft>
                <a:spcPts val="1200"/>
              </a:spcAft>
              <a:buFont typeface="Arial" pitchFamily="34" charset="0"/>
              <a:buChar char="•"/>
              <a:defRPr/>
            </a:pPr>
            <a:r>
              <a:rPr lang="en-US" sz="2800" dirty="0" smtClean="0"/>
              <a:t>Increased operational costs – additional physical security protection measures</a:t>
            </a:r>
          </a:p>
          <a:p>
            <a:pPr marL="514350" indent="-514350" fontAlgn="auto">
              <a:spcAft>
                <a:spcPts val="0"/>
              </a:spcAft>
              <a:buFont typeface="Arial" pitchFamily="34" charset="0"/>
              <a:buNone/>
              <a:defRPr/>
            </a:pP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457200" y="0"/>
            <a:ext cx="8229600" cy="1143000"/>
          </a:xfrm>
        </p:spPr>
        <p:txBody>
          <a:bodyPr/>
          <a:lstStyle/>
          <a:p>
            <a:r>
              <a:rPr lang="en-US" sz="3200" b="1" smtClean="0"/>
              <a:t>Adapting to Complex Security Environments</a:t>
            </a:r>
          </a:p>
        </p:txBody>
      </p:sp>
      <p:graphicFrame>
        <p:nvGraphicFramePr>
          <p:cNvPr id="4" name="Table 3"/>
          <p:cNvGraphicFramePr>
            <a:graphicFrameLocks noGrp="1"/>
          </p:cNvGraphicFramePr>
          <p:nvPr/>
        </p:nvGraphicFramePr>
        <p:xfrm>
          <a:off x="228600" y="838200"/>
          <a:ext cx="8458200" cy="5608638"/>
        </p:xfrm>
        <a:graphic>
          <a:graphicData uri="http://schemas.openxmlformats.org/drawingml/2006/table">
            <a:tbl>
              <a:tblPr firstRow="1" bandRow="1">
                <a:tableStyleId>{5C22544A-7EE6-4342-B048-85BDC9FD1C3A}</a:tableStyleId>
              </a:tblPr>
              <a:tblGrid>
                <a:gridCol w="3886200"/>
                <a:gridCol w="4572000"/>
              </a:tblGrid>
              <a:tr h="381000">
                <a:tc>
                  <a:txBody>
                    <a:bodyPr/>
                    <a:lstStyle/>
                    <a:p>
                      <a:r>
                        <a:rPr lang="en-US" sz="2000" dirty="0" smtClean="0"/>
                        <a:t>Typical</a:t>
                      </a:r>
                      <a:r>
                        <a:rPr lang="en-US" sz="2000" baseline="0" dirty="0" smtClean="0"/>
                        <a:t> responses</a:t>
                      </a:r>
                      <a:endParaRPr lang="en-US" sz="2000" dirty="0"/>
                    </a:p>
                  </a:txBody>
                  <a:tcPr/>
                </a:tc>
                <a:tc>
                  <a:txBody>
                    <a:bodyPr/>
                    <a:lstStyle/>
                    <a:p>
                      <a:r>
                        <a:rPr lang="en-US" sz="2000" dirty="0" smtClean="0"/>
                        <a:t>Gender Considerations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Adapting security measures, including low profile operations</a:t>
                      </a:r>
                      <a:endParaRPr lang="en-US" sz="2000" dirty="0"/>
                    </a:p>
                  </a:txBody>
                  <a:tcPr/>
                </a:tc>
                <a:tc>
                  <a:txBody>
                    <a:bodyPr/>
                    <a:lstStyle/>
                    <a:p>
                      <a:r>
                        <a:rPr lang="en-US" sz="2000" dirty="0" smtClean="0"/>
                        <a:t>Fewer female humanitarian workers deployed, limited access to women &amp; girls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Managing humanitarian work remotely, reliance on local organizations </a:t>
                      </a:r>
                      <a:endParaRPr lang="en-US" sz="2000" dirty="0"/>
                    </a:p>
                  </a:txBody>
                  <a:tcPr/>
                </a:tc>
                <a:tc>
                  <a:txBody>
                    <a:bodyPr/>
                    <a:lstStyle/>
                    <a:p>
                      <a:r>
                        <a:rPr lang="en-US" sz="2000" dirty="0" smtClean="0"/>
                        <a:t>Male-dominated CSOs with limited gender capacity; service</a:t>
                      </a:r>
                      <a:r>
                        <a:rPr lang="en-US" sz="2000" baseline="0" dirty="0" smtClean="0"/>
                        <a:t> delivery for women/girls curtailed; sex disaggregated data limited, partial picture of humanitarian situation</a:t>
                      </a:r>
                      <a:r>
                        <a:rPr lang="en-US" sz="2000" dirty="0" smtClean="0"/>
                        <a:t> </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Changing operational modalities and priorities (reduction in programmes)</a:t>
                      </a:r>
                      <a:endParaRPr lang="en-US" sz="2000" dirty="0"/>
                    </a:p>
                  </a:txBody>
                  <a:tcPr/>
                </a:tc>
                <a:tc>
                  <a:txBody>
                    <a:bodyPr/>
                    <a:lstStyle/>
                    <a:p>
                      <a:r>
                        <a:rPr lang="en-US" sz="2000" dirty="0" smtClean="0"/>
                        <a:t>What programmes are prioritized?</a:t>
                      </a:r>
                      <a:r>
                        <a:rPr lang="en-US" sz="2000" baseline="0" dirty="0" smtClean="0"/>
                        <a:t> Who decides? Who benefits? Ensure criteria includes gender considerations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Using technology, including mass messaging through mobile phones. </a:t>
                      </a:r>
                      <a:endParaRPr lang="en-US" sz="2000" dirty="0"/>
                    </a:p>
                  </a:txBody>
                  <a:tcPr/>
                </a:tc>
                <a:tc>
                  <a:txBody>
                    <a:bodyPr/>
                    <a:lstStyle/>
                    <a:p>
                      <a:r>
                        <a:rPr lang="en-US" sz="2000" baseline="0" dirty="0" smtClean="0"/>
                        <a:t>Access to technology may be limited to men; how is info disseminated?</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Developing partner capacity (building operational skills , training local rapid assessment teams, advocacy on humanitarian and gender principles)</a:t>
                      </a:r>
                      <a:endParaRPr lang="en-US" dirty="0"/>
                    </a:p>
                  </a:txBody>
                  <a:tcPr/>
                </a:tc>
                <a:tc>
                  <a:txBody>
                    <a:bodyPr/>
                    <a:lstStyle/>
                    <a:p>
                      <a:pPr lvl="0"/>
                      <a:r>
                        <a:rPr lang="en-US" baseline="0" dirty="0" smtClean="0"/>
                        <a:t>Opportunity  to build capacity on gender-sensitive tools?  S</a:t>
                      </a:r>
                      <a:r>
                        <a:rPr lang="en-US" sz="2000" baseline="0" dirty="0" smtClean="0"/>
                        <a:t>eek </a:t>
                      </a:r>
                      <a:r>
                        <a:rPr lang="en-US" sz="2000" dirty="0" smtClean="0"/>
                        <a:t>opportunities for voices/participation of women and girls?</a:t>
                      </a:r>
                      <a:endParaRPr lang="en-US"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Strategies for Change:</a:t>
            </a:r>
          </a:p>
        </p:txBody>
      </p:sp>
      <p:sp>
        <p:nvSpPr>
          <p:cNvPr id="3" name="Content Placeholder 2"/>
          <p:cNvSpPr>
            <a:spLocks noGrp="1"/>
          </p:cNvSpPr>
          <p:nvPr>
            <p:ph idx="1"/>
          </p:nvPr>
        </p:nvSpPr>
        <p:spPr>
          <a:xfrm>
            <a:off x="457200" y="1295400"/>
            <a:ext cx="8229600" cy="4830763"/>
          </a:xfrm>
        </p:spPr>
        <p:txBody>
          <a:bodyPr rtlCol="0">
            <a:normAutofit fontScale="70000" lnSpcReduction="20000"/>
          </a:bodyPr>
          <a:lstStyle/>
          <a:p>
            <a:pPr marL="571500" indent="-571500" fontAlgn="auto">
              <a:spcBef>
                <a:spcPts val="1200"/>
              </a:spcBef>
              <a:spcAft>
                <a:spcPts val="0"/>
              </a:spcAft>
              <a:buFont typeface="+mj-lt"/>
              <a:buAutoNum type="arabicPeriod"/>
              <a:defRPr/>
            </a:pPr>
            <a:r>
              <a:rPr lang="en-US" dirty="0" smtClean="0"/>
              <a:t>Building capacity of partners on gender – in both humanitarian and development </a:t>
            </a:r>
          </a:p>
          <a:p>
            <a:pPr marL="571500" indent="-571500" fontAlgn="auto">
              <a:spcBef>
                <a:spcPts val="1200"/>
              </a:spcBef>
              <a:spcAft>
                <a:spcPts val="0"/>
              </a:spcAft>
              <a:buFont typeface="+mj-lt"/>
              <a:buAutoNum type="arabicPeriod"/>
              <a:defRPr/>
            </a:pPr>
            <a:r>
              <a:rPr lang="en-US" dirty="0" smtClean="0"/>
              <a:t>Collaborate and work closely with existing service delivery networks to reinforce a gender equality dimension </a:t>
            </a:r>
          </a:p>
          <a:p>
            <a:pPr marL="571500" indent="-571500" fontAlgn="auto">
              <a:spcBef>
                <a:spcPts val="1200"/>
              </a:spcBef>
              <a:spcAft>
                <a:spcPts val="0"/>
              </a:spcAft>
              <a:buFont typeface="+mj-lt"/>
              <a:buAutoNum type="arabicPeriod"/>
              <a:defRPr/>
            </a:pPr>
            <a:r>
              <a:rPr lang="en-US" dirty="0" smtClean="0"/>
              <a:t>Prioritize discussion on high risk implications for women and girls </a:t>
            </a:r>
          </a:p>
          <a:p>
            <a:pPr marL="571500" indent="-571500" fontAlgn="auto">
              <a:spcBef>
                <a:spcPts val="1200"/>
              </a:spcBef>
              <a:spcAft>
                <a:spcPts val="0"/>
              </a:spcAft>
              <a:buFont typeface="+mj-lt"/>
              <a:buAutoNum type="arabicPeriod"/>
              <a:defRPr/>
            </a:pPr>
            <a:r>
              <a:rPr lang="en-US" dirty="0" smtClean="0"/>
              <a:t>Require CSO partners to report sex disaggregated data</a:t>
            </a:r>
          </a:p>
          <a:p>
            <a:pPr marL="571500" indent="-571500" fontAlgn="auto">
              <a:spcBef>
                <a:spcPts val="1200"/>
              </a:spcBef>
              <a:spcAft>
                <a:spcPts val="0"/>
              </a:spcAft>
              <a:buFont typeface="+mj-lt"/>
              <a:buAutoNum type="arabicPeriod"/>
              <a:defRPr/>
            </a:pPr>
            <a:r>
              <a:rPr lang="en-US" dirty="0" smtClean="0"/>
              <a:t>Challenge standardized assistance models and promote participatory culturally sensitive approaches (i.e. Women in Tents)</a:t>
            </a:r>
          </a:p>
          <a:p>
            <a:pPr marL="571500" indent="-571500" fontAlgn="auto">
              <a:spcBef>
                <a:spcPts val="1200"/>
              </a:spcBef>
              <a:spcAft>
                <a:spcPts val="0"/>
              </a:spcAft>
              <a:buFont typeface="+mj-lt"/>
              <a:buAutoNum type="arabicPeriod"/>
              <a:defRPr/>
            </a:pPr>
            <a:r>
              <a:rPr lang="en-US" dirty="0" smtClean="0"/>
              <a:t>Apply gender tools in coordinated humanitarian response: Gender Marker, Cluster Gender Equality Targets, Gender Task Force </a:t>
            </a:r>
          </a:p>
          <a:p>
            <a:pPr marL="571500" indent="-571500" fontAlgn="auto">
              <a:spcBef>
                <a:spcPts val="1200"/>
              </a:spcBef>
              <a:spcAft>
                <a:spcPts val="0"/>
              </a:spcAft>
              <a:buFont typeface="+mj-lt"/>
              <a:buAutoNum type="arabicPeriod"/>
              <a:defRPr/>
            </a:pPr>
            <a:r>
              <a:rPr lang="en-US" dirty="0" smtClean="0"/>
              <a:t>Develop and propose channels for providing risk related information specific to women and to men</a:t>
            </a:r>
            <a:endParaRPr lang="en-US" dirty="0"/>
          </a:p>
        </p:txBody>
      </p:sp>
    </p:spTree>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323</TotalTime>
  <Words>643</Words>
  <Application>Microsoft Office PowerPoint</Application>
  <PresentationFormat>On-screen Show (4:3)</PresentationFormat>
  <Paragraphs>59</Paragraphs>
  <Slides>7</Slides>
  <Notes>2</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7</vt:i4>
      </vt:variant>
    </vt:vector>
  </HeadingPairs>
  <TitlesOfParts>
    <vt:vector size="10" baseType="lpstr">
      <vt:lpstr>Calibri</vt:lpstr>
      <vt:lpstr>Arial</vt:lpstr>
      <vt:lpstr>blank</vt:lpstr>
      <vt:lpstr>ECOSOC 2010 Humanitarian Segment Side Event: Challenges for Gender Equality Programming in Humanitarian Action   Gender Dimensions of Operating in Complex Security Environments</vt:lpstr>
      <vt:lpstr>Background –  Complex Security Environment</vt:lpstr>
      <vt:lpstr>Gender-related challenges in  Complex Security Environments</vt:lpstr>
      <vt:lpstr>Gender-related challenges (….cont.)</vt:lpstr>
      <vt:lpstr>Implications for working in Complex Security Environments</vt:lpstr>
      <vt:lpstr>Adapting to Complex Security Environments</vt:lpstr>
      <vt:lpstr>Strategies for Change:</vt:lpstr>
    </vt:vector>
  </TitlesOfParts>
  <Company>UN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ECOSOC 2010 Humanitarian Segment Side Event: Challenges for Gender Equality Programming in Humanitarian Action   Gender Dimensions of Operating in High Risk Environments</dc:title>
  <dc:creator>gwolfensohn</dc:creator>
  <cp:lastModifiedBy>Yashasvi.Raghuveer</cp:lastModifiedBy>
  <cp:revision>50</cp:revision>
  <cp:lastPrinted>2010-07-13T14:59:31Z</cp:lastPrinted>
  <dcterms:created xsi:type="dcterms:W3CDTF">2010-07-12T21:12:33Z</dcterms:created>
  <dcterms:modified xsi:type="dcterms:W3CDTF">2010-07-13T17:58:45Z</dcterms:modified>
</cp:coreProperties>
</file>