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3" r:id="rId3"/>
    <p:sldId id="343" r:id="rId4"/>
    <p:sldId id="287" r:id="rId5"/>
    <p:sldId id="302" r:id="rId6"/>
    <p:sldId id="342" r:id="rId7"/>
    <p:sldId id="334" r:id="rId8"/>
    <p:sldId id="346" r:id="rId9"/>
    <p:sldId id="348" r:id="rId10"/>
    <p:sldId id="304" r:id="rId11"/>
    <p:sldId id="297" r:id="rId12"/>
    <p:sldId id="337" r:id="rId13"/>
    <p:sldId id="336" r:id="rId14"/>
    <p:sldId id="281" r:id="rId15"/>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FF"/>
    <a:srgbClr val="3B8AD1"/>
    <a:srgbClr val="2761AB"/>
    <a:srgbClr val="272525"/>
    <a:srgbClr val="7D7D7D"/>
    <a:srgbClr val="A1C456"/>
    <a:srgbClr val="6CA8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349407\Documents\GFDRR\Upstream%20Review\Scoring\CAS_PRSP_DRM%20Mainstreaming.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b349407\Documents\GFDRR\Upstream%20Review\Scoring\CAS_PRSP_DRM%20Mainstreaming.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v>before 2006</c:v>
          </c:tx>
          <c:spPr>
            <a:solidFill>
              <a:srgbClr val="E6FC10"/>
            </a:solidFill>
          </c:spPr>
          <c:cat>
            <c:strRef>
              <c:f>'CAS Matrix'!$B$144:$B$165</c:f>
              <c:strCache>
                <c:ptCount val="22"/>
                <c:pt idx="0">
                  <c:v>Afghanistan</c:v>
                </c:pt>
                <c:pt idx="1">
                  <c:v>Benin </c:v>
                </c:pt>
                <c:pt idx="2">
                  <c:v>Burkina Faso</c:v>
                </c:pt>
                <c:pt idx="3">
                  <c:v>Burundi</c:v>
                </c:pt>
                <c:pt idx="4">
                  <c:v>Central Africa Republic</c:v>
                </c:pt>
                <c:pt idx="5">
                  <c:v>Djibouti</c:v>
                </c:pt>
                <c:pt idx="6">
                  <c:v>Eritrea</c:v>
                </c:pt>
                <c:pt idx="7">
                  <c:v>Ethiopia</c:v>
                </c:pt>
                <c:pt idx="8">
                  <c:v>Guinea-Bissau</c:v>
                </c:pt>
                <c:pt idx="9">
                  <c:v>Haiti</c:v>
                </c:pt>
                <c:pt idx="10">
                  <c:v>Kyrgyz Republic</c:v>
                </c:pt>
                <c:pt idx="11">
                  <c:v>Liberia</c:v>
                </c:pt>
                <c:pt idx="12">
                  <c:v>Malawi</c:v>
                </c:pt>
                <c:pt idx="13">
                  <c:v>Nepal</c:v>
                </c:pt>
                <c:pt idx="14">
                  <c:v>Niger</c:v>
                </c:pt>
                <c:pt idx="15">
                  <c:v>Rwanda</c:v>
                </c:pt>
                <c:pt idx="16">
                  <c:v>Senegal</c:v>
                </c:pt>
                <c:pt idx="17">
                  <c:v>Sierra-Leone</c:v>
                </c:pt>
                <c:pt idx="18">
                  <c:v>Tajikistan</c:v>
                </c:pt>
                <c:pt idx="19">
                  <c:v>Timor Leste</c:v>
                </c:pt>
                <c:pt idx="20">
                  <c:v>Togo</c:v>
                </c:pt>
                <c:pt idx="21">
                  <c:v>Yemen</c:v>
                </c:pt>
              </c:strCache>
            </c:strRef>
          </c:cat>
          <c:val>
            <c:numRef>
              <c:f>'CAS Matrix'!$C$144:$C$165</c:f>
              <c:numCache>
                <c:formatCode>0</c:formatCode>
                <c:ptCount val="22"/>
                <c:pt idx="0">
                  <c:v>2</c:v>
                </c:pt>
                <c:pt idx="1">
                  <c:v>2</c:v>
                </c:pt>
                <c:pt idx="2">
                  <c:v>2</c:v>
                </c:pt>
                <c:pt idx="3">
                  <c:v>2</c:v>
                </c:pt>
                <c:pt idx="4">
                  <c:v>2</c:v>
                </c:pt>
                <c:pt idx="5">
                  <c:v>16.666666666666664</c:v>
                </c:pt>
                <c:pt idx="6">
                  <c:v>16.666666666666664</c:v>
                </c:pt>
                <c:pt idx="7">
                  <c:v>50</c:v>
                </c:pt>
                <c:pt idx="8">
                  <c:v>2</c:v>
                </c:pt>
                <c:pt idx="9">
                  <c:v>2</c:v>
                </c:pt>
                <c:pt idx="10" formatCode="_(* #,##0_);_(* \(#,##0\);_(* &quot;-&quot;??_);_(@_)">
                  <c:v>16.666666666666664</c:v>
                </c:pt>
                <c:pt idx="11">
                  <c:v>2</c:v>
                </c:pt>
                <c:pt idx="12">
                  <c:v>16.666666666666664</c:v>
                </c:pt>
                <c:pt idx="13">
                  <c:v>2</c:v>
                </c:pt>
                <c:pt idx="14">
                  <c:v>16.666666666666664</c:v>
                </c:pt>
                <c:pt idx="15">
                  <c:v>16.666666666666664</c:v>
                </c:pt>
                <c:pt idx="16">
                  <c:v>16.666666666666664</c:v>
                </c:pt>
                <c:pt idx="17">
                  <c:v>2</c:v>
                </c:pt>
                <c:pt idx="18" formatCode="_(* #,##0_);_(* \(#,##0\);_(* &quot;-&quot;??_);_(@_)">
                  <c:v>2</c:v>
                </c:pt>
                <c:pt idx="19">
                  <c:v>16.666666666666664</c:v>
                </c:pt>
                <c:pt idx="20">
                  <c:v>2</c:v>
                </c:pt>
                <c:pt idx="21">
                  <c:v>2</c:v>
                </c:pt>
              </c:numCache>
            </c:numRef>
          </c:val>
        </c:ser>
        <c:ser>
          <c:idx val="1"/>
          <c:order val="1"/>
          <c:tx>
            <c:v>after 2006</c:v>
          </c:tx>
          <c:spPr>
            <a:solidFill>
              <a:srgbClr val="200FFD"/>
            </a:solidFill>
          </c:spPr>
          <c:cat>
            <c:strRef>
              <c:f>'CAS Matrix'!$B$144:$B$165</c:f>
              <c:strCache>
                <c:ptCount val="22"/>
                <c:pt idx="0">
                  <c:v>Afghanistan</c:v>
                </c:pt>
                <c:pt idx="1">
                  <c:v>Benin </c:v>
                </c:pt>
                <c:pt idx="2">
                  <c:v>Burkina Faso</c:v>
                </c:pt>
                <c:pt idx="3">
                  <c:v>Burundi</c:v>
                </c:pt>
                <c:pt idx="4">
                  <c:v>Central Africa Republic</c:v>
                </c:pt>
                <c:pt idx="5">
                  <c:v>Djibouti</c:v>
                </c:pt>
                <c:pt idx="6">
                  <c:v>Eritrea</c:v>
                </c:pt>
                <c:pt idx="7">
                  <c:v>Ethiopia</c:v>
                </c:pt>
                <c:pt idx="8">
                  <c:v>Guinea-Bissau</c:v>
                </c:pt>
                <c:pt idx="9">
                  <c:v>Haiti</c:v>
                </c:pt>
                <c:pt idx="10">
                  <c:v>Kyrgyz Republic</c:v>
                </c:pt>
                <c:pt idx="11">
                  <c:v>Liberia</c:v>
                </c:pt>
                <c:pt idx="12">
                  <c:v>Malawi</c:v>
                </c:pt>
                <c:pt idx="13">
                  <c:v>Nepal</c:v>
                </c:pt>
                <c:pt idx="14">
                  <c:v>Niger</c:v>
                </c:pt>
                <c:pt idx="15">
                  <c:v>Rwanda</c:v>
                </c:pt>
                <c:pt idx="16">
                  <c:v>Senegal</c:v>
                </c:pt>
                <c:pt idx="17">
                  <c:v>Sierra-Leone</c:v>
                </c:pt>
                <c:pt idx="18">
                  <c:v>Tajikistan</c:v>
                </c:pt>
                <c:pt idx="19">
                  <c:v>Timor Leste</c:v>
                </c:pt>
                <c:pt idx="20">
                  <c:v>Togo</c:v>
                </c:pt>
                <c:pt idx="21">
                  <c:v>Yemen</c:v>
                </c:pt>
              </c:strCache>
            </c:strRef>
          </c:cat>
          <c:val>
            <c:numRef>
              <c:f>'CAS Matrix'!$D$144:$D$165</c:f>
              <c:numCache>
                <c:formatCode>0</c:formatCode>
                <c:ptCount val="22"/>
                <c:pt idx="0">
                  <c:v>2</c:v>
                </c:pt>
                <c:pt idx="1">
                  <c:v>16.666666666666664</c:v>
                </c:pt>
                <c:pt idx="2">
                  <c:v>16.666666666666664</c:v>
                </c:pt>
                <c:pt idx="3">
                  <c:v>16.666666666666664</c:v>
                </c:pt>
                <c:pt idx="4">
                  <c:v>2</c:v>
                </c:pt>
                <c:pt idx="5">
                  <c:v>50</c:v>
                </c:pt>
                <c:pt idx="6">
                  <c:v>16.666666666666664</c:v>
                </c:pt>
                <c:pt idx="7">
                  <c:v>50</c:v>
                </c:pt>
                <c:pt idx="8">
                  <c:v>16.666666666666664</c:v>
                </c:pt>
                <c:pt idx="9">
                  <c:v>66.666666666666657</c:v>
                </c:pt>
                <c:pt idx="10" formatCode="_(* #,##0_);_(* \(#,##0\);_(* &quot;-&quot;??_);_(@_)">
                  <c:v>50</c:v>
                </c:pt>
                <c:pt idx="11">
                  <c:v>16.666666666666664</c:v>
                </c:pt>
                <c:pt idx="12">
                  <c:v>50</c:v>
                </c:pt>
                <c:pt idx="13">
                  <c:v>16.666666666666664</c:v>
                </c:pt>
                <c:pt idx="14">
                  <c:v>50</c:v>
                </c:pt>
                <c:pt idx="15">
                  <c:v>50</c:v>
                </c:pt>
                <c:pt idx="16">
                  <c:v>16.666666666666664</c:v>
                </c:pt>
                <c:pt idx="17">
                  <c:v>2</c:v>
                </c:pt>
                <c:pt idx="18" formatCode="_(* #,##0_);_(* \(#,##0\);_(* &quot;-&quot;??_);_(@_)">
                  <c:v>16.666666666666664</c:v>
                </c:pt>
                <c:pt idx="19">
                  <c:v>2</c:v>
                </c:pt>
                <c:pt idx="20">
                  <c:v>16.666666666666664</c:v>
                </c:pt>
                <c:pt idx="21">
                  <c:v>66.666666666666657</c:v>
                </c:pt>
              </c:numCache>
            </c:numRef>
          </c:val>
        </c:ser>
        <c:axId val="56620928"/>
        <c:axId val="57667584"/>
      </c:barChart>
      <c:catAx>
        <c:axId val="56620928"/>
        <c:scaling>
          <c:orientation val="minMax"/>
        </c:scaling>
        <c:axPos val="b"/>
        <c:tickLblPos val="nextTo"/>
        <c:txPr>
          <a:bodyPr/>
          <a:lstStyle/>
          <a:p>
            <a:pPr>
              <a:defRPr sz="800"/>
            </a:pPr>
            <a:endParaRPr lang="en-US"/>
          </a:p>
        </c:txPr>
        <c:crossAx val="57667584"/>
        <c:crosses val="autoZero"/>
        <c:auto val="1"/>
        <c:lblAlgn val="ctr"/>
        <c:lblOffset val="100"/>
      </c:catAx>
      <c:valAx>
        <c:axId val="57667584"/>
        <c:scaling>
          <c:orientation val="minMax"/>
          <c:max val="100"/>
          <c:min val="0"/>
        </c:scaling>
        <c:axPos val="l"/>
        <c:majorGridlines>
          <c:spPr>
            <a:ln>
              <a:prstDash val="sysDot"/>
            </a:ln>
          </c:spPr>
        </c:majorGridlines>
        <c:numFmt formatCode="0" sourceLinked="1"/>
        <c:tickLblPos val="nextTo"/>
        <c:crossAx val="56620928"/>
        <c:crosses val="autoZero"/>
        <c:crossBetween val="between"/>
      </c:valAx>
      <c:spPr>
        <a:solidFill>
          <a:schemeClr val="accent6">
            <a:lumMod val="60000"/>
            <a:lumOff val="40000"/>
          </a:schemeClr>
        </a:solidFill>
      </c:spPr>
    </c:plotArea>
    <c:legend>
      <c:legendPos val="r"/>
      <c:layout/>
    </c:legend>
    <c:plotVisOnly val="1"/>
  </c:chart>
  <c:spPr>
    <a:solidFill>
      <a:schemeClr val="accent6"/>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v>before 2006</c:v>
          </c:tx>
          <c:spPr>
            <a:solidFill>
              <a:srgbClr val="E6FC10"/>
            </a:solidFill>
          </c:spPr>
          <c:cat>
            <c:strRef>
              <c:f>'CAS Matrix'!$B$129:$B$139</c:f>
              <c:strCache>
                <c:ptCount val="11"/>
                <c:pt idx="0">
                  <c:v>Belarus</c:v>
                </c:pt>
                <c:pt idx="1">
                  <c:v>Dominican Republic</c:v>
                </c:pt>
                <c:pt idx="2">
                  <c:v>El Salvador</c:v>
                </c:pt>
                <c:pt idx="3">
                  <c:v>Georgia</c:v>
                </c:pt>
                <c:pt idx="4">
                  <c:v>Kyrgyz Republic</c:v>
                </c:pt>
                <c:pt idx="5">
                  <c:v>Morocco</c:v>
                </c:pt>
                <c:pt idx="6">
                  <c:v>Pakistan</c:v>
                </c:pt>
                <c:pt idx="7">
                  <c:v>Sierra-Leone</c:v>
                </c:pt>
                <c:pt idx="8">
                  <c:v>Tajikistan</c:v>
                </c:pt>
                <c:pt idx="9">
                  <c:v>Tunisia</c:v>
                </c:pt>
                <c:pt idx="10">
                  <c:v>Turkey</c:v>
                </c:pt>
              </c:strCache>
            </c:strRef>
          </c:cat>
          <c:val>
            <c:numRef>
              <c:f>'CAS Matrix'!$C$129:$C$139</c:f>
              <c:numCache>
                <c:formatCode>_(* #,##0_);_(* \(#,##0\);_(* "-"??_);_(@_)</c:formatCode>
                <c:ptCount val="11"/>
                <c:pt idx="0">
                  <c:v>2</c:v>
                </c:pt>
                <c:pt idx="1">
                  <c:v>2</c:v>
                </c:pt>
                <c:pt idx="2">
                  <c:v>16.666666666666664</c:v>
                </c:pt>
                <c:pt idx="3">
                  <c:v>16.666666666666664</c:v>
                </c:pt>
                <c:pt idx="4">
                  <c:v>16.666666666666664</c:v>
                </c:pt>
                <c:pt idx="5">
                  <c:v>66.666666666666657</c:v>
                </c:pt>
                <c:pt idx="6">
                  <c:v>50</c:v>
                </c:pt>
                <c:pt idx="7">
                  <c:v>2</c:v>
                </c:pt>
                <c:pt idx="8">
                  <c:v>2</c:v>
                </c:pt>
                <c:pt idx="9">
                  <c:v>16.666666666666664</c:v>
                </c:pt>
                <c:pt idx="10">
                  <c:v>66.666666666666657</c:v>
                </c:pt>
              </c:numCache>
            </c:numRef>
          </c:val>
        </c:ser>
        <c:ser>
          <c:idx val="1"/>
          <c:order val="1"/>
          <c:tx>
            <c:v>after 2006</c:v>
          </c:tx>
          <c:spPr>
            <a:solidFill>
              <a:srgbClr val="200FFD"/>
            </a:solidFill>
          </c:spPr>
          <c:cat>
            <c:strRef>
              <c:f>'CAS Matrix'!$B$129:$B$139</c:f>
              <c:strCache>
                <c:ptCount val="11"/>
                <c:pt idx="0">
                  <c:v>Belarus</c:v>
                </c:pt>
                <c:pt idx="1">
                  <c:v>Dominican Republic</c:v>
                </c:pt>
                <c:pt idx="2">
                  <c:v>El Salvador</c:v>
                </c:pt>
                <c:pt idx="3">
                  <c:v>Georgia</c:v>
                </c:pt>
                <c:pt idx="4">
                  <c:v>Kyrgyz Republic</c:v>
                </c:pt>
                <c:pt idx="5">
                  <c:v>Morocco</c:v>
                </c:pt>
                <c:pt idx="6">
                  <c:v>Pakistan</c:v>
                </c:pt>
                <c:pt idx="7">
                  <c:v>Sierra-Leone</c:v>
                </c:pt>
                <c:pt idx="8">
                  <c:v>Tajikistan</c:v>
                </c:pt>
                <c:pt idx="9">
                  <c:v>Tunisia</c:v>
                </c:pt>
                <c:pt idx="10">
                  <c:v>Turkey</c:v>
                </c:pt>
              </c:strCache>
            </c:strRef>
          </c:cat>
          <c:val>
            <c:numRef>
              <c:f>'CAS Matrix'!$D$129:$D$139</c:f>
              <c:numCache>
                <c:formatCode>_(* #,##0_);_(* \(#,##0\);_(* "-"??_);_(@_)</c:formatCode>
                <c:ptCount val="11"/>
                <c:pt idx="0">
                  <c:v>16.666666666666664</c:v>
                </c:pt>
                <c:pt idx="1">
                  <c:v>50</c:v>
                </c:pt>
                <c:pt idx="2">
                  <c:v>50</c:v>
                </c:pt>
                <c:pt idx="3">
                  <c:v>16.666666666666664</c:v>
                </c:pt>
                <c:pt idx="4">
                  <c:v>50</c:v>
                </c:pt>
                <c:pt idx="5">
                  <c:v>50</c:v>
                </c:pt>
                <c:pt idx="6">
                  <c:v>50</c:v>
                </c:pt>
                <c:pt idx="7">
                  <c:v>2</c:v>
                </c:pt>
                <c:pt idx="8">
                  <c:v>16.666666666666664</c:v>
                </c:pt>
                <c:pt idx="9">
                  <c:v>16.666666666666664</c:v>
                </c:pt>
                <c:pt idx="10">
                  <c:v>50</c:v>
                </c:pt>
              </c:numCache>
            </c:numRef>
          </c:val>
        </c:ser>
        <c:axId val="59417728"/>
        <c:axId val="59419264"/>
      </c:barChart>
      <c:catAx>
        <c:axId val="59417728"/>
        <c:scaling>
          <c:orientation val="minMax"/>
        </c:scaling>
        <c:axPos val="b"/>
        <c:tickLblPos val="nextTo"/>
        <c:txPr>
          <a:bodyPr/>
          <a:lstStyle/>
          <a:p>
            <a:pPr>
              <a:defRPr sz="800"/>
            </a:pPr>
            <a:endParaRPr lang="en-US"/>
          </a:p>
        </c:txPr>
        <c:crossAx val="59419264"/>
        <c:crosses val="autoZero"/>
        <c:auto val="1"/>
        <c:lblAlgn val="ctr"/>
        <c:lblOffset val="100"/>
      </c:catAx>
      <c:valAx>
        <c:axId val="59419264"/>
        <c:scaling>
          <c:orientation val="minMax"/>
          <c:max val="100"/>
          <c:min val="0"/>
        </c:scaling>
        <c:axPos val="l"/>
        <c:majorGridlines>
          <c:spPr>
            <a:ln>
              <a:prstDash val="sysDot"/>
            </a:ln>
          </c:spPr>
        </c:majorGridlines>
        <c:numFmt formatCode="_(* #,##0_);_(* \(#,##0\);_(* &quot;-&quot;??_);_(@_)" sourceLinked="1"/>
        <c:tickLblPos val="nextTo"/>
        <c:crossAx val="59417728"/>
        <c:crosses val="autoZero"/>
        <c:crossBetween val="between"/>
      </c:valAx>
      <c:spPr>
        <a:solidFill>
          <a:schemeClr val="accent6">
            <a:lumMod val="60000"/>
            <a:lumOff val="40000"/>
          </a:schemeClr>
        </a:solidFill>
      </c:spPr>
    </c:plotArea>
    <c:legend>
      <c:legendPos val="r"/>
      <c:layout/>
    </c:legend>
    <c:plotVisOnly val="1"/>
  </c:chart>
  <c:spPr>
    <a:solidFill>
      <a:schemeClr val="accent6"/>
    </a:solidFill>
  </c:spPr>
  <c:externalData r:id="rId1"/>
</c:chartSpace>
</file>

<file path=ppt/drawings/drawing1.xml><?xml version="1.0" encoding="utf-8"?>
<c:userShapes xmlns:c="http://schemas.openxmlformats.org/drawingml/2006/chart">
  <cdr:relSizeAnchor xmlns:cdr="http://schemas.openxmlformats.org/drawingml/2006/chartDrawing">
    <cdr:from>
      <cdr:x>0.73277</cdr:x>
      <cdr:y>0.88232</cdr:y>
    </cdr:from>
    <cdr:to>
      <cdr:x>0.98298</cdr:x>
      <cdr:y>1</cdr:y>
    </cdr:to>
    <cdr:sp macro="" textlink="">
      <cdr:nvSpPr>
        <cdr:cNvPr id="2" name="TextBox 1"/>
        <cdr:cNvSpPr txBox="1"/>
      </cdr:nvSpPr>
      <cdr:spPr>
        <a:xfrm xmlns:a="http://schemas.openxmlformats.org/drawingml/2006/main">
          <a:off x="5875360" y="3671247"/>
          <a:ext cx="2006221" cy="48963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0.69191</cdr:x>
      <cdr:y>0.91512</cdr:y>
    </cdr:from>
    <cdr:to>
      <cdr:x>1</cdr:x>
      <cdr:y>1</cdr:y>
    </cdr:to>
    <cdr:sp macro="" textlink="">
      <cdr:nvSpPr>
        <cdr:cNvPr id="3" name="TextBox 2"/>
        <cdr:cNvSpPr txBox="1"/>
      </cdr:nvSpPr>
      <cdr:spPr>
        <a:xfrm xmlns:a="http://schemas.openxmlformats.org/drawingml/2006/main">
          <a:off x="5547815" y="3807725"/>
          <a:ext cx="2470245" cy="35316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dirty="0" smtClean="0"/>
            <a:t>Max score for mainstreaming: 100</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9A59E043-47D4-42F0-9196-2881BD3A906A}" type="datetimeFigureOut">
              <a:rPr lang="en-US" smtClean="0"/>
              <a:pPr/>
              <a:t>7/15/2010</a:t>
            </a:fld>
            <a:endParaRPr lang="en-US"/>
          </a:p>
        </p:txBody>
      </p:sp>
      <p:sp>
        <p:nvSpPr>
          <p:cNvPr id="4" name="Footer Placeholder 3"/>
          <p:cNvSpPr>
            <a:spLocks noGrp="1"/>
          </p:cNvSpPr>
          <p:nvPr>
            <p:ph type="ftr" sz="quarter" idx="2"/>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525"/>
            <a:ext cx="2971800" cy="461963"/>
          </a:xfrm>
          <a:prstGeom prst="rect">
            <a:avLst/>
          </a:prstGeom>
        </p:spPr>
        <p:txBody>
          <a:bodyPr vert="horz" lIns="91440" tIns="45720" rIns="91440" bIns="45720" rtlCol="0" anchor="b"/>
          <a:lstStyle>
            <a:lvl1pPr algn="r">
              <a:defRPr sz="1200"/>
            </a:lvl1pPr>
          </a:lstStyle>
          <a:p>
            <a:fld id="{0ED20DFB-6A78-495C-BC36-5607015172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1491"/>
          </a:xfrm>
          <a:prstGeom prst="rect">
            <a:avLst/>
          </a:prstGeom>
        </p:spPr>
        <p:txBody>
          <a:bodyPr vert="horz" lIns="89822" tIns="44911" rIns="89822" bIns="44911" rtlCol="0"/>
          <a:lstStyle>
            <a:lvl1pPr algn="l">
              <a:defRPr sz="1200"/>
            </a:lvl1pPr>
          </a:lstStyle>
          <a:p>
            <a:endParaRPr lang="en-US"/>
          </a:p>
        </p:txBody>
      </p:sp>
      <p:sp>
        <p:nvSpPr>
          <p:cNvPr id="3" name="Date Placeholder 2"/>
          <p:cNvSpPr>
            <a:spLocks noGrp="1"/>
          </p:cNvSpPr>
          <p:nvPr>
            <p:ph type="dt" idx="1"/>
          </p:nvPr>
        </p:nvSpPr>
        <p:spPr>
          <a:xfrm>
            <a:off x="3884027" y="1"/>
            <a:ext cx="2972421" cy="461491"/>
          </a:xfrm>
          <a:prstGeom prst="rect">
            <a:avLst/>
          </a:prstGeom>
        </p:spPr>
        <p:txBody>
          <a:bodyPr vert="horz" lIns="89822" tIns="44911" rIns="89822" bIns="44911" rtlCol="0"/>
          <a:lstStyle>
            <a:lvl1pPr algn="r">
              <a:defRPr sz="1200"/>
            </a:lvl1pPr>
          </a:lstStyle>
          <a:p>
            <a:fld id="{42AC50E8-33DC-4009-A1D9-E1363CB39344}" type="datetimeFigureOut">
              <a:rPr lang="en-US" smtClean="0"/>
              <a:pPr/>
              <a:t>7/15/2010</a:t>
            </a:fld>
            <a:endParaRPr lang="en-US"/>
          </a:p>
        </p:txBody>
      </p:sp>
      <p:sp>
        <p:nvSpPr>
          <p:cNvPr id="4" name="Slide Image Placeholder 3"/>
          <p:cNvSpPr>
            <a:spLocks noGrp="1" noRot="1" noChangeAspect="1"/>
          </p:cNvSpPr>
          <p:nvPr>
            <p:ph type="sldImg" idx="2"/>
          </p:nvPr>
        </p:nvSpPr>
        <p:spPr>
          <a:xfrm>
            <a:off x="1120775" y="693738"/>
            <a:ext cx="4616450" cy="3462337"/>
          </a:xfrm>
          <a:prstGeom prst="rect">
            <a:avLst/>
          </a:prstGeom>
          <a:noFill/>
          <a:ln w="12700">
            <a:solidFill>
              <a:prstClr val="black"/>
            </a:solidFill>
          </a:ln>
        </p:spPr>
        <p:txBody>
          <a:bodyPr vert="horz" lIns="89822" tIns="44911" rIns="89822" bIns="44911" rtlCol="0" anchor="ctr"/>
          <a:lstStyle/>
          <a:p>
            <a:endParaRPr lang="en-US"/>
          </a:p>
        </p:txBody>
      </p:sp>
      <p:sp>
        <p:nvSpPr>
          <p:cNvPr id="5" name="Notes Placeholder 4"/>
          <p:cNvSpPr>
            <a:spLocks noGrp="1"/>
          </p:cNvSpPr>
          <p:nvPr>
            <p:ph type="body" sz="quarter" idx="3"/>
          </p:nvPr>
        </p:nvSpPr>
        <p:spPr>
          <a:xfrm>
            <a:off x="686421" y="4386510"/>
            <a:ext cx="5485158" cy="4156547"/>
          </a:xfrm>
          <a:prstGeom prst="rect">
            <a:avLst/>
          </a:prstGeom>
        </p:spPr>
        <p:txBody>
          <a:bodyPr vert="horz" lIns="89822" tIns="44911" rIns="89822" bIns="449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3020"/>
            <a:ext cx="2972421" cy="461491"/>
          </a:xfrm>
          <a:prstGeom prst="rect">
            <a:avLst/>
          </a:prstGeom>
        </p:spPr>
        <p:txBody>
          <a:bodyPr vert="horz" lIns="89822" tIns="44911" rIns="89822" bIns="44911"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773020"/>
            <a:ext cx="2972421" cy="461491"/>
          </a:xfrm>
          <a:prstGeom prst="rect">
            <a:avLst/>
          </a:prstGeom>
        </p:spPr>
        <p:txBody>
          <a:bodyPr vert="horz" lIns="89822" tIns="44911" rIns="89822" bIns="44911" rtlCol="0" anchor="b"/>
          <a:lstStyle>
            <a:lvl1pPr algn="r">
              <a:defRPr sz="1200"/>
            </a:lvl1pPr>
          </a:lstStyle>
          <a:p>
            <a:fld id="{0329438B-98F3-4B72-8A9F-BF0C49E5C0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4151376"/>
          </a:xfrm>
          <a:prstGeom prst="rect">
            <a:avLst/>
          </a:prstGeom>
          <a:solidFill>
            <a:srgbClr val="3B8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DA5ADC-6DDF-44FC-A13E-A759024A7FAB}" type="datetimeFigureOut">
              <a:rPr lang="en-US" smtClean="0"/>
              <a:pPr/>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82982-C7AF-4D5E-8F1F-694F82266545}" type="slidenum">
              <a:rPr lang="en-US" smtClean="0"/>
              <a:pPr/>
              <a:t>‹#›</a:t>
            </a:fld>
            <a:endParaRPr lang="en-US"/>
          </a:p>
        </p:txBody>
      </p:sp>
      <p:sp>
        <p:nvSpPr>
          <p:cNvPr id="9" name="Rectangle 8"/>
          <p:cNvSpPr/>
          <p:nvPr userDrawn="1"/>
        </p:nvSpPr>
        <p:spPr>
          <a:xfrm>
            <a:off x="0" y="6153912"/>
            <a:ext cx="6547104" cy="704088"/>
          </a:xfrm>
          <a:prstGeom prst="rect">
            <a:avLst/>
          </a:prstGeom>
          <a:solidFill>
            <a:srgbClr val="A1C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574536" y="6144768"/>
            <a:ext cx="2569464" cy="713232"/>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N:\GFDRR\8. Communications\Logos\GFDRR New Logo - 2010\Primary logo - Color\GFDRR_Primary Logo.jpg"/>
          <p:cNvPicPr>
            <a:picLocks noChangeAspect="1" noChangeArrowheads="1"/>
          </p:cNvPicPr>
          <p:nvPr userDrawn="1"/>
        </p:nvPicPr>
        <p:blipFill>
          <a:blip r:embed="rId2"/>
          <a:srcRect/>
          <a:stretch>
            <a:fillRect/>
          </a:stretch>
        </p:blipFill>
        <p:spPr bwMode="auto">
          <a:xfrm>
            <a:off x="5777945" y="5222730"/>
            <a:ext cx="3017382" cy="679306"/>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A5ADC-6DDF-44FC-A13E-A759024A7FAB}" type="datetimeFigureOut">
              <a:rPr lang="en-US" smtClean="0"/>
              <a:pPr/>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A5ADC-6DDF-44FC-A13E-A759024A7FAB}" type="datetimeFigureOut">
              <a:rPr lang="en-US" smtClean="0"/>
              <a:pPr/>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DA5ADC-6DDF-44FC-A13E-A759024A7FAB}" type="datetimeFigureOut">
              <a:rPr lang="en-US" smtClean="0"/>
              <a:pPr/>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82982-C7AF-4D5E-8F1F-694F82266545}" type="slidenum">
              <a:rPr lang="en-US" smtClean="0"/>
              <a:pPr/>
              <a:t>‹#›</a:t>
            </a:fld>
            <a:endParaRPr lang="en-US"/>
          </a:p>
        </p:txBody>
      </p:sp>
      <p:sp>
        <p:nvSpPr>
          <p:cNvPr id="7" name="Rectangle 6"/>
          <p:cNvSpPr/>
          <p:nvPr userDrawn="1"/>
        </p:nvSpPr>
        <p:spPr>
          <a:xfrm>
            <a:off x="0" y="6153912"/>
            <a:ext cx="6547104" cy="704088"/>
          </a:xfrm>
          <a:prstGeom prst="rect">
            <a:avLst/>
          </a:prstGeom>
          <a:solidFill>
            <a:srgbClr val="A1C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574536" y="6144768"/>
            <a:ext cx="2569464" cy="713232"/>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FDRR 20K ICON.emf"/>
          <p:cNvPicPr>
            <a:picLocks noChangeAspect="1"/>
          </p:cNvPicPr>
          <p:nvPr userDrawn="1"/>
        </p:nvPicPr>
        <p:blipFill>
          <a:blip r:embed="rId2" cstate="print">
            <a:lum bright="10000"/>
          </a:blip>
          <a:srcRect b="54944"/>
          <a:stretch>
            <a:fillRect/>
          </a:stretch>
        </p:blipFill>
        <p:spPr>
          <a:xfrm>
            <a:off x="6664598" y="174254"/>
            <a:ext cx="2003913" cy="877306"/>
          </a:xfrm>
          <a:prstGeom prst="rect">
            <a:avLst/>
          </a:prstGeom>
        </p:spPr>
      </p:pic>
      <p:cxnSp>
        <p:nvCxnSpPr>
          <p:cNvPr id="12" name="Straight Connector 11"/>
          <p:cNvCxnSpPr/>
          <p:nvPr userDrawn="1"/>
        </p:nvCxnSpPr>
        <p:spPr>
          <a:xfrm>
            <a:off x="0" y="1060704"/>
            <a:ext cx="9144000" cy="0"/>
          </a:xfrm>
          <a:prstGeom prst="line">
            <a:avLst/>
          </a:prstGeom>
          <a:ln w="50800">
            <a:solidFill>
              <a:srgbClr val="7D7D7D"/>
            </a:solidFill>
          </a:ln>
        </p:spPr>
        <p:style>
          <a:lnRef idx="1">
            <a:schemeClr val="accent1"/>
          </a:lnRef>
          <a:fillRef idx="0">
            <a:schemeClr val="accent1"/>
          </a:fillRef>
          <a:effectRef idx="0">
            <a:schemeClr val="accent1"/>
          </a:effectRef>
          <a:fontRef idx="minor">
            <a:schemeClr val="tx1"/>
          </a:fontRef>
        </p:style>
      </p:cxnSp>
      <p:pic>
        <p:nvPicPr>
          <p:cNvPr id="11" name="Picture 4" descr="N:\GFDRR\8. Communications\Logos\GFDRR New Logo - 2010\Primary logo - Color\GFDRR_Primary Logo.jpg"/>
          <p:cNvPicPr>
            <a:picLocks noChangeAspect="1" noChangeArrowheads="1"/>
          </p:cNvPicPr>
          <p:nvPr userDrawn="1"/>
        </p:nvPicPr>
        <p:blipFill>
          <a:blip r:embed="rId3"/>
          <a:srcRect/>
          <a:stretch>
            <a:fillRect/>
          </a:stretch>
        </p:blipFill>
        <p:spPr bwMode="auto">
          <a:xfrm>
            <a:off x="217654" y="244328"/>
            <a:ext cx="2488601" cy="56026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DA5ADC-6DDF-44FC-A13E-A759024A7FAB}" type="datetimeFigureOut">
              <a:rPr lang="en-US" smtClean="0"/>
              <a:pPr/>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DA5ADC-6DDF-44FC-A13E-A759024A7FAB}" type="datetimeFigureOut">
              <a:rPr lang="en-US" smtClean="0"/>
              <a:pPr/>
              <a:t>7/15/2010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DA5ADC-6DDF-44FC-A13E-A759024A7FAB}" type="datetimeFigureOut">
              <a:rPr lang="en-US" smtClean="0"/>
              <a:pPr/>
              <a:t>7/15/2010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DA5ADC-6DDF-44FC-A13E-A759024A7FAB}" type="datetimeFigureOut">
              <a:rPr lang="en-US" smtClean="0"/>
              <a:pPr/>
              <a:t>7/15/2010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A5ADC-6DDF-44FC-A13E-A759024A7FAB}" type="datetimeFigureOut">
              <a:rPr lang="en-US" smtClean="0"/>
              <a:pPr/>
              <a:t>7/15/2010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A5ADC-6DDF-44FC-A13E-A759024A7FAB}" type="datetimeFigureOut">
              <a:rPr lang="en-US" smtClean="0"/>
              <a:pPr/>
              <a:t>7/15/2010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A5ADC-6DDF-44FC-A13E-A759024A7FAB}" type="datetimeFigureOut">
              <a:rPr lang="en-US" smtClean="0"/>
              <a:pPr/>
              <a:t>7/15/2010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82982-C7AF-4D5E-8F1F-694F822665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A5ADC-6DDF-44FC-A13E-A759024A7FAB}" type="datetimeFigureOut">
              <a:rPr lang="en-US" smtClean="0"/>
              <a:pPr/>
              <a:t>7/15/2010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82982-C7AF-4D5E-8F1F-694F822665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2D050"/>
        </a:buClr>
        <a:buSzPct val="7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60000"/>
            <a:lumOff val="40000"/>
          </a:schemeClr>
        </a:buClr>
        <a:buSzPct val="6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hyperlink" Target="http://gfdrr.org/index.cfm?Page=Mainstreaming%20CAS/PRSPs&amp;ItemID=3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bes922o.worldbank.org/gfdrr.org/node/5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7" name="Rectangle 6"/>
          <p:cNvSpPr/>
          <p:nvPr/>
        </p:nvSpPr>
        <p:spPr>
          <a:xfrm>
            <a:off x="1" y="2643188"/>
            <a:ext cx="9143999" cy="1384995"/>
          </a:xfrm>
          <a:prstGeom prst="rect">
            <a:avLst/>
          </a:prstGeom>
        </p:spPr>
        <p:txBody>
          <a:bodyPr wrap="square">
            <a:spAutoFit/>
          </a:bodyPr>
          <a:lstStyle/>
          <a:p>
            <a:pPr algn="ctr"/>
            <a:r>
              <a:rPr lang="en-US" sz="3600" b="1" i="1" dirty="0" smtClean="0">
                <a:solidFill>
                  <a:srgbClr val="FFFF00"/>
                </a:solidFill>
                <a:latin typeface="+mj-lt"/>
              </a:rPr>
              <a:t>Reducing risks of humanitarian emergencies</a:t>
            </a:r>
          </a:p>
          <a:p>
            <a:pPr algn="ctr"/>
            <a:r>
              <a:rPr lang="en-US" sz="3200" b="1" dirty="0" smtClean="0">
                <a:solidFill>
                  <a:schemeClr val="bg1"/>
                </a:solidFill>
                <a:latin typeface="+mj-lt"/>
              </a:rPr>
              <a:t>for sustainable development</a:t>
            </a:r>
          </a:p>
          <a:p>
            <a:pPr algn="ctr"/>
            <a:r>
              <a:rPr lang="en-US" sz="1600" b="1" dirty="0" smtClean="0">
                <a:solidFill>
                  <a:schemeClr val="bg1"/>
                </a:solidFill>
                <a:latin typeface="+mj-lt"/>
              </a:rPr>
              <a:t>New York, July 15, 2010</a:t>
            </a:r>
            <a:endParaRPr lang="en-US" sz="1600" b="1" dirty="0">
              <a:solidFill>
                <a:schemeClr val="bg1"/>
              </a:solidFill>
              <a:latin typeface="+mj-lt"/>
            </a:endParaRPr>
          </a:p>
        </p:txBody>
      </p:sp>
      <p:sp>
        <p:nvSpPr>
          <p:cNvPr id="8" name="TextBox 7"/>
          <p:cNvSpPr txBox="1"/>
          <p:nvPr/>
        </p:nvSpPr>
        <p:spPr>
          <a:xfrm>
            <a:off x="286603" y="359603"/>
            <a:ext cx="8475260" cy="1169551"/>
          </a:xfrm>
          <a:prstGeom prst="rect">
            <a:avLst/>
          </a:prstGeom>
          <a:noFill/>
        </p:spPr>
        <p:txBody>
          <a:bodyPr wrap="square" rtlCol="0">
            <a:spAutoFit/>
          </a:bodyPr>
          <a:lstStyle/>
          <a:p>
            <a:pPr algn="ctr"/>
            <a:r>
              <a:rPr lang="en-US" sz="3000" b="1" dirty="0" smtClean="0">
                <a:solidFill>
                  <a:schemeClr val="bg1"/>
                </a:solidFill>
              </a:rPr>
              <a:t>Global Facility for Disaster Reduction and Recovery</a:t>
            </a:r>
          </a:p>
          <a:p>
            <a:pPr algn="ctr"/>
            <a:r>
              <a:rPr lang="en-US" sz="2000" i="1" dirty="0" smtClean="0">
                <a:latin typeface="Aharoni" pitchFamily="2" charset="-79"/>
                <a:cs typeface="Aharoni" pitchFamily="2" charset="-79"/>
              </a:rPr>
              <a:t>Working in partnership with humanitarian and development actors </a:t>
            </a:r>
          </a:p>
          <a:p>
            <a:pPr algn="ctr"/>
            <a:r>
              <a:rPr lang="en-US" sz="2000" i="1" dirty="0" smtClean="0">
                <a:latin typeface="Aharoni" pitchFamily="2" charset="-79"/>
                <a:cs typeface="Aharoni" pitchFamily="2" charset="-79"/>
              </a:rPr>
              <a:t>to reduce the risks of natural hazards</a:t>
            </a:r>
            <a:endParaRPr lang="en-US" sz="2000" i="1" dirty="0">
              <a:latin typeface="Aharoni" pitchFamily="2" charset="-79"/>
              <a:cs typeface="Aharoni" pitchFamily="2" charset="-79"/>
            </a:endParaRPr>
          </a:p>
        </p:txBody>
      </p:sp>
      <p:pic>
        <p:nvPicPr>
          <p:cNvPr id="5" name="Picture 4"/>
          <p:cNvPicPr>
            <a:picLocks noChangeAspect="1" noChangeArrowheads="1"/>
          </p:cNvPicPr>
          <p:nvPr>
            <p:custDataLst>
              <p:tags r:id="rId1"/>
            </p:custDataLst>
          </p:nvPr>
        </p:nvPicPr>
        <p:blipFill>
          <a:blip r:embed="rId3" cstate="print"/>
          <a:srcRect/>
          <a:stretch>
            <a:fillRect/>
          </a:stretch>
        </p:blipFill>
        <p:spPr bwMode="gray">
          <a:xfrm>
            <a:off x="4831977" y="5262282"/>
            <a:ext cx="831619" cy="622300"/>
          </a:xfrm>
          <a:prstGeom prst="rect">
            <a:avLst/>
          </a:prstGeom>
          <a:solidFill>
            <a:srgbClr val="002960"/>
          </a:solidFill>
          <a:ln w="9525">
            <a:noFill/>
            <a:miter lim="800000"/>
            <a:headEnd/>
            <a:tailEnd/>
          </a:ln>
          <a:effectLst/>
        </p:spPr>
      </p:pic>
      <p:sp>
        <p:nvSpPr>
          <p:cNvPr id="9" name="TextBox 8"/>
          <p:cNvSpPr txBox="1"/>
          <p:nvPr/>
        </p:nvSpPr>
        <p:spPr>
          <a:xfrm>
            <a:off x="177421" y="5240740"/>
            <a:ext cx="4326340" cy="646331"/>
          </a:xfrm>
          <a:prstGeom prst="rect">
            <a:avLst/>
          </a:prstGeom>
          <a:noFill/>
        </p:spPr>
        <p:txBody>
          <a:bodyPr wrap="square" rtlCol="0">
            <a:spAutoFit/>
          </a:bodyPr>
          <a:lstStyle/>
          <a:p>
            <a:r>
              <a:rPr lang="en-US" i="1" dirty="0" smtClean="0"/>
              <a:t>Saroj Kumar Jha</a:t>
            </a:r>
          </a:p>
          <a:p>
            <a:r>
              <a:rPr lang="en-US" i="1" dirty="0" smtClean="0"/>
              <a:t>Manager  GFDRR, The World Bank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9" name="Rectangle 8"/>
          <p:cNvSpPr/>
          <p:nvPr/>
        </p:nvSpPr>
        <p:spPr>
          <a:xfrm>
            <a:off x="716509" y="2162117"/>
            <a:ext cx="8195480" cy="646331"/>
          </a:xfrm>
          <a:prstGeom prst="rect">
            <a:avLst/>
          </a:prstGeom>
        </p:spPr>
        <p:txBody>
          <a:bodyPr wrap="square">
            <a:spAutoFit/>
          </a:bodyPr>
          <a:lstStyle/>
          <a:p>
            <a:r>
              <a:rPr lang="en-US" b="1" i="1" dirty="0" smtClean="0"/>
              <a:t>Country Policy Dialogue </a:t>
            </a:r>
            <a:r>
              <a:rPr lang="en-US" b="1" i="1" dirty="0" smtClean="0"/>
              <a:t> and capacity development for mainstreaming </a:t>
            </a:r>
            <a:r>
              <a:rPr lang="en-US" b="1" i="1" dirty="0" smtClean="0"/>
              <a:t>DRR in Development</a:t>
            </a:r>
            <a:r>
              <a:rPr lang="en-US" i="1" dirty="0" smtClean="0"/>
              <a:t> </a:t>
            </a:r>
            <a:endParaRPr lang="en-US" dirty="0"/>
          </a:p>
        </p:txBody>
      </p:sp>
      <p:sp>
        <p:nvSpPr>
          <p:cNvPr id="10" name="Rectangle 9"/>
          <p:cNvSpPr/>
          <p:nvPr/>
        </p:nvSpPr>
        <p:spPr>
          <a:xfrm>
            <a:off x="682388" y="2926393"/>
            <a:ext cx="8120417" cy="369332"/>
          </a:xfrm>
          <a:prstGeom prst="rect">
            <a:avLst/>
          </a:prstGeom>
        </p:spPr>
        <p:txBody>
          <a:bodyPr wrap="square">
            <a:spAutoFit/>
          </a:bodyPr>
          <a:lstStyle/>
          <a:p>
            <a:r>
              <a:rPr lang="en-US" b="1" i="1" dirty="0" smtClean="0"/>
              <a:t>Identifying disaster risks and formulation of longer term risk reduction strategies</a:t>
            </a:r>
            <a:endParaRPr lang="en-US" dirty="0"/>
          </a:p>
        </p:txBody>
      </p:sp>
      <p:sp>
        <p:nvSpPr>
          <p:cNvPr id="11" name="Rectangle 10"/>
          <p:cNvSpPr/>
          <p:nvPr/>
        </p:nvSpPr>
        <p:spPr>
          <a:xfrm>
            <a:off x="723332" y="3445007"/>
            <a:ext cx="7874757" cy="646331"/>
          </a:xfrm>
          <a:prstGeom prst="rect">
            <a:avLst/>
          </a:prstGeom>
        </p:spPr>
        <p:txBody>
          <a:bodyPr wrap="square">
            <a:spAutoFit/>
          </a:bodyPr>
          <a:lstStyle/>
          <a:p>
            <a:r>
              <a:rPr lang="en-US" b="1" i="1" dirty="0" smtClean="0"/>
              <a:t>Advancing comprehensive action on early warning systems as the most economic DRR action</a:t>
            </a:r>
            <a:endParaRPr lang="en-US" dirty="0"/>
          </a:p>
        </p:txBody>
      </p:sp>
      <p:sp>
        <p:nvSpPr>
          <p:cNvPr id="12" name="Rectangle 11"/>
          <p:cNvSpPr/>
          <p:nvPr/>
        </p:nvSpPr>
        <p:spPr>
          <a:xfrm>
            <a:off x="736980" y="4220907"/>
            <a:ext cx="7942997" cy="646331"/>
          </a:xfrm>
          <a:prstGeom prst="rect">
            <a:avLst/>
          </a:prstGeom>
        </p:spPr>
        <p:txBody>
          <a:bodyPr wrap="square">
            <a:spAutoFit/>
          </a:bodyPr>
          <a:lstStyle/>
          <a:p>
            <a:r>
              <a:rPr lang="en-US" b="1" i="1" dirty="0" smtClean="0"/>
              <a:t>Post-Disaster Needs Assessment as a tool for </a:t>
            </a:r>
            <a:r>
              <a:rPr lang="en-US" b="1" i="1" dirty="0" smtClean="0"/>
              <a:t>international cooperation and  </a:t>
            </a:r>
            <a:r>
              <a:rPr lang="en-US" b="1" i="1" dirty="0" smtClean="0"/>
              <a:t>to make DRR a priority in post-disaster </a:t>
            </a:r>
            <a:r>
              <a:rPr lang="en-US" b="1" i="1" dirty="0" smtClean="0"/>
              <a:t>recovery and reconstruction</a:t>
            </a:r>
            <a:endParaRPr lang="en-US" dirty="0"/>
          </a:p>
        </p:txBody>
      </p:sp>
      <p:sp>
        <p:nvSpPr>
          <p:cNvPr id="13" name="Rectangle 12"/>
          <p:cNvSpPr/>
          <p:nvPr/>
        </p:nvSpPr>
        <p:spPr>
          <a:xfrm>
            <a:off x="763087" y="5071113"/>
            <a:ext cx="7656393" cy="646331"/>
          </a:xfrm>
          <a:prstGeom prst="rect">
            <a:avLst/>
          </a:prstGeom>
        </p:spPr>
        <p:txBody>
          <a:bodyPr wrap="square">
            <a:spAutoFit/>
          </a:bodyPr>
          <a:lstStyle/>
          <a:p>
            <a:r>
              <a:rPr lang="en-US" b="1" i="1" dirty="0" smtClean="0"/>
              <a:t>Develop </a:t>
            </a:r>
            <a:r>
              <a:rPr lang="en-US" b="1" i="1" dirty="0" smtClean="0"/>
              <a:t> and implement innovative risk financing and disaster insurance options </a:t>
            </a:r>
            <a:endParaRPr lang="en-US" dirty="0"/>
          </a:p>
        </p:txBody>
      </p:sp>
      <p:sp>
        <p:nvSpPr>
          <p:cNvPr id="15" name="TextBox 14"/>
          <p:cNvSpPr txBox="1"/>
          <p:nvPr/>
        </p:nvSpPr>
        <p:spPr>
          <a:xfrm>
            <a:off x="354841" y="1201003"/>
            <a:ext cx="8516204" cy="954107"/>
          </a:xfrm>
          <a:prstGeom prst="rect">
            <a:avLst/>
          </a:prstGeom>
          <a:noFill/>
        </p:spPr>
        <p:txBody>
          <a:bodyPr wrap="square" rtlCol="0">
            <a:spAutoFit/>
          </a:bodyPr>
          <a:lstStyle/>
          <a:p>
            <a:r>
              <a:rPr lang="en-US" sz="2800" b="1" i="1" dirty="0" smtClean="0">
                <a:solidFill>
                  <a:srgbClr val="C00000"/>
                </a:solidFill>
              </a:rPr>
              <a:t>Key results that GFDRR is helping most vulnerable countries to achieve </a:t>
            </a:r>
            <a:endParaRPr lang="en-US" sz="2800" b="1" i="1" dirty="0">
              <a:solidFill>
                <a:srgbClr val="C00000"/>
              </a:solidFill>
            </a:endParaRPr>
          </a:p>
        </p:txBody>
      </p:sp>
      <p:pic>
        <p:nvPicPr>
          <p:cNvPr id="16" name="Picture 15"/>
          <p:cNvPicPr>
            <a:picLocks noChangeAspect="1" noChangeArrowheads="1"/>
          </p:cNvPicPr>
          <p:nvPr>
            <p:custDataLst>
              <p:tags r:id="rId1"/>
            </p:custDataLst>
          </p:nvPr>
        </p:nvPicPr>
        <p:blipFill>
          <a:blip r:embed="rId3"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
        <p:nvSpPr>
          <p:cNvPr id="14" name="TextBox 13"/>
          <p:cNvSpPr txBox="1"/>
          <p:nvPr/>
        </p:nvSpPr>
        <p:spPr>
          <a:xfrm>
            <a:off x="832513" y="5759355"/>
            <a:ext cx="7161641" cy="369332"/>
          </a:xfrm>
          <a:prstGeom prst="rect">
            <a:avLst/>
          </a:prstGeom>
          <a:noFill/>
        </p:spPr>
        <p:txBody>
          <a:bodyPr wrap="none" rtlCol="0">
            <a:spAutoFit/>
          </a:bodyPr>
          <a:lstStyle/>
          <a:p>
            <a:r>
              <a:rPr lang="en-US" b="1" i="1" dirty="0" smtClean="0"/>
              <a:t>Leverage additional investments in disaster prevention and preparedness</a:t>
            </a:r>
            <a:endParaRPr lang="en-U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4" name="Content Placeholder 2"/>
          <p:cNvSpPr txBox="1">
            <a:spLocks/>
          </p:cNvSpPr>
          <p:nvPr/>
        </p:nvSpPr>
        <p:spPr>
          <a:xfrm>
            <a:off x="0" y="1815152"/>
            <a:ext cx="9144000" cy="449039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1" i="1" u="none" strike="noStrike" kern="1200" cap="none" spc="0" normalizeH="0" baseline="0" noProof="0" dirty="0" smtClean="0">
                <a:ln>
                  <a:noFill/>
                </a:ln>
                <a:solidFill>
                  <a:schemeClr val="tx1"/>
                </a:solidFill>
                <a:effectLst/>
                <a:uLnTx/>
                <a:uFillTx/>
                <a:latin typeface="+mn-lt"/>
                <a:ea typeface="ＭＳ Ｐゴシック" pitchFamily="34" charset="-128"/>
                <a:cs typeface="+mn-cs"/>
              </a:rPr>
              <a:t>GFDRR’s </a:t>
            </a:r>
            <a:r>
              <a:rPr kumimoji="0" lang="en-US" b="1" i="1" u="none" strike="noStrike" kern="1200" cap="none" spc="0" normalizeH="0" baseline="0" noProof="0" dirty="0" smtClean="0">
                <a:ln>
                  <a:noFill/>
                </a:ln>
                <a:solidFill>
                  <a:schemeClr val="tx1"/>
                </a:solidFill>
                <a:effectLst/>
                <a:uLnTx/>
                <a:uFillTx/>
                <a:latin typeface="+mn-lt"/>
                <a:ea typeface="ＭＳ Ｐゴシック" pitchFamily="34" charset="-128"/>
                <a:cs typeface="+mn-cs"/>
              </a:rPr>
              <a:t>evidence-based advice on mainstreaming DRR to nearly 70 countries and 138 development strategies/investments. Examples of recent impacts:</a:t>
            </a:r>
          </a:p>
          <a:p>
            <a:pPr marL="800100" lvl="1" indent="-342900">
              <a:spcBef>
                <a:spcPct val="20000"/>
              </a:spcBef>
              <a:buClr>
                <a:schemeClr val="tx2">
                  <a:lumMod val="60000"/>
                  <a:lumOff val="40000"/>
                </a:schemeClr>
              </a:buClr>
              <a:buSzPct val="65000"/>
              <a:buFont typeface="Wingdings" pitchFamily="2" charset="2"/>
              <a:buChar char="§"/>
            </a:pPr>
            <a:r>
              <a:rPr lang="en-US" sz="1600" i="1" dirty="0" smtClean="0"/>
              <a:t>In</a:t>
            </a:r>
            <a:r>
              <a:rPr lang="en-US" sz="1600" b="1" i="1" dirty="0" smtClean="0"/>
              <a:t> Sao Tome and Principe,</a:t>
            </a:r>
            <a:r>
              <a:rPr lang="en-US" sz="1600" i="1" dirty="0" smtClean="0"/>
              <a:t> present more information on its  natural disaster risks and mitigation strategy, adopt a vulnerability reduction and adaptation plan to climate change, and ensure that critical public infrastructure is resilient to disasters</a:t>
            </a:r>
            <a:r>
              <a:rPr lang="en-US" sz="1600" b="1" i="1" dirty="0" smtClean="0"/>
              <a:t>.</a:t>
            </a:r>
            <a:endParaRPr lang="en-US" sz="1600" i="1" dirty="0" smtClean="0"/>
          </a:p>
          <a:p>
            <a:pPr marL="800100" lvl="1" indent="-342900">
              <a:spcBef>
                <a:spcPct val="20000"/>
              </a:spcBef>
              <a:buClr>
                <a:schemeClr val="tx2">
                  <a:lumMod val="60000"/>
                  <a:lumOff val="40000"/>
                </a:schemeClr>
              </a:buClr>
              <a:buSzPct val="65000"/>
              <a:buFont typeface="Wingdings" pitchFamily="2" charset="2"/>
              <a:buChar char="§"/>
            </a:pPr>
            <a:r>
              <a:rPr lang="en-US" sz="1600" i="1" dirty="0" smtClean="0"/>
              <a:t>In </a:t>
            </a:r>
            <a:r>
              <a:rPr lang="en-US" sz="1600" b="1" i="1" dirty="0" smtClean="0"/>
              <a:t>Burundi</a:t>
            </a:r>
            <a:r>
              <a:rPr lang="en-US" sz="1600" i="1" dirty="0" smtClean="0"/>
              <a:t> ensure that future PRSP address impacts of disasters, and draw up an effective DRR strategy implementation.</a:t>
            </a:r>
          </a:p>
          <a:p>
            <a:pPr marL="800100" lvl="1" indent="-342900">
              <a:spcBef>
                <a:spcPct val="20000"/>
              </a:spcBef>
              <a:buClr>
                <a:schemeClr val="tx2">
                  <a:lumMod val="60000"/>
                  <a:lumOff val="40000"/>
                </a:schemeClr>
              </a:buClr>
              <a:buSzPct val="65000"/>
              <a:buFont typeface="Wingdings" pitchFamily="2" charset="2"/>
              <a:buChar char="§"/>
            </a:pPr>
            <a:r>
              <a:rPr lang="en-US" sz="1600" i="1" dirty="0" smtClean="0"/>
              <a:t>In the </a:t>
            </a:r>
            <a:r>
              <a:rPr lang="en-US" sz="1600" b="1" i="1" dirty="0" smtClean="0"/>
              <a:t>Central African Republic, </a:t>
            </a:r>
            <a:r>
              <a:rPr lang="en-US" sz="1600" i="1" dirty="0" smtClean="0"/>
              <a:t>emphasize on disaster-resilient structures. </a:t>
            </a:r>
          </a:p>
          <a:p>
            <a:pPr marL="800100" lvl="1" indent="-342900">
              <a:spcBef>
                <a:spcPct val="20000"/>
              </a:spcBef>
              <a:buClr>
                <a:schemeClr val="tx2">
                  <a:lumMod val="60000"/>
                  <a:lumOff val="40000"/>
                </a:schemeClr>
              </a:buClr>
              <a:buSzPct val="65000"/>
              <a:buFont typeface="Wingdings" pitchFamily="2" charset="2"/>
              <a:buChar char="§"/>
            </a:pPr>
            <a:r>
              <a:rPr lang="en-US" sz="1600" i="1" dirty="0" smtClean="0"/>
              <a:t>In </a:t>
            </a:r>
            <a:r>
              <a:rPr lang="en-US" sz="1600" b="1" i="1" dirty="0" smtClean="0"/>
              <a:t>Togo,</a:t>
            </a:r>
            <a:r>
              <a:rPr lang="en-US" sz="1600" i="1" dirty="0" smtClean="0"/>
              <a:t> promote economic recovery by preventing and managing disasters through more analytics and responsive DRM policy measures</a:t>
            </a:r>
          </a:p>
          <a:p>
            <a:pPr marL="804672" lvl="1" indent="-347472">
              <a:spcBef>
                <a:spcPct val="20000"/>
              </a:spcBef>
              <a:buClr>
                <a:schemeClr val="tx2">
                  <a:lumMod val="60000"/>
                  <a:lumOff val="40000"/>
                </a:schemeClr>
              </a:buClr>
              <a:buSzPct val="65000"/>
              <a:buFont typeface="Wingdings" pitchFamily="2" charset="2"/>
              <a:buChar char="§"/>
            </a:pPr>
            <a:r>
              <a:rPr lang="en-US" sz="1600" b="1" i="1" dirty="0" smtClean="0"/>
              <a:t>Ethiopia</a:t>
            </a:r>
            <a:r>
              <a:rPr lang="en-US" sz="1600" i="1" dirty="0" smtClean="0"/>
              <a:t> recognized that future </a:t>
            </a:r>
            <a:r>
              <a:rPr lang="en-US" sz="1600" i="1" dirty="0" err="1" smtClean="0"/>
              <a:t>CASes</a:t>
            </a:r>
            <a:r>
              <a:rPr lang="en-US" sz="1600" i="1" dirty="0" smtClean="0"/>
              <a:t> should identify DRR knowledge and investment instruments as did </a:t>
            </a:r>
            <a:r>
              <a:rPr lang="en-US" sz="1600" b="1" i="1" dirty="0" smtClean="0"/>
              <a:t>Djibouti, Dominican Republic, Guyana, Paraguay, Philippines, </a:t>
            </a:r>
            <a:r>
              <a:rPr lang="en-US" sz="1600" i="1" dirty="0" smtClean="0"/>
              <a:t>and</a:t>
            </a:r>
            <a:r>
              <a:rPr lang="en-US" sz="1600" b="1" i="1" dirty="0" smtClean="0"/>
              <a:t> Yemen</a:t>
            </a:r>
            <a:r>
              <a:rPr lang="en-US" sz="1600" i="1" dirty="0" smtClean="0"/>
              <a:t> </a:t>
            </a:r>
          </a:p>
          <a:p>
            <a:pPr marL="804672" lvl="1" indent="-347472">
              <a:spcBef>
                <a:spcPct val="20000"/>
              </a:spcBef>
              <a:buClr>
                <a:schemeClr val="tx2">
                  <a:lumMod val="60000"/>
                  <a:lumOff val="40000"/>
                </a:schemeClr>
              </a:buClr>
              <a:buSzPct val="65000"/>
              <a:buFont typeface="Wingdings" pitchFamily="2" charset="2"/>
              <a:buChar char="§"/>
            </a:pPr>
            <a:r>
              <a:rPr lang="en-US" sz="1600" b="1" i="1" dirty="0" smtClean="0"/>
              <a:t>Haiti</a:t>
            </a:r>
            <a:r>
              <a:rPr lang="en-US" sz="1600" i="1" dirty="0" smtClean="0"/>
              <a:t> detailed how it would “disaster-proof” its Poverty Reduction strategy. </a:t>
            </a:r>
          </a:p>
          <a:p>
            <a:pPr marL="804672" lvl="1" indent="-347472">
              <a:spcBef>
                <a:spcPct val="20000"/>
              </a:spcBef>
              <a:buClr>
                <a:schemeClr val="tx2">
                  <a:lumMod val="60000"/>
                  <a:lumOff val="40000"/>
                </a:schemeClr>
              </a:buClr>
              <a:buSzPct val="65000"/>
              <a:buFont typeface="Wingdings" pitchFamily="2" charset="2"/>
              <a:buChar char="§"/>
            </a:pPr>
            <a:r>
              <a:rPr lang="en-US" sz="1600" i="1" dirty="0" smtClean="0"/>
              <a:t>In </a:t>
            </a:r>
            <a:r>
              <a:rPr lang="en-US" sz="1600" b="1" i="1" dirty="0" smtClean="0"/>
              <a:t>Djibouti, Honduras, Indonesia, </a:t>
            </a:r>
            <a:r>
              <a:rPr lang="en-US" sz="1600" i="1" dirty="0" smtClean="0"/>
              <a:t>and</a:t>
            </a:r>
            <a:r>
              <a:rPr lang="en-US" sz="1600" b="1" i="1" dirty="0" smtClean="0"/>
              <a:t> Turkey</a:t>
            </a:r>
            <a:r>
              <a:rPr lang="en-US" sz="1600" i="1" dirty="0" smtClean="0"/>
              <a:t>, they refined their respective results matrix to strongly reflect DRR.</a:t>
            </a: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5" name="Title 1"/>
          <p:cNvSpPr txBox="1">
            <a:spLocks/>
          </p:cNvSpPr>
          <p:nvPr/>
        </p:nvSpPr>
        <p:spPr>
          <a:xfrm>
            <a:off x="0" y="1019175"/>
            <a:ext cx="9144000" cy="604909"/>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effectLst/>
                <a:uLnTx/>
                <a:uFillTx/>
                <a:latin typeface="+mj-lt"/>
                <a:ea typeface="ＭＳ Ｐゴシック" pitchFamily="34" charset="-128"/>
                <a:cs typeface="+mj-cs"/>
              </a:rPr>
              <a:t>Ensuring upstream engagement in CASs/PRSs and investments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effectLst/>
                <a:uLnTx/>
                <a:uFillTx/>
                <a:latin typeface="+mj-lt"/>
                <a:ea typeface="ＭＳ Ｐゴシック" pitchFamily="34" charset="-128"/>
                <a:cs typeface="+mj-cs"/>
              </a:rPr>
              <a:t> </a:t>
            </a:r>
            <a:endParaRPr kumimoji="0" lang="en-US" sz="2400" b="0" i="1" u="none" strike="noStrike" kern="1200" cap="none" spc="0" normalizeH="0" baseline="0" noProof="0" dirty="0" smtClean="0">
              <a:ln>
                <a:noFill/>
              </a:ln>
              <a:effectLst/>
              <a:uLnTx/>
              <a:uFillTx/>
              <a:latin typeface="+mj-lt"/>
              <a:ea typeface="ＭＳ Ｐゴシック" pitchFamily="34" charset="-128"/>
              <a:cs typeface="+mj-cs"/>
            </a:endParaRPr>
          </a:p>
        </p:txBody>
      </p:sp>
      <p:pic>
        <p:nvPicPr>
          <p:cNvPr id="8" name="Picture 7"/>
          <p:cNvPicPr>
            <a:picLocks noChangeAspect="1" noChangeArrowheads="1"/>
          </p:cNvPicPr>
          <p:nvPr>
            <p:custDataLst>
              <p:tags r:id="rId1"/>
            </p:custDataLst>
          </p:nvPr>
        </p:nvPicPr>
        <p:blipFill>
          <a:blip r:embed="rId3"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graphicFrame>
        <p:nvGraphicFramePr>
          <p:cNvPr id="4" name="Content Placeholder 3"/>
          <p:cNvGraphicFramePr>
            <a:graphicFrameLocks/>
          </p:cNvGraphicFramePr>
          <p:nvPr/>
        </p:nvGraphicFramePr>
        <p:xfrm>
          <a:off x="457200" y="1965278"/>
          <a:ext cx="8018060" cy="416088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33350" y="1064524"/>
            <a:ext cx="9010650" cy="715063"/>
          </a:xfrm>
          <a:prstGeom prst="rect">
            <a:avLst/>
          </a:prstGeom>
        </p:spPr>
        <p:txBody>
          <a:bodyPr anchor="ctr"/>
          <a:lstStyle/>
          <a:p>
            <a:pPr marL="274320" marR="0" lvl="0" indent="0" algn="l" defTabSz="914400" rtl="0" eaLnBrk="1" fontAlgn="auto" latinLnBrk="0" hangingPunct="1">
              <a:lnSpc>
                <a:spcPct val="100000"/>
              </a:lnSpc>
              <a:spcBef>
                <a:spcPct val="0"/>
              </a:spcBef>
              <a:spcAft>
                <a:spcPts val="0"/>
              </a:spcAft>
              <a:buClrTx/>
              <a:buSzTx/>
              <a:buFontTx/>
              <a:buNone/>
              <a:tabLst/>
              <a:defRPr/>
            </a:pPr>
            <a:r>
              <a:rPr kumimoji="0" lang="en-US" sz="2200" b="1" i="1" u="none" strike="noStrike" kern="1200" cap="none" spc="0" normalizeH="0" baseline="0" noProof="0" dirty="0" smtClean="0">
                <a:ln>
                  <a:noFill/>
                </a:ln>
                <a:solidFill>
                  <a:schemeClr val="tx2"/>
                </a:solidFill>
                <a:effectLst/>
                <a:uLnTx/>
                <a:uFillTx/>
                <a:latin typeface="+mj-lt"/>
                <a:ea typeface="ＭＳ Ｐゴシック" pitchFamily="34" charset="-128"/>
                <a:cs typeface="+mj-cs"/>
              </a:rPr>
              <a:t>More and more developing countries</a:t>
            </a:r>
            <a:r>
              <a:rPr kumimoji="0" lang="en-US" sz="2200" b="1" i="1" u="none" strike="noStrike" kern="1200" cap="none" spc="0" normalizeH="0" noProof="0" dirty="0" smtClean="0">
                <a:ln>
                  <a:noFill/>
                </a:ln>
                <a:solidFill>
                  <a:schemeClr val="tx2"/>
                </a:solidFill>
                <a:effectLst/>
                <a:uLnTx/>
                <a:uFillTx/>
                <a:latin typeface="+mj-lt"/>
                <a:ea typeface="ＭＳ Ｐゴシック" pitchFamily="34" charset="-128"/>
                <a:cs typeface="+mj-cs"/>
              </a:rPr>
              <a:t> </a:t>
            </a:r>
            <a:r>
              <a:rPr lang="en-US" sz="2200" b="1" i="1" dirty="0" smtClean="0">
                <a:solidFill>
                  <a:schemeClr val="tx2"/>
                </a:solidFill>
                <a:latin typeface="+mj-lt"/>
                <a:ea typeface="ＭＳ Ｐゴシック" pitchFamily="34" charset="-128"/>
                <a:cs typeface="+mj-cs"/>
              </a:rPr>
              <a:t>are </a:t>
            </a:r>
            <a:r>
              <a:rPr kumimoji="0" lang="en-US" sz="2200" b="1" i="1" u="none" strike="noStrike" kern="1200" cap="none" spc="0" normalizeH="0" baseline="0" noProof="0" dirty="0" smtClean="0">
                <a:ln>
                  <a:noFill/>
                </a:ln>
                <a:solidFill>
                  <a:schemeClr val="tx2"/>
                </a:solidFill>
                <a:effectLst/>
                <a:uLnTx/>
                <a:uFillTx/>
                <a:latin typeface="+mj-lt"/>
                <a:ea typeface="ＭＳ Ｐゴシック" pitchFamily="34" charset="-128"/>
                <a:cs typeface="+mj-cs"/>
              </a:rPr>
              <a:t>mainstreaming vulnerability reduction into their national development strategies</a:t>
            </a:r>
          </a:p>
        </p:txBody>
      </p:sp>
      <p:pic>
        <p:nvPicPr>
          <p:cNvPr id="7" name="Picture 6"/>
          <p:cNvPicPr>
            <a:picLocks noChangeAspect="1" noChangeArrowheads="1"/>
          </p:cNvPicPr>
          <p:nvPr>
            <p:custDataLst>
              <p:tags r:id="rId1"/>
            </p:custDataLst>
          </p:nvPr>
        </p:nvPicPr>
        <p:blipFill>
          <a:blip r:embed="rId4"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graphicFrame>
        <p:nvGraphicFramePr>
          <p:cNvPr id="4" name="Content Placeholder 3"/>
          <p:cNvGraphicFramePr>
            <a:graphicFrameLocks/>
          </p:cNvGraphicFramePr>
          <p:nvPr/>
        </p:nvGraphicFramePr>
        <p:xfrm>
          <a:off x="457200" y="1962150"/>
          <a:ext cx="7848600" cy="416401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933450"/>
            <a:ext cx="9144000" cy="888100"/>
          </a:xfrm>
          <a:prstGeom prst="rect">
            <a:avLst/>
          </a:prstGeom>
        </p:spPr>
        <p:txBody>
          <a:bodyPr vert="horz" lIns="91440" tIns="45720" rIns="91440" bIns="45720" rtlCol="0" anchor="ctr">
            <a:normAutofit fontScale="85000" lnSpcReduction="20000"/>
          </a:bodyPr>
          <a:lstStyle/>
          <a:p>
            <a:pPr marL="365760" marR="0" lvl="0" indent="0" algn="l" defTabSz="9144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smtClean="0">
                <a:ln>
                  <a:noFill/>
                </a:ln>
                <a:solidFill>
                  <a:schemeClr val="tx2"/>
                </a:solidFill>
                <a:effectLst/>
                <a:uLnTx/>
                <a:uFillTx/>
                <a:latin typeface="+mj-lt"/>
                <a:ea typeface="ＭＳ Ｐゴシック" pitchFamily="34" charset="-128"/>
                <a:cs typeface="+mj-cs"/>
              </a:rPr>
              <a:t/>
            </a:r>
            <a:br>
              <a:rPr kumimoji="0" lang="en-US" sz="2000" b="1" i="1" u="none" strike="noStrike" kern="1200" cap="none" spc="0" normalizeH="0" baseline="0" noProof="0" dirty="0" smtClean="0">
                <a:ln>
                  <a:noFill/>
                </a:ln>
                <a:solidFill>
                  <a:schemeClr val="tx2"/>
                </a:solidFill>
                <a:effectLst/>
                <a:uLnTx/>
                <a:uFillTx/>
                <a:latin typeface="+mj-lt"/>
                <a:ea typeface="ＭＳ Ｐゴシック" pitchFamily="34" charset="-128"/>
                <a:cs typeface="+mj-cs"/>
              </a:rPr>
            </a:br>
            <a:r>
              <a:rPr lang="en-US" sz="2600" b="1" i="1" dirty="0" smtClean="0">
                <a:solidFill>
                  <a:schemeClr val="tx2"/>
                </a:solidFill>
                <a:latin typeface="+mj-lt"/>
                <a:ea typeface="ＭＳ Ｐゴシック" pitchFamily="34" charset="-128"/>
                <a:cs typeface="+mj-cs"/>
              </a:rPr>
              <a:t>and, Bank</a:t>
            </a:r>
            <a:r>
              <a:rPr lang="en-US" sz="2600" b="1" i="1" dirty="0" smtClean="0">
                <a:solidFill>
                  <a:schemeClr val="tx2"/>
                </a:solidFill>
                <a:latin typeface="+mj-lt"/>
                <a:ea typeface="ＭＳ Ｐゴシック" pitchFamily="34" charset="-128"/>
                <a:cs typeface="+mj-cs"/>
                <a:hlinkClick r:id="rId4"/>
              </a:rPr>
              <a:t>’s Country Assistance Strategies </a:t>
            </a:r>
            <a:r>
              <a:rPr lang="en-US" sz="2600" b="1" i="1" dirty="0" smtClean="0">
                <a:solidFill>
                  <a:schemeClr val="tx2"/>
                </a:solidFill>
                <a:latin typeface="+mj-lt"/>
                <a:ea typeface="ＭＳ Ｐゴシック" pitchFamily="34" charset="-128"/>
                <a:cs typeface="+mj-cs"/>
              </a:rPr>
              <a:t> are also increasingly mainstreaming vulnerability reduction into investments</a:t>
            </a:r>
          </a:p>
        </p:txBody>
      </p:sp>
      <p:pic>
        <p:nvPicPr>
          <p:cNvPr id="7" name="Picture 6"/>
          <p:cNvPicPr>
            <a:picLocks noChangeAspect="1" noChangeArrowheads="1"/>
          </p:cNvPicPr>
          <p:nvPr>
            <p:custDataLst>
              <p:tags r:id="rId1"/>
            </p:custDataLst>
          </p:nvPr>
        </p:nvPicPr>
        <p:blipFill>
          <a:blip r:embed="rId5"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85787" y="1060847"/>
            <a:ext cx="8086725" cy="5054203"/>
          </a:xfrm>
          <a:prstGeom prst="rect">
            <a:avLst/>
          </a:prstGeom>
          <a:noFill/>
          <a:ln w="9525">
            <a:noFill/>
            <a:miter lim="800000"/>
            <a:headEnd/>
            <a:tailEnd/>
          </a:ln>
        </p:spPr>
      </p:pic>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7" name="TextBox 6"/>
          <p:cNvSpPr txBox="1"/>
          <p:nvPr/>
        </p:nvSpPr>
        <p:spPr>
          <a:xfrm>
            <a:off x="2315818" y="2755223"/>
            <a:ext cx="4224129" cy="1692771"/>
          </a:xfrm>
          <a:prstGeom prst="rect">
            <a:avLst/>
          </a:prstGeom>
          <a:noFill/>
        </p:spPr>
        <p:txBody>
          <a:bodyPr wrap="square" rtlCol="0">
            <a:spAutoFit/>
          </a:bodyPr>
          <a:lstStyle/>
          <a:p>
            <a:pPr algn="ct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p>
          <a:p>
            <a:pPr algn="ctr"/>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www.gfdrr.org</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8"/>
          <p:cNvPicPr>
            <a:picLocks noChangeAspect="1" noChangeArrowheads="1"/>
          </p:cNvPicPr>
          <p:nvPr>
            <p:custDataLst>
              <p:tags r:id="rId1"/>
            </p:custDataLst>
          </p:nvPr>
        </p:nvPicPr>
        <p:blipFill>
          <a:blip r:embed="rId4"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7" name="Rectangle 6"/>
          <p:cNvSpPr/>
          <p:nvPr/>
        </p:nvSpPr>
        <p:spPr>
          <a:xfrm>
            <a:off x="846161" y="2497541"/>
            <a:ext cx="7547211" cy="1077218"/>
          </a:xfrm>
          <a:prstGeom prst="rect">
            <a:avLst/>
          </a:prstGeom>
        </p:spPr>
        <p:txBody>
          <a:bodyPr wrap="square">
            <a:spAutoFit/>
          </a:bodyPr>
          <a:lstStyle/>
          <a:p>
            <a:pPr algn="ctr"/>
            <a:r>
              <a:rPr lang="en-US" sz="3200" b="1" i="1" dirty="0" smtClean="0">
                <a:solidFill>
                  <a:srgbClr val="3333FF"/>
                </a:solidFill>
              </a:rPr>
              <a:t>Humanitarian emergencies and the sustainable development paradigm</a:t>
            </a:r>
            <a:endParaRPr lang="en-US" sz="3200" b="1" i="1" dirty="0" smtClean="0">
              <a:solidFill>
                <a:srgbClr val="3B8AD1"/>
              </a:solidFill>
            </a:endParaRPr>
          </a:p>
        </p:txBody>
      </p:sp>
      <p:pic>
        <p:nvPicPr>
          <p:cNvPr id="8" name="Picture 7"/>
          <p:cNvPicPr>
            <a:picLocks noChangeAspect="1" noChangeArrowheads="1"/>
          </p:cNvPicPr>
          <p:nvPr>
            <p:custDataLst>
              <p:tags r:id="rId1"/>
            </p:custDataLst>
          </p:nvPr>
        </p:nvPicPr>
        <p:blipFill>
          <a:blip r:embed="rId3"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pic>
        <p:nvPicPr>
          <p:cNvPr id="13" name="Picture 2" descr="SlideRevised"/>
          <p:cNvPicPr>
            <a:picLocks noChangeAspect="1" noChangeArrowheads="1"/>
          </p:cNvPicPr>
          <p:nvPr/>
        </p:nvPicPr>
        <p:blipFill>
          <a:blip r:embed="rId3"/>
          <a:srcRect l="1666" t="1347"/>
          <a:stretch>
            <a:fillRect/>
          </a:stretch>
        </p:blipFill>
        <p:spPr bwMode="auto">
          <a:xfrm>
            <a:off x="2497540" y="1093305"/>
            <a:ext cx="6646460" cy="4996443"/>
          </a:xfrm>
          <a:prstGeom prst="rect">
            <a:avLst/>
          </a:prstGeom>
          <a:noFill/>
        </p:spPr>
      </p:pic>
      <p:sp>
        <p:nvSpPr>
          <p:cNvPr id="14" name="TextBox 13"/>
          <p:cNvSpPr txBox="1"/>
          <p:nvPr/>
        </p:nvSpPr>
        <p:spPr>
          <a:xfrm>
            <a:off x="177421" y="3125336"/>
            <a:ext cx="2552131" cy="1077218"/>
          </a:xfrm>
          <a:prstGeom prst="rect">
            <a:avLst/>
          </a:prstGeom>
          <a:noFill/>
        </p:spPr>
        <p:txBody>
          <a:bodyPr wrap="square" rtlCol="0">
            <a:spAutoFit/>
          </a:bodyPr>
          <a:lstStyle/>
          <a:p>
            <a:r>
              <a:rPr lang="en-US" sz="1600" b="1" dirty="0" smtClean="0"/>
              <a:t>70% of natural ‘disaster’ hotspots occupied</a:t>
            </a:r>
          </a:p>
          <a:p>
            <a:r>
              <a:rPr lang="en-US" sz="1600" b="1" dirty="0" smtClean="0"/>
              <a:t> by people in moderate and extreme  poverty.</a:t>
            </a:r>
            <a:endParaRPr lang="en-US" sz="1600" b="1" dirty="0"/>
          </a:p>
        </p:txBody>
      </p:sp>
      <p:sp>
        <p:nvSpPr>
          <p:cNvPr id="15" name="TextBox 14"/>
          <p:cNvSpPr txBox="1"/>
          <p:nvPr/>
        </p:nvSpPr>
        <p:spPr>
          <a:xfrm>
            <a:off x="163773" y="4749421"/>
            <a:ext cx="2279177" cy="1077218"/>
          </a:xfrm>
          <a:prstGeom prst="rect">
            <a:avLst/>
          </a:prstGeom>
          <a:noFill/>
        </p:spPr>
        <p:txBody>
          <a:bodyPr wrap="square" rtlCol="0">
            <a:spAutoFit/>
          </a:bodyPr>
          <a:lstStyle/>
          <a:p>
            <a:r>
              <a:rPr lang="en-US" sz="1600" b="1" dirty="0" smtClean="0"/>
              <a:t>One third of all poor and extremely poor people live in multi-hazard hotspots.</a:t>
            </a:r>
            <a:endParaRPr lang="en-US" sz="1600" b="1" dirty="0"/>
          </a:p>
        </p:txBody>
      </p:sp>
      <p:sp>
        <p:nvSpPr>
          <p:cNvPr id="16" name="TextBox 15"/>
          <p:cNvSpPr txBox="1"/>
          <p:nvPr/>
        </p:nvSpPr>
        <p:spPr>
          <a:xfrm>
            <a:off x="2838734" y="5882185"/>
            <a:ext cx="3791423" cy="253916"/>
          </a:xfrm>
          <a:prstGeom prst="rect">
            <a:avLst/>
          </a:prstGeom>
          <a:noFill/>
        </p:spPr>
        <p:txBody>
          <a:bodyPr wrap="none" rtlCol="0">
            <a:spAutoFit/>
          </a:bodyPr>
          <a:lstStyle/>
          <a:p>
            <a:r>
              <a:rPr lang="en-US" sz="1050" b="1" dirty="0" smtClean="0"/>
              <a:t>Source: Global Hotspots Study: World Bank/Columbia University</a:t>
            </a:r>
            <a:endParaRPr lang="en-US" sz="1050" b="1" dirty="0"/>
          </a:p>
        </p:txBody>
      </p:sp>
      <p:pic>
        <p:nvPicPr>
          <p:cNvPr id="8" name="Picture 7"/>
          <p:cNvPicPr>
            <a:picLocks noChangeAspect="1" noChangeArrowheads="1"/>
          </p:cNvPicPr>
          <p:nvPr>
            <p:custDataLst>
              <p:tags r:id="rId1"/>
            </p:custDataLst>
          </p:nvPr>
        </p:nvPicPr>
        <p:blipFill>
          <a:blip r:embed="rId4"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
        <p:nvSpPr>
          <p:cNvPr id="9" name="TextBox 8"/>
          <p:cNvSpPr txBox="1"/>
          <p:nvPr/>
        </p:nvSpPr>
        <p:spPr>
          <a:xfrm>
            <a:off x="-53866" y="1323224"/>
            <a:ext cx="2681247" cy="707886"/>
          </a:xfrm>
          <a:prstGeom prst="rect">
            <a:avLst/>
          </a:prstGeom>
          <a:noFill/>
        </p:spPr>
        <p:txBody>
          <a:bodyPr wrap="none" rtlCol="0">
            <a:spAutoFit/>
          </a:bodyPr>
          <a:lstStyle/>
          <a:p>
            <a:r>
              <a:rPr lang="en-US" sz="2000" b="1" i="1" dirty="0" smtClean="0">
                <a:solidFill>
                  <a:srgbClr val="FF0000"/>
                </a:solidFill>
              </a:rPr>
              <a:t>Poverty  is the greatest </a:t>
            </a:r>
          </a:p>
          <a:p>
            <a:r>
              <a:rPr lang="en-US" sz="2000" b="1" i="1" dirty="0" smtClean="0">
                <a:solidFill>
                  <a:srgbClr val="FF0000"/>
                </a:solidFill>
              </a:rPr>
              <a:t>vulnerability multiplier</a:t>
            </a:r>
            <a:endParaRPr lang="en-US" sz="2000" b="1" i="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7" name="Rectangle 6"/>
          <p:cNvSpPr/>
          <p:nvPr/>
        </p:nvSpPr>
        <p:spPr>
          <a:xfrm>
            <a:off x="218363" y="1173708"/>
            <a:ext cx="8052180" cy="707886"/>
          </a:xfrm>
          <a:prstGeom prst="rect">
            <a:avLst/>
          </a:prstGeom>
        </p:spPr>
        <p:txBody>
          <a:bodyPr wrap="square">
            <a:spAutoFit/>
          </a:bodyPr>
          <a:lstStyle/>
          <a:p>
            <a:r>
              <a:rPr lang="en-US" sz="2000" b="1" i="1" dirty="0" smtClean="0">
                <a:solidFill>
                  <a:srgbClr val="C00000"/>
                </a:solidFill>
              </a:rPr>
              <a:t>Natural hazards become  ‘unnatural disasters’ when vulnerabilities are not managed as </a:t>
            </a:r>
            <a:r>
              <a:rPr lang="en-US" sz="2000" b="1" i="1" dirty="0" smtClean="0">
                <a:solidFill>
                  <a:srgbClr val="C00000"/>
                </a:solidFill>
              </a:rPr>
              <a:t>integral </a:t>
            </a:r>
            <a:r>
              <a:rPr lang="en-US" sz="2000" b="1" i="1" dirty="0" smtClean="0">
                <a:solidFill>
                  <a:srgbClr val="C00000"/>
                </a:solidFill>
              </a:rPr>
              <a:t>to </a:t>
            </a:r>
            <a:r>
              <a:rPr lang="en-US" sz="2000" b="1" i="1" dirty="0" smtClean="0">
                <a:solidFill>
                  <a:srgbClr val="C00000"/>
                </a:solidFill>
              </a:rPr>
              <a:t>development processes.</a:t>
            </a:r>
            <a:endParaRPr lang="en-US" sz="2000" b="1" i="1" dirty="0" smtClean="0">
              <a:solidFill>
                <a:srgbClr val="C00000"/>
              </a:solidFill>
            </a:endParaRPr>
          </a:p>
        </p:txBody>
      </p:sp>
      <p:sp>
        <p:nvSpPr>
          <p:cNvPr id="8" name="TextBox 7"/>
          <p:cNvSpPr txBox="1"/>
          <p:nvPr/>
        </p:nvSpPr>
        <p:spPr>
          <a:xfrm>
            <a:off x="375909" y="2470247"/>
            <a:ext cx="4987663" cy="1138773"/>
          </a:xfrm>
          <a:prstGeom prst="rect">
            <a:avLst/>
          </a:prstGeom>
          <a:noFill/>
        </p:spPr>
        <p:txBody>
          <a:bodyPr wrap="square" rtlCol="0">
            <a:spAutoFit/>
          </a:bodyPr>
          <a:lstStyle/>
          <a:p>
            <a:pPr>
              <a:buFont typeface="Arial" pitchFamily="34" charset="0"/>
              <a:buChar char="•"/>
            </a:pPr>
            <a:r>
              <a:rPr lang="en-US" b="1" dirty="0" smtClean="0"/>
              <a:t>Average loss of GDP : 2-15%</a:t>
            </a:r>
          </a:p>
          <a:p>
            <a:pPr lvl="1">
              <a:buFont typeface="Arial" pitchFamily="34" charset="0"/>
              <a:buChar char="•"/>
            </a:pPr>
            <a:r>
              <a:rPr lang="en-US" sz="1600" dirty="0" smtClean="0"/>
              <a:t>Samoa tsunami(2009):120% of GDP</a:t>
            </a:r>
          </a:p>
          <a:p>
            <a:pPr lvl="1">
              <a:buFont typeface="Arial" pitchFamily="34" charset="0"/>
              <a:buChar char="•"/>
            </a:pPr>
            <a:r>
              <a:rPr lang="en-US" sz="1600" dirty="0" smtClean="0"/>
              <a:t>Haiti earthquake(2010): 120% of GDP</a:t>
            </a:r>
          </a:p>
          <a:p>
            <a:pPr lvl="1">
              <a:buFont typeface="Arial" pitchFamily="34" charset="0"/>
              <a:buChar char="•"/>
            </a:pPr>
            <a:endParaRPr lang="en-US" b="1" dirty="0"/>
          </a:p>
        </p:txBody>
      </p:sp>
      <p:sp>
        <p:nvSpPr>
          <p:cNvPr id="9" name="TextBox 8"/>
          <p:cNvSpPr txBox="1"/>
          <p:nvPr/>
        </p:nvSpPr>
        <p:spPr>
          <a:xfrm>
            <a:off x="5008728" y="2320119"/>
            <a:ext cx="3719136" cy="1200329"/>
          </a:xfrm>
          <a:prstGeom prst="rect">
            <a:avLst/>
          </a:prstGeom>
          <a:noFill/>
        </p:spPr>
        <p:txBody>
          <a:bodyPr wrap="square" rtlCol="0">
            <a:spAutoFit/>
          </a:bodyPr>
          <a:lstStyle/>
          <a:p>
            <a:endParaRPr lang="en-US" b="1" dirty="0" smtClean="0"/>
          </a:p>
          <a:p>
            <a:pPr>
              <a:buFont typeface="Arial" pitchFamily="34" charset="0"/>
              <a:buChar char="•"/>
            </a:pPr>
            <a:r>
              <a:rPr lang="en-US" b="1" dirty="0" smtClean="0"/>
              <a:t>Average loss of employment: 2-10%</a:t>
            </a:r>
          </a:p>
          <a:p>
            <a:pPr lvl="1">
              <a:buFont typeface="Arial" pitchFamily="34" charset="0"/>
              <a:buChar char="•"/>
            </a:pPr>
            <a:r>
              <a:rPr lang="en-US" sz="1600" dirty="0" smtClean="0"/>
              <a:t>Haiti earthquake: 8.5 %decline</a:t>
            </a:r>
          </a:p>
          <a:p>
            <a:endParaRPr lang="en-US" b="1" dirty="0"/>
          </a:p>
        </p:txBody>
      </p:sp>
      <p:sp>
        <p:nvSpPr>
          <p:cNvPr id="10" name="TextBox 9"/>
          <p:cNvSpPr txBox="1"/>
          <p:nvPr/>
        </p:nvSpPr>
        <p:spPr>
          <a:xfrm>
            <a:off x="191069" y="3562066"/>
            <a:ext cx="8569541" cy="707886"/>
          </a:xfrm>
          <a:prstGeom prst="rect">
            <a:avLst/>
          </a:prstGeom>
          <a:noFill/>
        </p:spPr>
        <p:txBody>
          <a:bodyPr wrap="square" rtlCol="0">
            <a:spAutoFit/>
          </a:bodyPr>
          <a:lstStyle/>
          <a:p>
            <a:r>
              <a:rPr lang="en-US" sz="2000" b="1" i="1" dirty="0" smtClean="0">
                <a:solidFill>
                  <a:srgbClr val="C00000"/>
                </a:solidFill>
              </a:rPr>
              <a:t>And the humanitarian consequence is that </a:t>
            </a:r>
            <a:r>
              <a:rPr lang="en-US" sz="2000" b="1" i="1" dirty="0" smtClean="0">
                <a:solidFill>
                  <a:srgbClr val="C00000"/>
                </a:solidFill>
              </a:rPr>
              <a:t>communities and nations fall into vicious poverty traps pushing more millions into extreme poverty each year</a:t>
            </a:r>
            <a:endParaRPr lang="en-US" sz="2000" b="1" i="1" dirty="0">
              <a:solidFill>
                <a:srgbClr val="C00000"/>
              </a:solidFill>
            </a:endParaRPr>
          </a:p>
        </p:txBody>
      </p:sp>
      <p:sp>
        <p:nvSpPr>
          <p:cNvPr id="11" name="TextBox 10"/>
          <p:cNvSpPr txBox="1"/>
          <p:nvPr/>
        </p:nvSpPr>
        <p:spPr>
          <a:xfrm>
            <a:off x="1262865" y="4367284"/>
            <a:ext cx="6311664" cy="615553"/>
          </a:xfrm>
          <a:prstGeom prst="rect">
            <a:avLst/>
          </a:prstGeom>
          <a:noFill/>
        </p:spPr>
        <p:txBody>
          <a:bodyPr wrap="none" rtlCol="0">
            <a:spAutoFit/>
          </a:bodyPr>
          <a:lstStyle/>
          <a:p>
            <a:pPr>
              <a:buFont typeface="Arial" pitchFamily="34" charset="0"/>
              <a:buChar char="•"/>
            </a:pPr>
            <a:r>
              <a:rPr lang="en-US" b="1" dirty="0" smtClean="0"/>
              <a:t>Incidence of poverty higher in hazard-prone areas</a:t>
            </a:r>
          </a:p>
          <a:p>
            <a:pPr lvl="1">
              <a:buFont typeface="Arial" pitchFamily="34" charset="0"/>
              <a:buChar char="•"/>
            </a:pPr>
            <a:r>
              <a:rPr lang="en-US" sz="1600" dirty="0" smtClean="0"/>
              <a:t>In Bangladesh, 60% of poor/extremely poor vulnerable to hazards</a:t>
            </a:r>
            <a:endParaRPr lang="en-US" sz="1600" dirty="0"/>
          </a:p>
        </p:txBody>
      </p:sp>
      <p:sp>
        <p:nvSpPr>
          <p:cNvPr id="12" name="TextBox 11"/>
          <p:cNvSpPr txBox="1"/>
          <p:nvPr/>
        </p:nvSpPr>
        <p:spPr>
          <a:xfrm>
            <a:off x="1292534" y="5104263"/>
            <a:ext cx="6657785" cy="861774"/>
          </a:xfrm>
          <a:prstGeom prst="rect">
            <a:avLst/>
          </a:prstGeom>
          <a:noFill/>
        </p:spPr>
        <p:txBody>
          <a:bodyPr wrap="none" rtlCol="0">
            <a:spAutoFit/>
          </a:bodyPr>
          <a:lstStyle/>
          <a:p>
            <a:pPr>
              <a:buFont typeface="Arial" pitchFamily="34" charset="0"/>
              <a:buChar char="•"/>
            </a:pPr>
            <a:r>
              <a:rPr lang="en-US" b="1" dirty="0" smtClean="0"/>
              <a:t>2-4% increase in extreme poverty due to disasters</a:t>
            </a:r>
          </a:p>
          <a:p>
            <a:pPr lvl="1">
              <a:buFont typeface="Arial" pitchFamily="34" charset="0"/>
              <a:buChar char="•"/>
            </a:pPr>
            <a:r>
              <a:rPr lang="en-US" sz="1400" dirty="0" smtClean="0"/>
              <a:t>265,000 people fall into poverty each year due to droughts and floods in Malawi</a:t>
            </a:r>
          </a:p>
          <a:p>
            <a:endParaRPr lang="en-US" b="1" dirty="0"/>
          </a:p>
        </p:txBody>
      </p:sp>
      <p:pic>
        <p:nvPicPr>
          <p:cNvPr id="13" name="Picture 12"/>
          <p:cNvPicPr>
            <a:picLocks noChangeAspect="1" noChangeArrowheads="1"/>
          </p:cNvPicPr>
          <p:nvPr>
            <p:custDataLst>
              <p:tags r:id="rId1"/>
            </p:custDataLst>
          </p:nvPr>
        </p:nvPicPr>
        <p:blipFill>
          <a:blip r:embed="rId3"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
        <p:nvSpPr>
          <p:cNvPr id="14" name="Rectangle 13"/>
          <p:cNvSpPr/>
          <p:nvPr/>
        </p:nvSpPr>
        <p:spPr>
          <a:xfrm>
            <a:off x="395785" y="1945777"/>
            <a:ext cx="8120417" cy="369332"/>
          </a:xfrm>
          <a:prstGeom prst="rect">
            <a:avLst/>
          </a:prstGeom>
        </p:spPr>
        <p:txBody>
          <a:bodyPr wrap="square">
            <a:spAutoFit/>
          </a:bodyPr>
          <a:lstStyle/>
          <a:p>
            <a:pPr>
              <a:buFont typeface="Arial" pitchFamily="34" charset="0"/>
              <a:buChar char="•"/>
            </a:pPr>
            <a:r>
              <a:rPr lang="en-US" b="1" dirty="0" smtClean="0"/>
              <a:t>Disasters cause adverse impact on human and economic development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7" name="Rectangle 6"/>
          <p:cNvSpPr/>
          <p:nvPr/>
        </p:nvSpPr>
        <p:spPr>
          <a:xfrm>
            <a:off x="0" y="3630305"/>
            <a:ext cx="8666328" cy="1200329"/>
          </a:xfrm>
          <a:prstGeom prst="rect">
            <a:avLst/>
          </a:prstGeom>
        </p:spPr>
        <p:txBody>
          <a:bodyPr wrap="square">
            <a:spAutoFit/>
          </a:bodyPr>
          <a:lstStyle/>
          <a:p>
            <a:r>
              <a:rPr lang="en-US" sz="2400" b="1" i="1" dirty="0" smtClean="0">
                <a:solidFill>
                  <a:srgbClr val="C00000"/>
                </a:solidFill>
              </a:rPr>
              <a:t>however, response to humanitarian consequences  also offer unique opportunity to introduce </a:t>
            </a:r>
            <a:r>
              <a:rPr lang="en-US" sz="2400" b="1" i="1" dirty="0" smtClean="0">
                <a:solidFill>
                  <a:srgbClr val="C00000"/>
                </a:solidFill>
              </a:rPr>
              <a:t>longer </a:t>
            </a:r>
            <a:r>
              <a:rPr lang="en-US" sz="2400" b="1" i="1" dirty="0" smtClean="0">
                <a:solidFill>
                  <a:srgbClr val="C00000"/>
                </a:solidFill>
              </a:rPr>
              <a:t>term </a:t>
            </a:r>
            <a:r>
              <a:rPr lang="en-US" sz="2400" b="1" i="1" dirty="0" smtClean="0">
                <a:solidFill>
                  <a:srgbClr val="C00000"/>
                </a:solidFill>
              </a:rPr>
              <a:t>changes in vulnerability and risk management for sustainable development.</a:t>
            </a:r>
            <a:endParaRPr lang="en-US" sz="2400" b="1" i="1" dirty="0" smtClean="0">
              <a:solidFill>
                <a:srgbClr val="C00000"/>
              </a:solidFill>
            </a:endParaRPr>
          </a:p>
        </p:txBody>
      </p:sp>
      <p:sp>
        <p:nvSpPr>
          <p:cNvPr id="10" name="TextBox 9"/>
          <p:cNvSpPr txBox="1"/>
          <p:nvPr/>
        </p:nvSpPr>
        <p:spPr>
          <a:xfrm>
            <a:off x="0" y="1160059"/>
            <a:ext cx="8446711" cy="1200329"/>
          </a:xfrm>
          <a:prstGeom prst="rect">
            <a:avLst/>
          </a:prstGeom>
          <a:noFill/>
        </p:spPr>
        <p:txBody>
          <a:bodyPr wrap="square" rtlCol="0">
            <a:spAutoFit/>
          </a:bodyPr>
          <a:lstStyle/>
          <a:p>
            <a:r>
              <a:rPr lang="en-US" sz="2400" b="1" i="1" dirty="0" smtClean="0">
                <a:solidFill>
                  <a:srgbClr val="C00000"/>
                </a:solidFill>
              </a:rPr>
              <a:t>Growth </a:t>
            </a:r>
            <a:r>
              <a:rPr lang="en-US" sz="2400" b="1" i="1" dirty="0" smtClean="0">
                <a:solidFill>
                  <a:srgbClr val="C00000"/>
                </a:solidFill>
              </a:rPr>
              <a:t>and poverty alleviation is not </a:t>
            </a:r>
            <a:r>
              <a:rPr lang="en-US" sz="2400" b="1" i="1" dirty="0" smtClean="0">
                <a:solidFill>
                  <a:srgbClr val="C00000"/>
                </a:solidFill>
              </a:rPr>
              <a:t>sustainable </a:t>
            </a:r>
            <a:r>
              <a:rPr lang="en-US" sz="2400" b="1" i="1" dirty="0" smtClean="0">
                <a:solidFill>
                  <a:srgbClr val="C00000"/>
                </a:solidFill>
              </a:rPr>
              <a:t>without integrating vulnerability and risk management considerations into country development strategies. </a:t>
            </a:r>
            <a:endParaRPr lang="en-US" sz="2400" b="1" i="1" dirty="0">
              <a:solidFill>
                <a:srgbClr val="C00000"/>
              </a:solidFill>
            </a:endParaRPr>
          </a:p>
        </p:txBody>
      </p:sp>
      <p:sp>
        <p:nvSpPr>
          <p:cNvPr id="15" name="TextBox 14"/>
          <p:cNvSpPr txBox="1"/>
          <p:nvPr/>
        </p:nvSpPr>
        <p:spPr>
          <a:xfrm>
            <a:off x="1064083" y="4981433"/>
            <a:ext cx="7547654" cy="646331"/>
          </a:xfrm>
          <a:prstGeom prst="rect">
            <a:avLst/>
          </a:prstGeom>
          <a:noFill/>
        </p:spPr>
        <p:txBody>
          <a:bodyPr wrap="square" rtlCol="0">
            <a:spAutoFit/>
          </a:bodyPr>
          <a:lstStyle/>
          <a:p>
            <a:r>
              <a:rPr lang="en-US" b="1" i="1" dirty="0" smtClean="0"/>
              <a:t>Build back better </a:t>
            </a:r>
            <a:r>
              <a:rPr lang="en-US" b="1" i="1" dirty="0" smtClean="0"/>
              <a:t>strategy to </a:t>
            </a:r>
            <a:r>
              <a:rPr lang="en-US" b="1" i="1" dirty="0" smtClean="0"/>
              <a:t>build resilience in vulnerable communities and economies.</a:t>
            </a:r>
            <a:endParaRPr lang="en-US" b="1" i="1" dirty="0"/>
          </a:p>
        </p:txBody>
      </p:sp>
      <p:pic>
        <p:nvPicPr>
          <p:cNvPr id="11" name="Picture 10"/>
          <p:cNvPicPr>
            <a:picLocks noChangeAspect="1" noChangeArrowheads="1"/>
          </p:cNvPicPr>
          <p:nvPr>
            <p:custDataLst>
              <p:tags r:id="rId1"/>
            </p:custDataLst>
          </p:nvPr>
        </p:nvPicPr>
        <p:blipFill>
          <a:blip r:embed="rId3"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
        <p:nvSpPr>
          <p:cNvPr id="12" name="TextBox 11"/>
          <p:cNvSpPr txBox="1"/>
          <p:nvPr/>
        </p:nvSpPr>
        <p:spPr>
          <a:xfrm>
            <a:off x="1050876" y="2756846"/>
            <a:ext cx="7356145" cy="646331"/>
          </a:xfrm>
          <a:prstGeom prst="rect">
            <a:avLst/>
          </a:prstGeom>
          <a:noFill/>
        </p:spPr>
        <p:txBody>
          <a:bodyPr wrap="square" rtlCol="0">
            <a:spAutoFit/>
          </a:bodyPr>
          <a:lstStyle/>
          <a:p>
            <a:r>
              <a:rPr lang="en-US" b="1" dirty="0" smtClean="0"/>
              <a:t>Disaster prevention is economical and it </a:t>
            </a:r>
            <a:r>
              <a:rPr lang="en-US" b="1" dirty="0" smtClean="0"/>
              <a:t>pays to anticipate and manage natural disaster risks and other global  scale risks.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4" name="TextBox 3"/>
          <p:cNvSpPr txBox="1"/>
          <p:nvPr/>
        </p:nvSpPr>
        <p:spPr>
          <a:xfrm>
            <a:off x="259307" y="2606723"/>
            <a:ext cx="8434316" cy="1200329"/>
          </a:xfrm>
          <a:prstGeom prst="rect">
            <a:avLst/>
          </a:prstGeom>
          <a:noFill/>
        </p:spPr>
        <p:txBody>
          <a:bodyPr wrap="square" rtlCol="0">
            <a:spAutoFit/>
          </a:bodyPr>
          <a:lstStyle/>
          <a:p>
            <a:pPr algn="ctr"/>
            <a:r>
              <a:rPr lang="en-US" sz="3600" b="1" i="1" dirty="0" smtClean="0">
                <a:solidFill>
                  <a:srgbClr val="3333FF"/>
                </a:solidFill>
              </a:rPr>
              <a:t>Development perspective of humanitarian consequences@ </a:t>
            </a:r>
            <a:r>
              <a:rPr lang="en-US" sz="3600" b="1" i="1" dirty="0" smtClean="0">
                <a:solidFill>
                  <a:srgbClr val="3333FF"/>
                </a:solidFill>
              </a:rPr>
              <a:t>World Bank</a:t>
            </a:r>
            <a:endParaRPr lang="en-US" sz="3600" b="1" dirty="0"/>
          </a:p>
        </p:txBody>
      </p:sp>
      <p:pic>
        <p:nvPicPr>
          <p:cNvPr id="5" name="Picture 4"/>
          <p:cNvPicPr>
            <a:picLocks noChangeAspect="1" noChangeArrowheads="1"/>
          </p:cNvPicPr>
          <p:nvPr>
            <p:custDataLst>
              <p:tags r:id="rId1"/>
            </p:custDataLst>
          </p:nvPr>
        </p:nvPicPr>
        <p:blipFill>
          <a:blip r:embed="rId3"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7" name="Title 1"/>
          <p:cNvSpPr txBox="1">
            <a:spLocks/>
          </p:cNvSpPr>
          <p:nvPr/>
        </p:nvSpPr>
        <p:spPr>
          <a:xfrm>
            <a:off x="0" y="1028700"/>
            <a:ext cx="8925636" cy="533399"/>
          </a:xfrm>
          <a:prstGeom prst="rect">
            <a:avLst/>
          </a:prstGeom>
          <a:solidFill>
            <a:schemeClr val="accent4">
              <a:lumMod val="40000"/>
              <a:lumOff val="6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effectLst/>
                <a:uLnTx/>
                <a:uFillTx/>
                <a:ea typeface="ＭＳ Ｐゴシック" pitchFamily="34" charset="-128"/>
                <a:cs typeface="+mj-cs"/>
              </a:rPr>
              <a:t>Institutional  context of humanitarian emergencies</a:t>
            </a:r>
          </a:p>
        </p:txBody>
      </p:sp>
      <p:sp>
        <p:nvSpPr>
          <p:cNvPr id="10" name="Subtitle 2"/>
          <p:cNvSpPr txBox="1">
            <a:spLocks/>
          </p:cNvSpPr>
          <p:nvPr/>
        </p:nvSpPr>
        <p:spPr>
          <a:xfrm>
            <a:off x="609600" y="1600200"/>
            <a:ext cx="7924800" cy="4363872"/>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Arial" pitchFamily="34" charset="0"/>
              <a:buChar char="•"/>
              <a:tabLst/>
              <a:defRPr/>
            </a:pPr>
            <a:endParaRPr kumimoji="0" lang="en-US" sz="2400" b="0" i="1" u="none" strike="noStrike" kern="1200" cap="none" spc="0" normalizeH="0" baseline="0" noProof="0" dirty="0" smtClean="0">
              <a:ln>
                <a:noFill/>
              </a:ln>
              <a:solidFill>
                <a:schemeClr val="tx1"/>
              </a:solidFill>
              <a:effectLst/>
              <a:uLnTx/>
              <a:uFillTx/>
              <a:latin typeface="Comic Sans MS" pitchFamily="66" charset="0"/>
            </a:endParaRPr>
          </a:p>
          <a:p>
            <a:pPr marL="342900" marR="0" lvl="0" indent="-342900" fontAlgn="auto">
              <a:lnSpc>
                <a:spcPct val="90000"/>
              </a:lnSpc>
              <a:spcBef>
                <a:spcPct val="20000"/>
              </a:spcBef>
              <a:spcAft>
                <a:spcPts val="0"/>
              </a:spcAft>
              <a:buClr>
                <a:schemeClr val="tx2">
                  <a:lumMod val="60000"/>
                  <a:lumOff val="40000"/>
                </a:schemeClr>
              </a:buClr>
              <a:buSzPct val="70000"/>
              <a:buFont typeface="Wingdings" pitchFamily="2" charset="2"/>
              <a:buChar char="q"/>
              <a:tabLst/>
              <a:defRPr/>
            </a:pPr>
            <a:r>
              <a:rPr lang="en-US" sz="2000" b="1" i="1" dirty="0" smtClean="0">
                <a:solidFill>
                  <a:srgbClr val="3B8AD1"/>
                </a:solidFill>
              </a:rPr>
              <a:t>Rapid Response Framework</a:t>
            </a:r>
            <a:r>
              <a:rPr lang="en-US" sz="2000" b="1" i="1" dirty="0" smtClean="0"/>
              <a:t>: </a:t>
            </a:r>
            <a:r>
              <a:rPr lang="en-US" sz="2000" i="1" dirty="0" smtClean="0"/>
              <a:t>Board approval of a new Framework for Rapid Response to Emergencies and Crises for rapid, flexible and innovative response to </a:t>
            </a:r>
            <a:r>
              <a:rPr lang="en-US" sz="2000" i="1" dirty="0" smtClean="0"/>
              <a:t>Government</a:t>
            </a:r>
            <a:r>
              <a:rPr lang="en-US" sz="2000" i="1" dirty="0" smtClean="0"/>
              <a:t> requests, and provides for:</a:t>
            </a:r>
          </a:p>
          <a:p>
            <a:pPr marL="800100" lvl="1" indent="-342900">
              <a:lnSpc>
                <a:spcPct val="90000"/>
              </a:lnSpc>
              <a:spcBef>
                <a:spcPct val="20000"/>
              </a:spcBef>
              <a:buClr>
                <a:schemeClr val="tx2">
                  <a:lumMod val="60000"/>
                  <a:lumOff val="40000"/>
                </a:schemeClr>
              </a:buClr>
              <a:buSzPct val="70000"/>
              <a:buFont typeface="Wingdings" pitchFamily="2" charset="2"/>
              <a:buChar char="q"/>
              <a:defRPr/>
            </a:pPr>
            <a:r>
              <a:rPr lang="en-US" sz="2000" i="1" dirty="0" smtClean="0"/>
              <a:t>Integration of risk management considerations in Poverty Reduction Strategies and Country Assistance Strategies.</a:t>
            </a:r>
          </a:p>
          <a:p>
            <a:pPr marL="800100" lvl="1" indent="-342900">
              <a:lnSpc>
                <a:spcPct val="90000"/>
              </a:lnSpc>
              <a:spcBef>
                <a:spcPct val="20000"/>
              </a:spcBef>
              <a:buClr>
                <a:schemeClr val="tx2">
                  <a:lumMod val="60000"/>
                  <a:lumOff val="40000"/>
                </a:schemeClr>
              </a:buClr>
              <a:buSzPct val="70000"/>
              <a:buFont typeface="Wingdings" pitchFamily="2" charset="2"/>
              <a:buChar char="q"/>
              <a:defRPr/>
            </a:pPr>
            <a:r>
              <a:rPr lang="en-US" sz="2000" i="1" dirty="0" smtClean="0"/>
              <a:t>Rapid Response that integrates risk and vulnerability reduction considerations</a:t>
            </a:r>
          </a:p>
          <a:p>
            <a:pPr marL="800100" lvl="1" indent="-342900">
              <a:lnSpc>
                <a:spcPct val="90000"/>
              </a:lnSpc>
              <a:spcBef>
                <a:spcPct val="20000"/>
              </a:spcBef>
              <a:buClr>
                <a:schemeClr val="tx2">
                  <a:lumMod val="60000"/>
                  <a:lumOff val="40000"/>
                </a:schemeClr>
              </a:buClr>
              <a:buSzPct val="70000"/>
              <a:buFont typeface="Wingdings" pitchFamily="2" charset="2"/>
              <a:buChar char="q"/>
              <a:defRPr/>
            </a:pPr>
            <a:r>
              <a:rPr lang="en-US" sz="2000" i="1" dirty="0" smtClean="0"/>
              <a:t>Working in partnership with UN and other international actors</a:t>
            </a:r>
            <a:endParaRPr lang="en-US" sz="2000" i="1" dirty="0" smtClean="0"/>
          </a:p>
          <a:p>
            <a:pPr marL="342900" marR="0" lvl="0" indent="-342900" fontAlgn="auto">
              <a:lnSpc>
                <a:spcPct val="90000"/>
              </a:lnSpc>
              <a:spcBef>
                <a:spcPct val="20000"/>
              </a:spcBef>
              <a:spcAft>
                <a:spcPts val="0"/>
              </a:spcAft>
              <a:buClr>
                <a:schemeClr val="tx2">
                  <a:lumMod val="60000"/>
                  <a:lumOff val="40000"/>
                </a:schemeClr>
              </a:buClr>
              <a:buSzPct val="70000"/>
              <a:buFont typeface="Wingdings" pitchFamily="2" charset="2"/>
              <a:buChar char="q"/>
              <a:tabLst/>
              <a:defRPr/>
            </a:pPr>
            <a:endParaRPr lang="en-US" sz="2000" b="1" i="1" dirty="0" smtClean="0"/>
          </a:p>
          <a:p>
            <a:pPr marL="342900" marR="0" lvl="0" indent="-342900" fontAlgn="auto">
              <a:lnSpc>
                <a:spcPct val="90000"/>
              </a:lnSpc>
              <a:spcBef>
                <a:spcPct val="20000"/>
              </a:spcBef>
              <a:spcAft>
                <a:spcPts val="0"/>
              </a:spcAft>
              <a:buClr>
                <a:schemeClr val="tx2">
                  <a:lumMod val="60000"/>
                  <a:lumOff val="40000"/>
                </a:schemeClr>
              </a:buClr>
              <a:buSzPct val="70000"/>
              <a:buFont typeface="Wingdings" pitchFamily="2" charset="2"/>
              <a:buChar char="q"/>
              <a:tabLst/>
              <a:defRPr/>
            </a:pPr>
            <a:r>
              <a:rPr lang="en-US" sz="2000" b="1" i="1" dirty="0" smtClean="0">
                <a:solidFill>
                  <a:srgbClr val="3B8AD1"/>
                </a:solidFill>
              </a:rPr>
              <a:t>Assistance following humanitarian emergencies already a core business for the Bank</a:t>
            </a:r>
            <a:r>
              <a:rPr lang="en-US" sz="2000" b="1" i="1" dirty="0" smtClean="0"/>
              <a:t>: </a:t>
            </a:r>
            <a:r>
              <a:rPr lang="en-US" sz="2000" i="1" dirty="0" smtClean="0"/>
              <a:t>Disaster operations account for 12-15% of annual WB portfolio [</a:t>
            </a:r>
            <a:r>
              <a:rPr lang="en-US" sz="1200" i="1" dirty="0" smtClean="0"/>
              <a:t>source: IEG &amp; GFDRR Portfolio Review</a:t>
            </a:r>
            <a:r>
              <a:rPr lang="en-US" sz="2000" i="1" dirty="0" smtClean="0"/>
              <a:t>]</a:t>
            </a:r>
          </a:p>
          <a:p>
            <a:pPr marL="800100" lvl="1" indent="-342900">
              <a:lnSpc>
                <a:spcPct val="90000"/>
              </a:lnSpc>
              <a:spcBef>
                <a:spcPct val="20000"/>
              </a:spcBef>
              <a:buClr>
                <a:schemeClr val="tx2">
                  <a:lumMod val="60000"/>
                  <a:lumOff val="40000"/>
                </a:schemeClr>
              </a:buClr>
              <a:buSzPct val="70000"/>
              <a:buFont typeface="Wingdings" pitchFamily="2" charset="2"/>
              <a:buChar char="q"/>
              <a:defRPr/>
            </a:pPr>
            <a:r>
              <a:rPr lang="en-US" sz="2000" i="1" dirty="0" smtClean="0"/>
              <a:t>During </a:t>
            </a:r>
            <a:r>
              <a:rPr lang="en-US" sz="2000" i="1" dirty="0" smtClean="0"/>
              <a:t>1984-2009</a:t>
            </a:r>
          </a:p>
          <a:p>
            <a:pPr marL="1257300" lvl="2" indent="-342900">
              <a:lnSpc>
                <a:spcPct val="90000"/>
              </a:lnSpc>
              <a:spcBef>
                <a:spcPct val="20000"/>
              </a:spcBef>
              <a:buClr>
                <a:schemeClr val="tx2">
                  <a:lumMod val="60000"/>
                  <a:lumOff val="40000"/>
                </a:schemeClr>
              </a:buClr>
              <a:buSzPct val="70000"/>
              <a:buFont typeface="Wingdings" pitchFamily="2" charset="2"/>
              <a:buChar char="q"/>
              <a:defRPr/>
            </a:pPr>
            <a:r>
              <a:rPr lang="en-US" sz="2000" i="1" dirty="0" smtClean="0"/>
              <a:t>628 “disaster projects” </a:t>
            </a:r>
            <a:r>
              <a:rPr lang="en-US" sz="2000" i="1" dirty="0" smtClean="0"/>
              <a:t>with a total </a:t>
            </a:r>
            <a:r>
              <a:rPr lang="en-US" sz="2000" i="1" dirty="0" smtClean="0"/>
              <a:t>of $31,71 </a:t>
            </a:r>
            <a:r>
              <a:rPr lang="en-US" sz="2000" i="1" dirty="0" smtClean="0"/>
              <a:t>billion</a:t>
            </a:r>
          </a:p>
          <a:p>
            <a:pPr marL="1257300" lvl="2" indent="-342900">
              <a:lnSpc>
                <a:spcPct val="90000"/>
              </a:lnSpc>
              <a:spcBef>
                <a:spcPct val="20000"/>
              </a:spcBef>
              <a:buClr>
                <a:schemeClr val="tx2">
                  <a:lumMod val="60000"/>
                  <a:lumOff val="40000"/>
                </a:schemeClr>
              </a:buClr>
              <a:buSzPct val="70000"/>
              <a:buFont typeface="Wingdings" pitchFamily="2" charset="2"/>
              <a:buChar char="q"/>
              <a:defRPr/>
            </a:pPr>
            <a:r>
              <a:rPr lang="en-US" sz="2000" i="1" dirty="0" smtClean="0"/>
              <a:t>More ex post than ex ante </a:t>
            </a:r>
          </a:p>
          <a:p>
            <a:pPr marL="342900" marR="0" lvl="0" indent="-342900" fontAlgn="auto">
              <a:lnSpc>
                <a:spcPct val="90000"/>
              </a:lnSpc>
              <a:spcBef>
                <a:spcPct val="20000"/>
              </a:spcBef>
              <a:spcAft>
                <a:spcPts val="0"/>
              </a:spcAft>
              <a:buClr>
                <a:schemeClr val="tx2">
                  <a:lumMod val="60000"/>
                  <a:lumOff val="40000"/>
                </a:schemeClr>
              </a:buClr>
              <a:buSzPct val="70000"/>
              <a:buFont typeface="Wingdings" pitchFamily="2" charset="2"/>
              <a:buChar char="q"/>
              <a:tabLst/>
              <a:defRPr/>
            </a:pPr>
            <a:r>
              <a:rPr lang="en-US" sz="2000" b="1" i="1" dirty="0" smtClean="0">
                <a:solidFill>
                  <a:srgbClr val="0070C0"/>
                </a:solidFill>
              </a:rPr>
              <a:t>Recognition that more needs to be done to mainstream disaster prevention in national development agenda.</a:t>
            </a:r>
          </a:p>
          <a:p>
            <a:pPr marL="800100" lvl="1" indent="-342900">
              <a:lnSpc>
                <a:spcPct val="90000"/>
              </a:lnSpc>
              <a:spcBef>
                <a:spcPct val="20000"/>
              </a:spcBef>
              <a:buClr>
                <a:schemeClr val="tx2">
                  <a:lumMod val="60000"/>
                  <a:lumOff val="40000"/>
                </a:schemeClr>
              </a:buClr>
              <a:buSzPct val="70000"/>
              <a:buFont typeface="Wingdings" pitchFamily="2" charset="2"/>
              <a:buChar char="q"/>
              <a:defRPr/>
            </a:pPr>
            <a:r>
              <a:rPr lang="en-US" sz="2000" i="1" dirty="0" smtClean="0"/>
              <a:t>Development investments must be disaster-sensitive</a:t>
            </a:r>
            <a:endParaRPr lang="en-US" sz="2000" i="1" dirty="0" smtClean="0"/>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Char char="q"/>
              <a:tabLst/>
              <a:defRPr/>
            </a:pPr>
            <a:endParaRPr kumimoji="0" lang="en-US" sz="2400" b="0" i="1" u="none" strike="noStrike" kern="1200" cap="none" spc="0" normalizeH="0" baseline="0" noProof="0" dirty="0">
              <a:ln>
                <a:noFill/>
              </a:ln>
              <a:solidFill>
                <a:schemeClr val="tx1"/>
              </a:solidFill>
              <a:effectLst/>
              <a:uLnTx/>
              <a:uFillTx/>
              <a:latin typeface="Comic Sans MS" pitchFamily="66" charset="0"/>
            </a:endParaRPr>
          </a:p>
        </p:txBody>
      </p:sp>
      <p:pic>
        <p:nvPicPr>
          <p:cNvPr id="5" name="Picture 4"/>
          <p:cNvPicPr>
            <a:picLocks noChangeAspect="1" noChangeArrowheads="1"/>
          </p:cNvPicPr>
          <p:nvPr>
            <p:custDataLst>
              <p:tags r:id="rId1"/>
            </p:custDataLst>
          </p:nvPr>
        </p:nvPicPr>
        <p:blipFill>
          <a:blip r:embed="rId3"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352" y="6289990"/>
            <a:ext cx="5716173" cy="502702"/>
          </a:xfrm>
          <a:prstGeom prst="rect">
            <a:avLst/>
          </a:prstGeom>
          <a:noFill/>
        </p:spPr>
        <p:txBody>
          <a:bodyPr wrap="square" rtlCol="0">
            <a:spAutoFit/>
          </a:bodyPr>
          <a:lstStyle/>
          <a:p>
            <a:r>
              <a:rPr lang="en-US" sz="1000" i="1" baseline="30000" dirty="0">
                <a:solidFill>
                  <a:schemeClr val="bg1"/>
                </a:solidFill>
                <a:latin typeface="Frutiger 45 Light" pitchFamily="34" charset="0"/>
              </a:rPr>
              <a:t>GFDRR is able to help developing countries reduce their vulnerability to natural disasters and adapt to climate change, thanks to the continued support of our partners: ACP Secretariat, Australia, Belgium, Brazil, Canada, Denmark, European Commission, Finland, France, Germany, India, Ireland, Italy, Japan, Luxembourg, the Netherlands, Norway, Spain, Sweden, Switzerland, Turkey, United Kingdom, United States, UN International Strategy for Disaster Reduction, and the World Bank.</a:t>
            </a:r>
          </a:p>
        </p:txBody>
      </p:sp>
      <p:sp>
        <p:nvSpPr>
          <p:cNvPr id="5" name="TextBox 4"/>
          <p:cNvSpPr txBox="1"/>
          <p:nvPr/>
        </p:nvSpPr>
        <p:spPr>
          <a:xfrm>
            <a:off x="191069" y="2019870"/>
            <a:ext cx="8488908" cy="4524315"/>
          </a:xfrm>
          <a:prstGeom prst="rect">
            <a:avLst/>
          </a:prstGeom>
          <a:noFill/>
        </p:spPr>
        <p:txBody>
          <a:bodyPr wrap="square" rtlCol="0">
            <a:spAutoFit/>
          </a:bodyPr>
          <a:lstStyle/>
          <a:p>
            <a:pPr marL="342900" indent="-342900"/>
            <a:r>
              <a:rPr lang="en-US" i="1" dirty="0" smtClean="0"/>
              <a:t>Following the devastating Indian Ocean tsunami , World leaders adopt </a:t>
            </a:r>
            <a:r>
              <a:rPr lang="en-US" i="1" u="sng" dirty="0" smtClean="0"/>
              <a:t>Hyogo Framework of Action (HFA) </a:t>
            </a:r>
            <a:r>
              <a:rPr lang="en-US" i="1" dirty="0" smtClean="0"/>
              <a:t>to make disaster risk reduction a national development priority [2005]</a:t>
            </a:r>
          </a:p>
          <a:p>
            <a:pPr marL="342900" indent="-342900"/>
            <a:endParaRPr lang="en-US" i="1" dirty="0" smtClean="0"/>
          </a:p>
          <a:p>
            <a:pPr marL="342900" indent="-342900"/>
            <a:r>
              <a:rPr lang="en-US" i="1" dirty="0" smtClean="0"/>
              <a:t>IPCC report confirms likely increase in the incidence of disasters due to haphazard urbanization, environmental degradation and </a:t>
            </a:r>
            <a:r>
              <a:rPr lang="en-US" i="1" u="sng" dirty="0" smtClean="0"/>
              <a:t>anticipated climatic impacts</a:t>
            </a:r>
          </a:p>
          <a:p>
            <a:pPr marL="342900" indent="-342900"/>
            <a:endParaRPr lang="en-US" i="1" dirty="0" smtClean="0"/>
          </a:p>
          <a:p>
            <a:pPr marL="342900" indent="-342900"/>
            <a:r>
              <a:rPr lang="en-US" i="1" u="sng" dirty="0" smtClean="0"/>
              <a:t>The UN International Strategy for Disaster Reduction (UN ISDR) is strengthened with participation of national governments.</a:t>
            </a:r>
          </a:p>
          <a:p>
            <a:pPr marL="342900" indent="-342900"/>
            <a:endParaRPr lang="en-US" i="1" u="sng" dirty="0" smtClean="0"/>
          </a:p>
          <a:p>
            <a:pPr marL="342900" indent="-342900"/>
            <a:r>
              <a:rPr lang="en-US" i="1" dirty="0" smtClean="0"/>
              <a:t>World leaders seek greater engagement of the World Bank in disaster risk reduction to help developing countries attain MDGs.</a:t>
            </a:r>
          </a:p>
          <a:p>
            <a:pPr marL="342900" indent="-342900"/>
            <a:endParaRPr lang="en-US" i="1" dirty="0" smtClean="0"/>
          </a:p>
          <a:p>
            <a:pPr marL="342900" indent="-342900"/>
            <a:r>
              <a:rPr lang="en-US" i="1" dirty="0" smtClean="0"/>
              <a:t>World Bank convenes first meeting of donors and UN in Washington DC in September 2006 to discuss a global partnership in Disaster Risk Reduction</a:t>
            </a:r>
          </a:p>
          <a:p>
            <a:pPr marL="342900" indent="-342900"/>
            <a:endParaRPr lang="en-US" dirty="0" smtClean="0"/>
          </a:p>
          <a:p>
            <a:pPr marL="342900" indent="-342900"/>
            <a:endParaRPr lang="en-US" dirty="0"/>
          </a:p>
        </p:txBody>
      </p:sp>
      <p:sp>
        <p:nvSpPr>
          <p:cNvPr id="7" name="Title 1"/>
          <p:cNvSpPr txBox="1">
            <a:spLocks/>
          </p:cNvSpPr>
          <p:nvPr/>
        </p:nvSpPr>
        <p:spPr>
          <a:xfrm>
            <a:off x="114300" y="1028700"/>
            <a:ext cx="8229600" cy="10001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tx2"/>
                </a:solidFill>
                <a:effectLst/>
                <a:uLnTx/>
                <a:uFillTx/>
                <a:latin typeface="+mj-lt"/>
                <a:ea typeface="ＭＳ Ｐゴシック" pitchFamily="34" charset="-128"/>
                <a:cs typeface="+mj-cs"/>
              </a:rPr>
              <a:t> </a:t>
            </a:r>
            <a:r>
              <a:rPr lang="en-US" sz="2400" b="1" i="1" dirty="0" smtClean="0">
                <a:solidFill>
                  <a:schemeClr val="tx2"/>
                </a:solidFill>
                <a:latin typeface="+mj-lt"/>
                <a:ea typeface="ＭＳ Ｐゴシック" pitchFamily="34" charset="-128"/>
                <a:cs typeface="+mj-cs"/>
              </a:rPr>
              <a:t>W</a:t>
            </a:r>
            <a:r>
              <a:rPr kumimoji="0" lang="en-US" sz="2400" b="1" i="1" u="none" strike="noStrike" kern="1200" cap="none" spc="0" normalizeH="0" baseline="0" noProof="0" dirty="0" err="1" smtClean="0">
                <a:ln>
                  <a:noFill/>
                </a:ln>
                <a:solidFill>
                  <a:schemeClr val="tx2"/>
                </a:solidFill>
                <a:effectLst/>
                <a:uLnTx/>
                <a:uFillTx/>
                <a:latin typeface="+mj-lt"/>
                <a:ea typeface="ＭＳ Ｐゴシック" pitchFamily="34" charset="-128"/>
                <a:cs typeface="+mj-cs"/>
              </a:rPr>
              <a:t>orld</a:t>
            </a:r>
            <a:r>
              <a:rPr kumimoji="0" lang="en-US" sz="2400" b="1" i="1" u="none" strike="noStrike" kern="1200" cap="none" spc="0" normalizeH="0" baseline="0" noProof="0" dirty="0" smtClean="0">
                <a:ln>
                  <a:noFill/>
                </a:ln>
                <a:solidFill>
                  <a:schemeClr val="tx2"/>
                </a:solidFill>
                <a:effectLst/>
                <a:uLnTx/>
                <a:uFillTx/>
                <a:latin typeface="+mj-lt"/>
                <a:ea typeface="ＭＳ Ｐゴシック" pitchFamily="34" charset="-128"/>
                <a:cs typeface="+mj-cs"/>
              </a:rPr>
              <a:t> Bank responds to the global </a:t>
            </a:r>
            <a:r>
              <a:rPr kumimoji="0" lang="en-US" sz="2400" b="1" i="1" u="none" strike="noStrike" kern="1200" cap="none" spc="0" normalizeH="0" baseline="0" noProof="0" dirty="0" smtClean="0">
                <a:ln>
                  <a:noFill/>
                </a:ln>
                <a:solidFill>
                  <a:schemeClr val="tx2"/>
                </a:solidFill>
                <a:effectLst/>
                <a:uLnTx/>
                <a:uFillTx/>
                <a:latin typeface="+mj-lt"/>
                <a:ea typeface="ＭＳ Ｐゴシック" pitchFamily="34" charset="-128"/>
                <a:cs typeface="+mj-cs"/>
              </a:rPr>
              <a:t>challenge</a:t>
            </a:r>
            <a:endParaRPr kumimoji="0" lang="en-US" sz="2400" b="1" i="1" u="none" strike="noStrike" kern="1200" cap="none" spc="0" normalizeH="0" baseline="0" noProof="0" dirty="0" smtClean="0">
              <a:ln>
                <a:noFill/>
              </a:ln>
              <a:solidFill>
                <a:schemeClr val="tx2"/>
              </a:solidFill>
              <a:effectLst/>
              <a:uLnTx/>
              <a:uFillTx/>
              <a:latin typeface="+mj-lt"/>
              <a:ea typeface="ＭＳ Ｐゴシック" pitchFamily="34" charset="-128"/>
              <a:cs typeface="+mj-cs"/>
            </a:endParaRPr>
          </a:p>
        </p:txBody>
      </p:sp>
      <p:pic>
        <p:nvPicPr>
          <p:cNvPr id="8" name="Picture 7"/>
          <p:cNvPicPr>
            <a:picLocks noChangeAspect="1" noChangeArrowheads="1"/>
          </p:cNvPicPr>
          <p:nvPr>
            <p:custDataLst>
              <p:tags r:id="rId1"/>
            </p:custDataLst>
          </p:nvPr>
        </p:nvPicPr>
        <p:blipFill>
          <a:blip r:embed="rId3" cstate="print"/>
          <a:srcRect/>
          <a:stretch>
            <a:fillRect/>
          </a:stretch>
        </p:blipFill>
        <p:spPr bwMode="gray">
          <a:xfrm>
            <a:off x="8204725" y="6155140"/>
            <a:ext cx="939276" cy="702860"/>
          </a:xfrm>
          <a:prstGeom prst="rect">
            <a:avLst/>
          </a:prstGeom>
          <a:solidFill>
            <a:srgbClr val="002960"/>
          </a:solid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FDRR Partners">
            <a:hlinkClick r:id="rId2"/>
          </p:cNvPr>
          <p:cNvPicPr>
            <a:picLocks noChangeAspect="1" noChangeArrowheads="1"/>
          </p:cNvPicPr>
          <p:nvPr/>
        </p:nvPicPr>
        <p:blipFill>
          <a:blip r:embed="rId3" cstate="print"/>
          <a:srcRect/>
          <a:stretch>
            <a:fillRect/>
          </a:stretch>
        </p:blipFill>
        <p:spPr bwMode="auto">
          <a:xfrm>
            <a:off x="970921" y="2105247"/>
            <a:ext cx="7017602" cy="3617914"/>
          </a:xfrm>
          <a:prstGeom prst="rect">
            <a:avLst/>
          </a:prstGeom>
          <a:noFill/>
        </p:spPr>
      </p:pic>
      <p:sp>
        <p:nvSpPr>
          <p:cNvPr id="3" name="Rectangle 2"/>
          <p:cNvSpPr/>
          <p:nvPr/>
        </p:nvSpPr>
        <p:spPr>
          <a:xfrm>
            <a:off x="354842" y="1307992"/>
            <a:ext cx="8543498" cy="830997"/>
          </a:xfrm>
          <a:prstGeom prst="rect">
            <a:avLst/>
          </a:prstGeom>
        </p:spPr>
        <p:txBody>
          <a:bodyPr wrap="square">
            <a:spAutoFit/>
          </a:bodyPr>
          <a:lstStyle/>
          <a:p>
            <a:pPr algn="ctr"/>
            <a:r>
              <a:rPr lang="en-US" sz="2400" b="1" i="1" dirty="0" smtClean="0">
                <a:solidFill>
                  <a:schemeClr val="accent1"/>
                </a:solidFill>
                <a:latin typeface="+mj-lt"/>
                <a:cs typeface="Times New Roman" pitchFamily="18" charset="0"/>
              </a:rPr>
              <a:t>Bank-managed GFDRR is setting new standards for a  partnership that is global and inclusive</a:t>
            </a:r>
            <a:endParaRPr lang="en-US" sz="2400" b="1" i="1" dirty="0">
              <a:solidFill>
                <a:schemeClr val="accent1"/>
              </a:solidFill>
              <a:latin typeface="+mj-lt"/>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oDpLbg.IEiCoU9AMckGu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TotalTime>
  <Words>2053</Words>
  <Application>Microsoft Office PowerPoint</Application>
  <PresentationFormat>On-screen Show (4:3)</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Saroj Kumar Jha</dc:creator>
  <cp:lastModifiedBy>wb272812</cp:lastModifiedBy>
  <cp:revision>311</cp:revision>
  <dcterms:created xsi:type="dcterms:W3CDTF">2010-02-24T15:10:38Z</dcterms:created>
  <dcterms:modified xsi:type="dcterms:W3CDTF">2010-07-15T12:59:03Z</dcterms:modified>
</cp:coreProperties>
</file>