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99" r:id="rId3"/>
    <p:sldId id="293" r:id="rId4"/>
    <p:sldId id="294" r:id="rId5"/>
    <p:sldId id="300" r:id="rId6"/>
    <p:sldId id="263" r:id="rId7"/>
    <p:sldId id="269" r:id="rId8"/>
    <p:sldId id="276" r:id="rId9"/>
    <p:sldId id="296" r:id="rId10"/>
    <p:sldId id="260" r:id="rId11"/>
    <p:sldId id="258" r:id="rId12"/>
    <p:sldId id="273" r:id="rId13"/>
    <p:sldId id="272"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bar"/>
        <c:grouping val="clustered"/>
        <c:dLbls>
          <c:showVal val="1"/>
        </c:dLbls>
        <c:overlap val="-25"/>
        <c:axId val="53544448"/>
        <c:axId val="53545984"/>
      </c:barChart>
      <c:catAx>
        <c:axId val="53544448"/>
        <c:scaling>
          <c:orientation val="minMax"/>
        </c:scaling>
        <c:axPos val="l"/>
        <c:majorTickMark val="none"/>
        <c:tickLblPos val="nextTo"/>
        <c:crossAx val="53545984"/>
        <c:crosses val="autoZero"/>
        <c:auto val="1"/>
        <c:lblAlgn val="ctr"/>
        <c:lblOffset val="100"/>
        <c:tickLblSkip val="1"/>
      </c:catAx>
      <c:valAx>
        <c:axId val="53545984"/>
        <c:scaling>
          <c:orientation val="minMax"/>
        </c:scaling>
        <c:delete val="1"/>
        <c:axPos val="b"/>
        <c:numFmt formatCode="General" sourceLinked="1"/>
        <c:tickLblPos val="none"/>
        <c:crossAx val="53544448"/>
        <c:crosses val="autoZero"/>
        <c:crossBetween val="between"/>
      </c:valAx>
    </c:plotArea>
    <c:plotVisOnly val="1"/>
  </c:chart>
  <c:spPr>
    <a:ln>
      <a:noFill/>
    </a:ln>
  </c:spPr>
  <c:txPr>
    <a:bodyPr/>
    <a:lstStyle/>
    <a:p>
      <a:pPr>
        <a:defRPr>
          <a:latin typeface="Cambria" pitchFamily="18"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200"/>
            </a:pPr>
            <a:r>
              <a:rPr lang="en-US" sz="1200" dirty="0" smtClean="0"/>
              <a:t>Length </a:t>
            </a:r>
            <a:r>
              <a:rPr lang="en-US" sz="1200" dirty="0"/>
              <a:t>of transition from school to work in a </a:t>
            </a:r>
            <a:r>
              <a:rPr lang="en-US" sz="1200" dirty="0" smtClean="0"/>
              <a:t>selection of </a:t>
            </a:r>
            <a:r>
              <a:rPr lang="en-US" sz="1200" dirty="0"/>
              <a:t>LDCs (years)</a:t>
            </a:r>
          </a:p>
        </c:rich>
      </c:tx>
      <c:layout/>
    </c:title>
    <c:plotArea>
      <c:layout/>
      <c:barChart>
        <c:barDir val="bar"/>
        <c:grouping val="clustered"/>
        <c:ser>
          <c:idx val="0"/>
          <c:order val="0"/>
          <c:tx>
            <c:strRef>
              <c:f>Sheet2!$B$24</c:f>
              <c:strCache>
                <c:ptCount val="1"/>
                <c:pt idx="0">
                  <c:v>Children ever in school</c:v>
                </c:pt>
              </c:strCache>
            </c:strRef>
          </c:tx>
          <c:spPr>
            <a:solidFill>
              <a:schemeClr val="accent5">
                <a:lumMod val="75000"/>
              </a:schemeClr>
            </a:solidFill>
          </c:spPr>
          <c:dLbls>
            <c:showVal val="1"/>
          </c:dLbls>
          <c:cat>
            <c:strRef>
              <c:f>Sheet2!$A$25:$A$36</c:f>
              <c:strCache>
                <c:ptCount val="12"/>
                <c:pt idx="0">
                  <c:v>Burkina Faso</c:v>
                </c:pt>
                <c:pt idx="1">
                  <c:v>Burundi</c:v>
                </c:pt>
                <c:pt idx="2">
                  <c:v>Cameroon</c:v>
                </c:pt>
                <c:pt idx="3">
                  <c:v>Cote d'Ivoire</c:v>
                </c:pt>
                <c:pt idx="4">
                  <c:v>Ethiopia</c:v>
                </c:pt>
                <c:pt idx="5">
                  <c:v>Gambia</c:v>
                </c:pt>
                <c:pt idx="6">
                  <c:v>Kenya</c:v>
                </c:pt>
                <c:pt idx="7">
                  <c:v>Madagascar</c:v>
                </c:pt>
                <c:pt idx="8">
                  <c:v>Malawi</c:v>
                </c:pt>
                <c:pt idx="9">
                  <c:v>Mozambique</c:v>
                </c:pt>
                <c:pt idx="10">
                  <c:v>Uganda</c:v>
                </c:pt>
                <c:pt idx="11">
                  <c:v>Zambia</c:v>
                </c:pt>
              </c:strCache>
            </c:strRef>
          </c:cat>
          <c:val>
            <c:numRef>
              <c:f>Sheet2!$B$25:$B$36</c:f>
              <c:numCache>
                <c:formatCode>General</c:formatCode>
                <c:ptCount val="12"/>
                <c:pt idx="0">
                  <c:v>1.5</c:v>
                </c:pt>
                <c:pt idx="1">
                  <c:v>1.9000000000000001</c:v>
                </c:pt>
                <c:pt idx="2">
                  <c:v>4.8</c:v>
                </c:pt>
                <c:pt idx="3">
                  <c:v>1</c:v>
                </c:pt>
                <c:pt idx="4">
                  <c:v>5.4</c:v>
                </c:pt>
                <c:pt idx="5">
                  <c:v>5.8</c:v>
                </c:pt>
                <c:pt idx="6">
                  <c:v>5.3</c:v>
                </c:pt>
                <c:pt idx="7">
                  <c:v>1.8</c:v>
                </c:pt>
                <c:pt idx="8">
                  <c:v>5.6</c:v>
                </c:pt>
                <c:pt idx="9">
                  <c:v>6.7</c:v>
                </c:pt>
                <c:pt idx="10">
                  <c:v>3.8</c:v>
                </c:pt>
                <c:pt idx="11">
                  <c:v>5</c:v>
                </c:pt>
              </c:numCache>
            </c:numRef>
          </c:val>
        </c:ser>
        <c:dLbls>
          <c:showVal val="1"/>
        </c:dLbls>
        <c:overlap val="-25"/>
        <c:axId val="53561984"/>
        <c:axId val="53600640"/>
      </c:barChart>
      <c:catAx>
        <c:axId val="53561984"/>
        <c:scaling>
          <c:orientation val="minMax"/>
        </c:scaling>
        <c:axPos val="l"/>
        <c:majorTickMark val="none"/>
        <c:tickLblPos val="nextTo"/>
        <c:crossAx val="53600640"/>
        <c:crosses val="autoZero"/>
        <c:auto val="1"/>
        <c:lblAlgn val="ctr"/>
        <c:lblOffset val="100"/>
        <c:tickLblSkip val="1"/>
      </c:catAx>
      <c:valAx>
        <c:axId val="53600640"/>
        <c:scaling>
          <c:orientation val="minMax"/>
        </c:scaling>
        <c:delete val="1"/>
        <c:axPos val="b"/>
        <c:numFmt formatCode="General" sourceLinked="1"/>
        <c:tickLblPos val="none"/>
        <c:crossAx val="53561984"/>
        <c:crosses val="autoZero"/>
        <c:crossBetween val="between"/>
      </c:valAx>
    </c:plotArea>
    <c:plotVisOnly val="1"/>
  </c:chart>
  <c:spPr>
    <a:ln>
      <a:noFill/>
    </a:ln>
  </c:spPr>
  <c:txPr>
    <a:bodyPr/>
    <a:lstStyle/>
    <a:p>
      <a:pPr>
        <a:defRPr>
          <a:latin typeface="Cambria" pitchFamily="18"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a:pPr>
            <a:r>
              <a:rPr lang="en-US" sz="1400"/>
              <a:t>Type</a:t>
            </a:r>
            <a:r>
              <a:rPr lang="en-US" sz="1400" baseline="0"/>
              <a:t> of e</a:t>
            </a:r>
            <a:r>
              <a:rPr lang="en-US" sz="1400"/>
              <a:t>mployment in</a:t>
            </a:r>
            <a:r>
              <a:rPr lang="en-US" sz="1400" baseline="0"/>
              <a:t> a selection of LDCs </a:t>
            </a:r>
            <a:endParaRPr lang="en-US" sz="1400"/>
          </a:p>
        </c:rich>
      </c:tx>
      <c:layout>
        <c:manualLayout>
          <c:xMode val="edge"/>
          <c:yMode val="edge"/>
          <c:x val="0.22263764855480025"/>
          <c:y val="1.6210739614994949E-2"/>
        </c:manualLayout>
      </c:layout>
    </c:title>
    <c:plotArea>
      <c:layout>
        <c:manualLayout>
          <c:layoutTarget val="inner"/>
          <c:xMode val="edge"/>
          <c:yMode val="edge"/>
          <c:x val="0.12667755660977062"/>
          <c:y val="0.16658577252311538"/>
          <c:w val="0.66036523695408156"/>
          <c:h val="0.70418782758538423"/>
        </c:manualLayout>
      </c:layout>
      <c:barChart>
        <c:barDir val="bar"/>
        <c:grouping val="percentStacked"/>
        <c:ser>
          <c:idx val="0"/>
          <c:order val="0"/>
          <c:tx>
            <c:strRef>
              <c:f>Sheet1!$B$24</c:f>
              <c:strCache>
                <c:ptCount val="1"/>
                <c:pt idx="0">
                  <c:v>Wage Employment</c:v>
                </c:pt>
              </c:strCache>
            </c:strRef>
          </c:tx>
          <c:spPr>
            <a:solidFill>
              <a:schemeClr val="accent5">
                <a:lumMod val="75000"/>
              </a:schemeClr>
            </a:solidFill>
          </c:spPr>
          <c:cat>
            <c:strRef>
              <c:f>Sheet1!$A$25:$A$35</c:f>
              <c:strCache>
                <c:ptCount val="9"/>
                <c:pt idx="0">
                  <c:v>Burkina Faso</c:v>
                </c:pt>
                <c:pt idx="1">
                  <c:v>Burundi</c:v>
                </c:pt>
                <c:pt idx="2">
                  <c:v>Ethiopia</c:v>
                </c:pt>
                <c:pt idx="3">
                  <c:v>Gambia</c:v>
                </c:pt>
                <c:pt idx="4">
                  <c:v>Madagascar</c:v>
                </c:pt>
                <c:pt idx="5">
                  <c:v>Malawi</c:v>
                </c:pt>
                <c:pt idx="6">
                  <c:v>Mozambique</c:v>
                </c:pt>
                <c:pt idx="7">
                  <c:v>Uganda</c:v>
                </c:pt>
                <c:pt idx="8">
                  <c:v>Zambia</c:v>
                </c:pt>
              </c:strCache>
            </c:strRef>
          </c:cat>
          <c:val>
            <c:numRef>
              <c:f>Sheet1!$B$25:$B$35</c:f>
              <c:numCache>
                <c:formatCode>General</c:formatCode>
                <c:ptCount val="9"/>
                <c:pt idx="0">
                  <c:v>3.2</c:v>
                </c:pt>
                <c:pt idx="1">
                  <c:v>1.7</c:v>
                </c:pt>
                <c:pt idx="2">
                  <c:v>46.7</c:v>
                </c:pt>
                <c:pt idx="3">
                  <c:v>10.1</c:v>
                </c:pt>
                <c:pt idx="4">
                  <c:v>7.8</c:v>
                </c:pt>
                <c:pt idx="5">
                  <c:v>18.8</c:v>
                </c:pt>
                <c:pt idx="6">
                  <c:v>15.1</c:v>
                </c:pt>
                <c:pt idx="7">
                  <c:v>3.1</c:v>
                </c:pt>
                <c:pt idx="8">
                  <c:v>9.5</c:v>
                </c:pt>
              </c:numCache>
            </c:numRef>
          </c:val>
        </c:ser>
        <c:ser>
          <c:idx val="1"/>
          <c:order val="1"/>
          <c:tx>
            <c:strRef>
              <c:f>Sheet1!$C$24</c:f>
              <c:strCache>
                <c:ptCount val="1"/>
                <c:pt idx="0">
                  <c:v>Informal Employment</c:v>
                </c:pt>
              </c:strCache>
            </c:strRef>
          </c:tx>
          <c:spPr>
            <a:solidFill>
              <a:schemeClr val="accent2">
                <a:lumMod val="60000"/>
                <a:lumOff val="40000"/>
              </a:schemeClr>
            </a:solidFill>
          </c:spPr>
          <c:cat>
            <c:strRef>
              <c:f>Sheet1!$A$25:$A$35</c:f>
              <c:strCache>
                <c:ptCount val="9"/>
                <c:pt idx="0">
                  <c:v>Burkina Faso</c:v>
                </c:pt>
                <c:pt idx="1">
                  <c:v>Burundi</c:v>
                </c:pt>
                <c:pt idx="2">
                  <c:v>Ethiopia</c:v>
                </c:pt>
                <c:pt idx="3">
                  <c:v>Gambia</c:v>
                </c:pt>
                <c:pt idx="4">
                  <c:v>Madagascar</c:v>
                </c:pt>
                <c:pt idx="5">
                  <c:v>Malawi</c:v>
                </c:pt>
                <c:pt idx="6">
                  <c:v>Mozambique</c:v>
                </c:pt>
                <c:pt idx="7">
                  <c:v>Uganda</c:v>
                </c:pt>
                <c:pt idx="8">
                  <c:v>Zambia</c:v>
                </c:pt>
              </c:strCache>
            </c:strRef>
          </c:cat>
          <c:val>
            <c:numRef>
              <c:f>Sheet1!$C$25:$C$35</c:f>
              <c:numCache>
                <c:formatCode>General</c:formatCode>
                <c:ptCount val="9"/>
                <c:pt idx="0">
                  <c:v>90.9</c:v>
                </c:pt>
                <c:pt idx="1">
                  <c:v>85.3</c:v>
                </c:pt>
                <c:pt idx="2">
                  <c:v>27.8</c:v>
                </c:pt>
                <c:pt idx="3">
                  <c:v>46.1</c:v>
                </c:pt>
                <c:pt idx="4">
                  <c:v>68.099999999999994</c:v>
                </c:pt>
                <c:pt idx="5">
                  <c:v>7.1</c:v>
                </c:pt>
                <c:pt idx="7">
                  <c:v>90.9</c:v>
                </c:pt>
                <c:pt idx="8">
                  <c:v>51.8</c:v>
                </c:pt>
              </c:numCache>
            </c:numRef>
          </c:val>
        </c:ser>
        <c:ser>
          <c:idx val="2"/>
          <c:order val="2"/>
          <c:tx>
            <c:strRef>
              <c:f>Sheet1!$D$24</c:f>
              <c:strCache>
                <c:ptCount val="1"/>
                <c:pt idx="0">
                  <c:v>Self-employment</c:v>
                </c:pt>
              </c:strCache>
            </c:strRef>
          </c:tx>
          <c:spPr>
            <a:solidFill>
              <a:schemeClr val="accent4">
                <a:lumMod val="75000"/>
              </a:schemeClr>
            </a:solidFill>
          </c:spPr>
          <c:cat>
            <c:strRef>
              <c:f>Sheet1!$A$25:$A$35</c:f>
              <c:strCache>
                <c:ptCount val="9"/>
                <c:pt idx="0">
                  <c:v>Burkina Faso</c:v>
                </c:pt>
                <c:pt idx="1">
                  <c:v>Burundi</c:v>
                </c:pt>
                <c:pt idx="2">
                  <c:v>Ethiopia</c:v>
                </c:pt>
                <c:pt idx="3">
                  <c:v>Gambia</c:v>
                </c:pt>
                <c:pt idx="4">
                  <c:v>Madagascar</c:v>
                </c:pt>
                <c:pt idx="5">
                  <c:v>Malawi</c:v>
                </c:pt>
                <c:pt idx="6">
                  <c:v>Mozambique</c:v>
                </c:pt>
                <c:pt idx="7">
                  <c:v>Uganda</c:v>
                </c:pt>
                <c:pt idx="8">
                  <c:v>Zambia</c:v>
                </c:pt>
              </c:strCache>
            </c:strRef>
          </c:cat>
          <c:val>
            <c:numRef>
              <c:f>Sheet1!$D$25:$D$35</c:f>
              <c:numCache>
                <c:formatCode>General</c:formatCode>
                <c:ptCount val="9"/>
                <c:pt idx="0">
                  <c:v>5.8</c:v>
                </c:pt>
                <c:pt idx="1">
                  <c:v>12.8</c:v>
                </c:pt>
                <c:pt idx="2">
                  <c:v>17</c:v>
                </c:pt>
                <c:pt idx="3">
                  <c:v>42.7</c:v>
                </c:pt>
                <c:pt idx="4">
                  <c:v>22.8</c:v>
                </c:pt>
                <c:pt idx="5">
                  <c:v>70.3</c:v>
                </c:pt>
                <c:pt idx="6">
                  <c:v>53.5</c:v>
                </c:pt>
                <c:pt idx="7">
                  <c:v>5.8</c:v>
                </c:pt>
                <c:pt idx="8">
                  <c:v>37.800000000000004</c:v>
                </c:pt>
              </c:numCache>
            </c:numRef>
          </c:val>
        </c:ser>
        <c:gapWidth val="55"/>
        <c:overlap val="100"/>
        <c:axId val="53965184"/>
        <c:axId val="53966720"/>
      </c:barChart>
      <c:catAx>
        <c:axId val="53965184"/>
        <c:scaling>
          <c:orientation val="minMax"/>
        </c:scaling>
        <c:axPos val="l"/>
        <c:majorTickMark val="none"/>
        <c:tickLblPos val="nextTo"/>
        <c:crossAx val="53966720"/>
        <c:crosses val="autoZero"/>
        <c:auto val="1"/>
        <c:lblAlgn val="ctr"/>
        <c:lblOffset val="100"/>
      </c:catAx>
      <c:valAx>
        <c:axId val="53966720"/>
        <c:scaling>
          <c:orientation val="minMax"/>
        </c:scaling>
        <c:axPos val="b"/>
        <c:majorGridlines>
          <c:spPr>
            <a:ln>
              <a:solidFill>
                <a:sysClr val="window" lastClr="FFFFFF">
                  <a:lumMod val="65000"/>
                </a:sysClr>
              </a:solidFill>
              <a:prstDash val="dash"/>
            </a:ln>
          </c:spPr>
        </c:majorGridlines>
        <c:numFmt formatCode="0%" sourceLinked="1"/>
        <c:majorTickMark val="none"/>
        <c:tickLblPos val="nextTo"/>
        <c:spPr>
          <a:ln>
            <a:solidFill>
              <a:sysClr val="window" lastClr="FFFFFF">
                <a:lumMod val="65000"/>
              </a:sysClr>
            </a:solidFill>
            <a:prstDash val="solid"/>
          </a:ln>
        </c:spPr>
        <c:crossAx val="53965184"/>
        <c:crosses val="autoZero"/>
        <c:crossBetween val="between"/>
      </c:valAx>
    </c:plotArea>
    <c:legend>
      <c:legendPos val="r"/>
      <c:layout/>
    </c:legend>
    <c:plotVisOnly val="1"/>
  </c:chart>
  <c:spPr>
    <a:ln>
      <a:noFill/>
    </a:ln>
  </c:spPr>
  <c:txPr>
    <a:bodyPr/>
    <a:lstStyle/>
    <a:p>
      <a:pPr>
        <a:defRPr>
          <a:latin typeface="+mj-lt"/>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29389-3E86-492F-AFB5-F70FD54966DF}" type="datetimeFigureOut">
              <a:rPr lang="en-US" smtClean="0"/>
              <a:pPr/>
              <a:t>7/1/2011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386F8-FFCB-49D4-B1A4-A245F61902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2784"/>
            <a:fld id="{91E72399-D8AF-41EA-B525-5B90052FF227}" type="slidenum">
              <a:rPr lang="en-US" smtClean="0"/>
              <a:pPr defTabSz="912784"/>
              <a:t>14</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7/1/2011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828800"/>
          </a:xfrm>
        </p:spPr>
        <p:txBody>
          <a:bodyPr>
            <a:noAutofit/>
          </a:bodyPr>
          <a:lstStyle/>
          <a:p>
            <a:pPr>
              <a:defRPr/>
            </a:pPr>
            <a:r>
              <a:rPr lang="en-US" sz="3600" kern="0" dirty="0" smtClean="0">
                <a:solidFill>
                  <a:schemeClr val="bg1"/>
                </a:solidFill>
                <a:effectLst>
                  <a:outerShdw blurRad="38100" dist="38100" dir="2700000" algn="tl">
                    <a:srgbClr val="000000"/>
                  </a:outerShdw>
                </a:effectLst>
              </a:rPr>
              <a:t>ECOSOC </a:t>
            </a:r>
            <a:r>
              <a:rPr lang="en-US" sz="3600" kern="0" dirty="0" smtClean="0">
                <a:solidFill>
                  <a:schemeClr val="bg1"/>
                </a:solidFill>
                <a:effectLst>
                  <a:outerShdw blurRad="38100" dist="38100" dir="2700000" algn="tl">
                    <a:srgbClr val="000000"/>
                  </a:outerShdw>
                </a:effectLst>
              </a:rPr>
              <a:t>High-Level </a:t>
            </a:r>
            <a:r>
              <a:rPr lang="en-US" sz="3600" kern="0" dirty="0" smtClean="0">
                <a:solidFill>
                  <a:schemeClr val="bg1"/>
                </a:solidFill>
                <a:effectLst>
                  <a:outerShdw blurRad="38100" dist="38100" dir="2700000" algn="tl">
                    <a:srgbClr val="000000"/>
                  </a:outerShdw>
                </a:effectLst>
              </a:rPr>
              <a:t>Segment: Special Policy Dialogue on Education Challenges in Africa and LDCs</a:t>
            </a:r>
            <a:endParaRPr lang="en-US" sz="3600" kern="0"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381000" y="3456432"/>
            <a:ext cx="5334000" cy="1572768"/>
          </a:xfrm>
        </p:spPr>
        <p:txBody>
          <a:bodyPr>
            <a:noAutofit/>
          </a:bodyPr>
          <a:lstStyle/>
          <a:p>
            <a:pPr algn="ctr">
              <a:lnSpc>
                <a:spcPct val="150000"/>
              </a:lnSpc>
            </a:pPr>
            <a:r>
              <a:rPr lang="en-US" sz="2400" b="1" dirty="0" smtClean="0">
                <a:solidFill>
                  <a:schemeClr val="tx1">
                    <a:lumMod val="50000"/>
                    <a:lumOff val="50000"/>
                  </a:schemeClr>
                </a:solidFill>
                <a:latin typeface="Comic Sans MS" pitchFamily="66" charset="0"/>
              </a:rPr>
              <a:t>H </a:t>
            </a:r>
            <a:r>
              <a:rPr lang="en-US" sz="2400" b="1" dirty="0" err="1" smtClean="0">
                <a:solidFill>
                  <a:schemeClr val="tx1">
                    <a:lumMod val="50000"/>
                    <a:lumOff val="50000"/>
                  </a:schemeClr>
                </a:solidFill>
                <a:latin typeface="Comic Sans MS" pitchFamily="66" charset="0"/>
              </a:rPr>
              <a:t>Dansinghani</a:t>
            </a:r>
            <a:r>
              <a:rPr lang="en-US" sz="2400" b="1" dirty="0" smtClean="0">
                <a:solidFill>
                  <a:schemeClr val="tx1">
                    <a:lumMod val="50000"/>
                    <a:lumOff val="50000"/>
                  </a:schemeClr>
                </a:solidFill>
                <a:latin typeface="Comic Sans MS" pitchFamily="66" charset="0"/>
              </a:rPr>
              <a:t>, Ministry of Education &amp; HR, Mauritius</a:t>
            </a:r>
            <a:endParaRPr lang="en-US" sz="2400" b="1" dirty="0">
              <a:solidFill>
                <a:schemeClr val="tx1">
                  <a:lumMod val="50000"/>
                  <a:lumOff val="50000"/>
                </a:schemeClr>
              </a:solidFill>
              <a:latin typeface="Comic Sans MS" pitchFamily="66"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 y="3581400"/>
            <a:ext cx="8534400" cy="36271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0352"/>
            <a:ext cx="8229600" cy="4803648"/>
          </a:xfrm>
        </p:spPr>
        <p:txBody>
          <a:bodyPr>
            <a:normAutofit/>
          </a:bodyPr>
          <a:lstStyle/>
          <a:p>
            <a:pPr algn="just">
              <a:lnSpc>
                <a:spcPct val="90000"/>
              </a:lnSpc>
              <a:buNone/>
            </a:pPr>
            <a:endParaRPr lang="en-GB" b="1" dirty="0" smtClean="0">
              <a:latin typeface="Arial" charset="0"/>
            </a:endParaRPr>
          </a:p>
          <a:p>
            <a:pPr algn="just">
              <a:lnSpc>
                <a:spcPct val="90000"/>
              </a:lnSpc>
              <a:buNone/>
            </a:pPr>
            <a:r>
              <a:rPr lang="en-GB" b="1" dirty="0" smtClean="0">
                <a:solidFill>
                  <a:schemeClr val="bg1"/>
                </a:solidFill>
                <a:latin typeface="Arial" charset="0"/>
              </a:rPr>
              <a:t>	</a:t>
            </a:r>
            <a:r>
              <a:rPr lang="en-US" b="1" dirty="0" smtClean="0"/>
              <a:t>Expanding the supply of skills</a:t>
            </a:r>
          </a:p>
          <a:p>
            <a:pPr algn="just">
              <a:lnSpc>
                <a:spcPct val="90000"/>
              </a:lnSpc>
              <a:buNone/>
            </a:pPr>
            <a:endParaRPr lang="en-GB" b="1" dirty="0" smtClean="0">
              <a:solidFill>
                <a:schemeClr val="bg1"/>
              </a:solidFill>
              <a:latin typeface="Arial" charset="0"/>
            </a:endParaRPr>
          </a:p>
          <a:p>
            <a:pPr algn="just">
              <a:lnSpc>
                <a:spcPct val="90000"/>
              </a:lnSpc>
              <a:buNone/>
            </a:pPr>
            <a:r>
              <a:rPr lang="en-GB" sz="2000" b="1" dirty="0" smtClean="0">
                <a:solidFill>
                  <a:srgbClr val="C00000"/>
                </a:solidFill>
                <a:latin typeface="Arial" charset="0"/>
              </a:rPr>
              <a:t>Education is not just the concern of the Government in Mauritius. The system of education comprises several partners:</a:t>
            </a:r>
          </a:p>
          <a:p>
            <a:pPr algn="just">
              <a:lnSpc>
                <a:spcPct val="90000"/>
              </a:lnSpc>
              <a:buNone/>
            </a:pPr>
            <a:endParaRPr lang="en-GB" b="1" dirty="0" smtClean="0">
              <a:solidFill>
                <a:srgbClr val="C00000"/>
              </a:solidFill>
              <a:latin typeface="Arial" charset="0"/>
            </a:endParaRPr>
          </a:p>
          <a:p>
            <a:pPr algn="just">
              <a:lnSpc>
                <a:spcPct val="90000"/>
              </a:lnSpc>
              <a:buNone/>
            </a:pPr>
            <a:r>
              <a:rPr lang="en-GB" b="1" dirty="0" smtClean="0">
                <a:solidFill>
                  <a:srgbClr val="C00000"/>
                </a:solidFill>
                <a:latin typeface="Arial" charset="0"/>
              </a:rPr>
              <a:t>		</a:t>
            </a:r>
            <a:r>
              <a:rPr lang="en-GB" sz="1800" b="1" dirty="0" smtClean="0">
                <a:solidFill>
                  <a:srgbClr val="C00000"/>
                </a:solidFill>
                <a:latin typeface="Arial" charset="0"/>
              </a:rPr>
              <a:t>-private schools (aided and non-aided); </a:t>
            </a:r>
          </a:p>
          <a:p>
            <a:pPr lvl="1" indent="-285750" algn="just">
              <a:lnSpc>
                <a:spcPct val="90000"/>
              </a:lnSpc>
              <a:buNone/>
            </a:pPr>
            <a:r>
              <a:rPr lang="en-GB" sz="1800" b="1" dirty="0" smtClean="0">
                <a:solidFill>
                  <a:srgbClr val="C00000"/>
                </a:solidFill>
                <a:latin typeface="Arial" charset="0"/>
              </a:rPr>
              <a:t>		-non governmental organisations; </a:t>
            </a:r>
          </a:p>
          <a:p>
            <a:pPr lvl="1" indent="-285750" algn="just">
              <a:lnSpc>
                <a:spcPct val="90000"/>
              </a:lnSpc>
              <a:buNone/>
            </a:pPr>
            <a:r>
              <a:rPr lang="en-GB" sz="1800" b="1" dirty="0" smtClean="0">
                <a:solidFill>
                  <a:srgbClr val="C00000"/>
                </a:solidFill>
                <a:latin typeface="Arial" charset="0"/>
              </a:rPr>
              <a:t>		-education authorities; </a:t>
            </a:r>
          </a:p>
          <a:p>
            <a:pPr lvl="1" indent="-285750" algn="just">
              <a:lnSpc>
                <a:spcPct val="90000"/>
              </a:lnSpc>
              <a:buNone/>
            </a:pPr>
            <a:r>
              <a:rPr lang="en-GB" sz="1800" b="1" dirty="0" smtClean="0">
                <a:solidFill>
                  <a:srgbClr val="C00000"/>
                </a:solidFill>
                <a:latin typeface="Arial" charset="0"/>
              </a:rPr>
              <a:t>		-religious bodies; </a:t>
            </a:r>
          </a:p>
          <a:p>
            <a:pPr lvl="1" indent="-285750" algn="just">
              <a:lnSpc>
                <a:spcPct val="90000"/>
              </a:lnSpc>
              <a:buNone/>
            </a:pPr>
            <a:r>
              <a:rPr lang="en-GB" sz="1800" b="1" dirty="0" smtClean="0">
                <a:solidFill>
                  <a:srgbClr val="C00000"/>
                </a:solidFill>
                <a:latin typeface="Arial" charset="0"/>
              </a:rPr>
              <a:t>		-</a:t>
            </a:r>
            <a:r>
              <a:rPr lang="en-GB" sz="1800" b="1" dirty="0" err="1" smtClean="0">
                <a:solidFill>
                  <a:srgbClr val="C00000"/>
                </a:solidFill>
                <a:latin typeface="Arial" charset="0"/>
              </a:rPr>
              <a:t>parastatal</a:t>
            </a:r>
            <a:r>
              <a:rPr lang="en-GB" sz="1800" b="1" dirty="0" smtClean="0">
                <a:solidFill>
                  <a:srgbClr val="C00000"/>
                </a:solidFill>
                <a:latin typeface="Arial" charset="0"/>
              </a:rPr>
              <a:t> institutions;  </a:t>
            </a:r>
          </a:p>
          <a:p>
            <a:pPr lvl="1" indent="-285750" algn="just">
              <a:lnSpc>
                <a:spcPct val="90000"/>
              </a:lnSpc>
              <a:buNone/>
            </a:pPr>
            <a:r>
              <a:rPr lang="en-GB" sz="1800" b="1" dirty="0" smtClean="0">
                <a:solidFill>
                  <a:srgbClr val="C00000"/>
                </a:solidFill>
                <a:latin typeface="Arial" charset="0"/>
              </a:rPr>
              <a:t>		-parents and </a:t>
            </a:r>
          </a:p>
          <a:p>
            <a:pPr lvl="1" indent="-285750" algn="just">
              <a:lnSpc>
                <a:spcPct val="90000"/>
              </a:lnSpc>
              <a:buNone/>
            </a:pPr>
            <a:r>
              <a:rPr lang="en-GB" sz="1800" b="1" dirty="0" smtClean="0">
                <a:solidFill>
                  <a:srgbClr val="C00000"/>
                </a:solidFill>
                <a:latin typeface="Arial" charset="0"/>
              </a:rPr>
              <a:t>		-the community at large. </a:t>
            </a:r>
          </a:p>
        </p:txBody>
      </p:sp>
      <p:pic>
        <p:nvPicPr>
          <p:cNvPr id="5" name="Picture 6"/>
          <p:cNvPicPr>
            <a:picLocks noChangeAspect="1" noChangeArrowheads="1"/>
          </p:cNvPicPr>
          <p:nvPr/>
        </p:nvPicPr>
        <p:blipFill>
          <a:blip r:embed="rId2" cstate="print"/>
          <a:srcRect/>
          <a:stretch>
            <a:fillRect/>
          </a:stretch>
        </p:blipFill>
        <p:spPr bwMode="auto">
          <a:xfrm>
            <a:off x="5955050" y="3962400"/>
            <a:ext cx="2818534"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183880" cy="1051560"/>
          </a:xfrm>
        </p:spPr>
        <p:txBody>
          <a:bodyPr>
            <a:normAutofit fontScale="90000"/>
          </a:bodyPr>
          <a:lstStyle/>
          <a:p>
            <a:r>
              <a:rPr lang="en-GB" dirty="0" smtClean="0">
                <a:solidFill>
                  <a:schemeClr val="bg1"/>
                </a:solidFill>
              </a:rPr>
              <a:t>The private sector plays a key role in the provision of education</a:t>
            </a:r>
            <a:endParaRPr lang="en-US" dirty="0">
              <a:solidFill>
                <a:schemeClr val="bg1"/>
              </a:solidFill>
            </a:endParaRPr>
          </a:p>
        </p:txBody>
      </p:sp>
      <p:sp>
        <p:nvSpPr>
          <p:cNvPr id="3" name="Content Placeholder 2"/>
          <p:cNvSpPr>
            <a:spLocks noGrp="1"/>
          </p:cNvSpPr>
          <p:nvPr>
            <p:ph idx="1"/>
          </p:nvPr>
        </p:nvSpPr>
        <p:spPr>
          <a:xfrm>
            <a:off x="457200" y="1676400"/>
            <a:ext cx="8183880" cy="4187952"/>
          </a:xfrm>
        </p:spPr>
        <p:txBody>
          <a:bodyPr>
            <a:normAutofit lnSpcReduction="10000"/>
          </a:bodyPr>
          <a:lstStyle/>
          <a:p>
            <a:pPr algn="just"/>
            <a:r>
              <a:rPr lang="en-GB" sz="1600" b="1" dirty="0" smtClean="0">
                <a:solidFill>
                  <a:srgbClr val="C00000"/>
                </a:solidFill>
              </a:rPr>
              <a:t>At independence in 1968, State provision = 6% v/s Private sector = 94% (private-aided 16% and private non-aided 78%)</a:t>
            </a:r>
          </a:p>
          <a:p>
            <a:pPr algn="just"/>
            <a:endParaRPr lang="en-GB" sz="1600" b="1" dirty="0" smtClean="0">
              <a:solidFill>
                <a:srgbClr val="C00000"/>
              </a:solidFill>
            </a:endParaRPr>
          </a:p>
          <a:p>
            <a:pPr algn="just"/>
            <a:r>
              <a:rPr lang="en-GB" sz="1600" b="1" dirty="0" smtClean="0">
                <a:solidFill>
                  <a:srgbClr val="C00000"/>
                </a:solidFill>
              </a:rPr>
              <a:t>In 2005: 83% for pre-primary;</a:t>
            </a:r>
          </a:p>
          <a:p>
            <a:pPr algn="just">
              <a:buNone/>
            </a:pPr>
            <a:r>
              <a:rPr lang="en-GB" sz="1600" b="1" dirty="0" smtClean="0">
                <a:solidFill>
                  <a:srgbClr val="C00000"/>
                </a:solidFill>
              </a:rPr>
              <a:t>                   25% primary; </a:t>
            </a:r>
          </a:p>
          <a:p>
            <a:pPr algn="just">
              <a:buNone/>
            </a:pPr>
            <a:r>
              <a:rPr lang="en-GB" sz="1600" b="1" dirty="0" smtClean="0">
                <a:solidFill>
                  <a:srgbClr val="C00000"/>
                </a:solidFill>
              </a:rPr>
              <a:t>                   66% secondary; 58% pre-vocational, and</a:t>
            </a:r>
          </a:p>
          <a:p>
            <a:pPr algn="just">
              <a:buNone/>
            </a:pPr>
            <a:r>
              <a:rPr lang="en-GB" sz="1600" b="1" dirty="0" smtClean="0">
                <a:solidFill>
                  <a:srgbClr val="C00000"/>
                </a:solidFill>
              </a:rPr>
              <a:t>                   + 50% for tertiary</a:t>
            </a:r>
          </a:p>
          <a:p>
            <a:pPr algn="just">
              <a:buNone/>
            </a:pPr>
            <a:endParaRPr lang="en-GB" sz="1600" b="1" dirty="0" smtClean="0">
              <a:solidFill>
                <a:srgbClr val="C00000"/>
              </a:solidFill>
            </a:endParaRPr>
          </a:p>
          <a:p>
            <a:pPr marL="265176" lvl="1" indent="-265176" algn="just">
              <a:buSzPct val="80000"/>
            </a:pPr>
            <a:r>
              <a:rPr lang="en-US" sz="1700" b="1" dirty="0" smtClean="0">
                <a:solidFill>
                  <a:srgbClr val="C00000"/>
                </a:solidFill>
              </a:rPr>
              <a:t>	Partnering with the private sector in TVET: the introduction of apprenticeships has allowed a significant increase in enrolments, while maintaining costs sustainable and strengthening the links between training and industries</a:t>
            </a:r>
          </a:p>
          <a:p>
            <a:pPr algn="just">
              <a:buNone/>
            </a:pPr>
            <a:endParaRPr lang="en-GB" sz="1600" dirty="0" smtClean="0">
              <a:solidFill>
                <a:srgbClr val="C00000"/>
              </a:solidFill>
            </a:endParaRPr>
          </a:p>
          <a:p>
            <a:r>
              <a:rPr lang="en-GB" sz="1800" b="1" dirty="0" smtClean="0">
                <a:solidFill>
                  <a:srgbClr val="C00000"/>
                </a:solidFill>
              </a:rPr>
              <a:t>Corporate Social responsibility </a:t>
            </a:r>
            <a:r>
              <a:rPr lang="en-GB" sz="1800" b="1" dirty="0" smtClean="0">
                <a:solidFill>
                  <a:srgbClr val="C00000"/>
                </a:solidFill>
              </a:rPr>
              <a:t/>
            </a:r>
            <a:br>
              <a:rPr lang="en-GB" sz="1800" b="1" dirty="0" smtClean="0">
                <a:solidFill>
                  <a:srgbClr val="C00000"/>
                </a:solidFill>
              </a:rPr>
            </a:br>
            <a:endParaRPr lang="en-US" sz="1800" b="1" dirty="0">
              <a:solidFill>
                <a:srgbClr val="C00000"/>
              </a:solidFill>
            </a:endParaRPr>
          </a:p>
        </p:txBody>
      </p:sp>
      <p:pic>
        <p:nvPicPr>
          <p:cNvPr id="4" name="Picture 2"/>
          <p:cNvPicPr>
            <a:picLocks noChangeAspect="1" noChangeArrowheads="1"/>
          </p:cNvPicPr>
          <p:nvPr/>
        </p:nvPicPr>
        <p:blipFill>
          <a:blip r:embed="rId2" cstate="print"/>
          <a:srcRect/>
          <a:stretch>
            <a:fillRect/>
          </a:stretch>
        </p:blipFill>
        <p:spPr bwMode="auto">
          <a:xfrm>
            <a:off x="6705600" y="4800600"/>
            <a:ext cx="2057400" cy="13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530352"/>
            <a:ext cx="5105400" cy="5489448"/>
          </a:xfrm>
        </p:spPr>
        <p:txBody>
          <a:bodyPr>
            <a:normAutofit/>
          </a:bodyPr>
          <a:lstStyle/>
          <a:p>
            <a:pPr>
              <a:lnSpc>
                <a:spcPct val="90000"/>
              </a:lnSpc>
              <a:buNone/>
            </a:pPr>
            <a:endParaRPr lang="en-GB" sz="2400" b="1" dirty="0" smtClean="0">
              <a:solidFill>
                <a:schemeClr val="tx1">
                  <a:lumMod val="50000"/>
                  <a:lumOff val="50000"/>
                </a:schemeClr>
              </a:solidFill>
              <a:latin typeface="Arial" charset="0"/>
            </a:endParaRPr>
          </a:p>
          <a:p>
            <a:pPr>
              <a:lnSpc>
                <a:spcPct val="90000"/>
              </a:lnSpc>
            </a:pPr>
            <a:r>
              <a:rPr lang="en-GB" sz="2400" b="1" dirty="0" smtClean="0">
                <a:solidFill>
                  <a:srgbClr val="C00000"/>
                </a:solidFill>
                <a:latin typeface="Arial" charset="0"/>
              </a:rPr>
              <a:t>The public-private participation ratio is likely to change in Mauritius</a:t>
            </a:r>
          </a:p>
          <a:p>
            <a:pPr>
              <a:lnSpc>
                <a:spcPct val="90000"/>
              </a:lnSpc>
            </a:pPr>
            <a:endParaRPr lang="en-GB" sz="2400" b="1" dirty="0" smtClean="0">
              <a:solidFill>
                <a:srgbClr val="C00000"/>
              </a:solidFill>
              <a:latin typeface="Arial" charset="0"/>
            </a:endParaRPr>
          </a:p>
          <a:p>
            <a:pPr>
              <a:lnSpc>
                <a:spcPct val="90000"/>
              </a:lnSpc>
            </a:pPr>
            <a:endParaRPr lang="en-GB" sz="2400" b="1" dirty="0" smtClean="0">
              <a:solidFill>
                <a:srgbClr val="C00000"/>
              </a:solidFill>
              <a:latin typeface="Arial" charset="0"/>
            </a:endParaRPr>
          </a:p>
          <a:p>
            <a:pPr>
              <a:lnSpc>
                <a:spcPct val="90000"/>
              </a:lnSpc>
            </a:pPr>
            <a:r>
              <a:rPr lang="en-GB" sz="2400" b="1" dirty="0" smtClean="0">
                <a:solidFill>
                  <a:srgbClr val="C00000"/>
                </a:solidFill>
                <a:latin typeface="Arial" charset="0"/>
              </a:rPr>
              <a:t>With the projected decline in enrolment in primary and secondary, the Government plan may not necessarily lead to the closure of private schools but would bring about a potentially positive effect by implementing quality measures such as decreasing class sizes</a:t>
            </a:r>
          </a:p>
          <a:p>
            <a:pPr>
              <a:lnSpc>
                <a:spcPct val="90000"/>
              </a:lnSpc>
              <a:buNone/>
            </a:pPr>
            <a:endParaRPr lang="en-GB" b="1" dirty="0" smtClean="0">
              <a:latin typeface="Arial" charset="0"/>
            </a:endParaRP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380999" y="381000"/>
            <a:ext cx="2895601" cy="1629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934200" cy="5943600"/>
          </a:xfrm>
        </p:spPr>
        <p:txBody>
          <a:bodyPr>
            <a:normAutofit fontScale="25000" lnSpcReduction="20000"/>
          </a:bodyPr>
          <a:lstStyle/>
          <a:p>
            <a:pPr algn="just">
              <a:lnSpc>
                <a:spcPct val="170000"/>
              </a:lnSpc>
            </a:pPr>
            <a:r>
              <a:rPr lang="en-GB" sz="6400" b="1" dirty="0" smtClean="0">
                <a:solidFill>
                  <a:srgbClr val="C00000"/>
                </a:solidFill>
                <a:latin typeface="Arial" charset="0"/>
              </a:rPr>
              <a:t>The Mauritian experience shows that access, equity, quality, and relevance have on the whole improved significantly through this innovative PPP delivery system </a:t>
            </a:r>
          </a:p>
          <a:p>
            <a:pPr algn="just">
              <a:lnSpc>
                <a:spcPct val="170000"/>
              </a:lnSpc>
            </a:pPr>
            <a:r>
              <a:rPr lang="en-GB" sz="6400" b="1" dirty="0" smtClean="0">
                <a:solidFill>
                  <a:srgbClr val="C00000"/>
                </a:solidFill>
                <a:latin typeface="Arial" charset="0"/>
              </a:rPr>
              <a:t>Government has always honoured its contractual obligations towards private schools </a:t>
            </a:r>
          </a:p>
          <a:p>
            <a:pPr algn="just">
              <a:lnSpc>
                <a:spcPct val="170000"/>
              </a:lnSpc>
            </a:pPr>
            <a:r>
              <a:rPr lang="en-GB" sz="6400" b="1" dirty="0" smtClean="0">
                <a:solidFill>
                  <a:srgbClr val="C00000"/>
                </a:solidFill>
                <a:latin typeface="Arial" charset="0"/>
              </a:rPr>
              <a:t>It has made special concessions so that they may continue to offer efficient educational services to Mauritian children. </a:t>
            </a:r>
          </a:p>
          <a:p>
            <a:pPr algn="just">
              <a:lnSpc>
                <a:spcPct val="170000"/>
              </a:lnSpc>
            </a:pPr>
            <a:r>
              <a:rPr lang="en-GB" sz="6400" b="1" dirty="0" smtClean="0">
                <a:solidFill>
                  <a:srgbClr val="C00000"/>
                </a:solidFill>
                <a:latin typeface="Arial" charset="0"/>
              </a:rPr>
              <a:t>Government has never taken any action  with a view to reduce the importance or to close or nationalise private schools. </a:t>
            </a:r>
          </a:p>
          <a:p>
            <a:pPr algn="just">
              <a:lnSpc>
                <a:spcPct val="170000"/>
              </a:lnSpc>
            </a:pPr>
            <a:endParaRPr lang="en-GB" sz="6400" b="1" dirty="0" smtClean="0">
              <a:solidFill>
                <a:srgbClr val="C00000"/>
              </a:solidFill>
              <a:latin typeface="Arial" charset="0"/>
            </a:endParaRPr>
          </a:p>
          <a:p>
            <a:pPr algn="just">
              <a:lnSpc>
                <a:spcPct val="170000"/>
              </a:lnSpc>
            </a:pPr>
            <a:r>
              <a:rPr lang="en-GB" sz="7200" b="1" i="1" dirty="0" smtClean="0">
                <a:solidFill>
                  <a:srgbClr val="C00000"/>
                </a:solidFill>
                <a:latin typeface="Arial" charset="0"/>
              </a:rPr>
              <a:t>It has believed more in a PPP approach to the provision of education but reserving the right to regulate and intervene to ensure access, equity and quality. </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467600" y="457200"/>
            <a:ext cx="12573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p:cNvPicPr>
            <a:picLocks noChangeAspect="1" noChangeArrowheads="1"/>
          </p:cNvPicPr>
          <p:nvPr/>
        </p:nvPicPr>
        <p:blipFill>
          <a:blip r:embed="rId3" cstate="print"/>
          <a:srcRect/>
          <a:stretch>
            <a:fillRect/>
          </a:stretch>
        </p:blipFill>
        <p:spPr bwMode="auto">
          <a:xfrm>
            <a:off x="0" y="3810000"/>
            <a:ext cx="9144000" cy="1676400"/>
          </a:xfrm>
          <a:prstGeom prst="rect">
            <a:avLst/>
          </a:prstGeom>
          <a:noFill/>
          <a:ln w="9525">
            <a:noFill/>
            <a:miter lim="800000"/>
            <a:headEnd/>
            <a:tailEnd/>
          </a:ln>
        </p:spPr>
      </p:pic>
      <p:sp>
        <p:nvSpPr>
          <p:cNvPr id="43011" name="Rectangle 7"/>
          <p:cNvSpPr>
            <a:spLocks noChangeArrowheads="1"/>
          </p:cNvSpPr>
          <p:nvPr/>
        </p:nvSpPr>
        <p:spPr bwMode="auto">
          <a:xfrm>
            <a:off x="2667000" y="1752600"/>
            <a:ext cx="4343400" cy="923330"/>
          </a:xfrm>
          <a:prstGeom prst="rect">
            <a:avLst/>
          </a:prstGeom>
          <a:noFill/>
          <a:ln w="9525">
            <a:noFill/>
            <a:miter lim="800000"/>
            <a:headEnd/>
            <a:tailEnd/>
          </a:ln>
        </p:spPr>
        <p:txBody>
          <a:bodyPr>
            <a:spAutoFit/>
          </a:bodyPr>
          <a:lstStyle/>
          <a:p>
            <a:r>
              <a:rPr lang="en-US" sz="5400" b="1" dirty="0">
                <a:solidFill>
                  <a:schemeClr val="accent2"/>
                </a:solidFill>
              </a:rPr>
              <a:t>Thank You</a:t>
            </a:r>
          </a:p>
        </p:txBody>
      </p:sp>
      <p:pic>
        <p:nvPicPr>
          <p:cNvPr id="43013" name="Picture 10"/>
          <p:cNvPicPr>
            <a:picLocks noChangeAspect="1" noChangeArrowheads="1"/>
          </p:cNvPicPr>
          <p:nvPr/>
        </p:nvPicPr>
        <p:blipFill>
          <a:blip r:embed="rId4" cstate="print"/>
          <a:srcRect/>
          <a:stretch>
            <a:fillRect/>
          </a:stretch>
        </p:blipFill>
        <p:spPr bwMode="auto">
          <a:xfrm>
            <a:off x="457200" y="838200"/>
            <a:ext cx="5108575" cy="449262"/>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90600" y="3429000"/>
            <a:ext cx="7343775" cy="3124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9"/>
          <p:cNvSpPr>
            <a:spLocks noGrp="1"/>
          </p:cNvSpPr>
          <p:nvPr>
            <p:ph sz="quarter" idx="4294967295"/>
          </p:nvPr>
        </p:nvSpPr>
        <p:spPr>
          <a:xfrm>
            <a:off x="762000" y="304800"/>
            <a:ext cx="8153400" cy="6109365"/>
          </a:xfrm>
        </p:spPr>
        <p:txBody>
          <a:bodyPr wrap="square">
            <a:spAutoFit/>
          </a:bodyPr>
          <a:lstStyle/>
          <a:p>
            <a:pPr eaLnBrk="1" hangingPunct="1">
              <a:spcBef>
                <a:spcPct val="0"/>
              </a:spcBef>
              <a:buFont typeface="Wingdings" pitchFamily="2" charset="2"/>
              <a:buChar char="§"/>
            </a:pPr>
            <a:endParaRPr lang="en-US" sz="1800" dirty="0" smtClean="0"/>
          </a:p>
          <a:p>
            <a:pPr lvl="0" algn="ctr">
              <a:spcBef>
                <a:spcPct val="0"/>
              </a:spcBef>
              <a:buNone/>
            </a:pPr>
            <a:r>
              <a:rPr lang="en-US" sz="1800" b="1" dirty="0" smtClean="0">
                <a:solidFill>
                  <a:srgbClr val="FF0000"/>
                </a:solidFill>
              </a:rPr>
              <a:t>The Rationale for Post-primary Education in LDCs</a:t>
            </a:r>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r>
              <a:rPr lang="en-US" sz="2000" dirty="0" smtClean="0"/>
              <a:t>Access to primary education has increased dramatically in LDCs over the last decade (the median GER in primary education in Africa increased from 80 percent in 1999 to 102 percent in 2010)</a:t>
            </a:r>
          </a:p>
          <a:p>
            <a:pPr eaLnBrk="1" hangingPunct="1">
              <a:spcBef>
                <a:spcPct val="0"/>
              </a:spcBef>
            </a:pPr>
            <a:endParaRPr lang="en-US" sz="1800" dirty="0" smtClean="0"/>
          </a:p>
          <a:p>
            <a:pPr eaLnBrk="1" hangingPunct="1">
              <a:spcBef>
                <a:spcPct val="0"/>
              </a:spcBef>
              <a:buNone/>
            </a:pPr>
            <a:r>
              <a:rPr lang="en-US" sz="1800" dirty="0" smtClean="0">
                <a:solidFill>
                  <a:srgbClr val="FF0000"/>
                </a:solidFill>
              </a:rPr>
              <a:t>However</a:t>
            </a:r>
            <a:r>
              <a:rPr lang="en-US" sz="1800" dirty="0" smtClean="0"/>
              <a:t> </a:t>
            </a:r>
          </a:p>
          <a:p>
            <a:pPr eaLnBrk="1" hangingPunct="1">
              <a:spcBef>
                <a:spcPct val="0"/>
              </a:spcBef>
              <a:buFont typeface="Wingdings" pitchFamily="2" charset="2"/>
              <a:buChar char="§"/>
            </a:pPr>
            <a:endParaRPr lang="en-US" sz="1800" dirty="0" smtClean="0"/>
          </a:p>
          <a:p>
            <a:pPr>
              <a:spcBef>
                <a:spcPct val="0"/>
              </a:spcBef>
              <a:buFont typeface="Wingdings" pitchFamily="2" charset="2"/>
              <a:buChar char="§"/>
            </a:pPr>
            <a:r>
              <a:rPr lang="en-US" sz="2000" dirty="0" smtClean="0"/>
              <a:t>Generally accepted that 90 % of young people receive their skills training in the informal sector</a:t>
            </a:r>
          </a:p>
          <a:p>
            <a:pPr>
              <a:spcBef>
                <a:spcPct val="0"/>
              </a:spcBef>
              <a:buFont typeface="Wingdings" pitchFamily="2" charset="2"/>
              <a:buChar char="§"/>
            </a:pPr>
            <a:endParaRPr lang="en-US" sz="2000" dirty="0" smtClean="0"/>
          </a:p>
          <a:p>
            <a:pPr>
              <a:spcBef>
                <a:spcPct val="0"/>
              </a:spcBef>
              <a:buFont typeface="Wingdings" pitchFamily="2" charset="2"/>
              <a:buChar char="§"/>
            </a:pPr>
            <a:r>
              <a:rPr lang="en-US" sz="2000" dirty="0" smtClean="0"/>
              <a:t>Increasing personal and social aspirations place situate  education  as the key driver for mobility</a:t>
            </a:r>
          </a:p>
          <a:p>
            <a:pPr>
              <a:spcBef>
                <a:spcPct val="0"/>
              </a:spcBef>
              <a:buFont typeface="Wingdings" pitchFamily="2" charset="2"/>
              <a:buChar char="§"/>
            </a:pPr>
            <a:endParaRPr lang="en-US" sz="2000" dirty="0" smtClean="0"/>
          </a:p>
          <a:p>
            <a:pPr>
              <a:spcBef>
                <a:spcPct val="0"/>
              </a:spcBef>
              <a:buFont typeface="Wingdings" pitchFamily="2" charset="2"/>
              <a:buChar char="§"/>
            </a:pPr>
            <a:r>
              <a:rPr lang="en-US" sz="2000" dirty="0" smtClean="0"/>
              <a:t>Expansion of Post-Primary education to meet socio-economic development becoming more central to national development strategies</a:t>
            </a:r>
          </a:p>
          <a:p>
            <a:pPr eaLnBrk="1" hangingPunct="1">
              <a:spcBef>
                <a:spcPct val="0"/>
              </a:spcBef>
            </a:pPr>
            <a:endParaRPr lang="en-US" sz="2000" dirty="0" smtClean="0"/>
          </a:p>
        </p:txBody>
      </p:sp>
      <p:graphicFrame>
        <p:nvGraphicFramePr>
          <p:cNvPr id="8" name="Chart 7"/>
          <p:cNvGraphicFramePr/>
          <p:nvPr/>
        </p:nvGraphicFramePr>
        <p:xfrm>
          <a:off x="1219200" y="3886200"/>
          <a:ext cx="7239000" cy="243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9"/>
          <p:cNvSpPr>
            <a:spLocks noGrp="1"/>
          </p:cNvSpPr>
          <p:nvPr>
            <p:ph sz="quarter" idx="4294967295"/>
          </p:nvPr>
        </p:nvSpPr>
        <p:spPr>
          <a:xfrm>
            <a:off x="609600" y="304800"/>
            <a:ext cx="8153400" cy="2970044"/>
          </a:xfrm>
        </p:spPr>
        <p:txBody>
          <a:bodyPr wrap="square">
            <a:spAutoFit/>
          </a:bodyPr>
          <a:lstStyle/>
          <a:p>
            <a:pPr eaLnBrk="1" hangingPunct="1">
              <a:spcBef>
                <a:spcPct val="0"/>
              </a:spcBef>
              <a:buFont typeface="Wingdings" pitchFamily="2" charset="2"/>
              <a:buChar char="§"/>
            </a:pPr>
            <a:endParaRPr lang="en-US" sz="1800" dirty="0" smtClean="0"/>
          </a:p>
          <a:p>
            <a:pPr lvl="0" algn="ctr">
              <a:spcBef>
                <a:spcPct val="0"/>
              </a:spcBef>
              <a:buNone/>
            </a:pPr>
            <a:r>
              <a:rPr lang="en-US" b="1" dirty="0" smtClean="0">
                <a:solidFill>
                  <a:srgbClr val="FF0000"/>
                </a:solidFill>
              </a:rPr>
              <a:t>The Rationale for Post-primary Education </a:t>
            </a:r>
            <a:r>
              <a:rPr lang="en-US" b="1" dirty="0" smtClean="0">
                <a:solidFill>
                  <a:srgbClr val="F07F09">
                    <a:tint val="88000"/>
                    <a:satMod val="150000"/>
                  </a:srgbClr>
                </a:solidFill>
                <a:effectLst>
                  <a:outerShdw blurRad="53975" dist="22860" dir="5400000" algn="tl" rotWithShape="0">
                    <a:srgbClr val="000000">
                      <a:alpha val="55000"/>
                    </a:srgbClr>
                  </a:outerShdw>
                </a:effectLst>
              </a:rPr>
              <a:t>( 2)</a:t>
            </a:r>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endParaRPr lang="en-US" sz="1800" dirty="0" smtClean="0"/>
          </a:p>
          <a:p>
            <a:pPr>
              <a:spcBef>
                <a:spcPct val="0"/>
              </a:spcBef>
            </a:pPr>
            <a:r>
              <a:rPr lang="en-US" sz="1800" dirty="0" smtClean="0"/>
              <a:t>Transition from school to work remains problematic in most African countries. In most countries, it takes more than 3 to 4 years to enter the labor market.</a:t>
            </a:r>
          </a:p>
          <a:p>
            <a:pPr eaLnBrk="1" hangingPunct="1">
              <a:spcBef>
                <a:spcPct val="0"/>
              </a:spcBef>
            </a:pPr>
            <a:endParaRPr lang="en-US" sz="2000" dirty="0" smtClean="0"/>
          </a:p>
        </p:txBody>
      </p:sp>
      <p:graphicFrame>
        <p:nvGraphicFramePr>
          <p:cNvPr id="8" name="Chart 7"/>
          <p:cNvGraphicFramePr/>
          <p:nvPr/>
        </p:nvGraphicFramePr>
        <p:xfrm>
          <a:off x="1219200" y="3200400"/>
          <a:ext cx="7239000" cy="3124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1" y="3810000"/>
          <a:ext cx="7620000" cy="26003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304800" y="381000"/>
            <a:ext cx="8534400" cy="758825"/>
          </a:xfrm>
        </p:spPr>
        <p:txBody>
          <a:bodyPr>
            <a:noAutofit/>
          </a:bodyPr>
          <a:lstStyle/>
          <a:p>
            <a:pPr eaLnBrk="1" fontAlgn="auto" hangingPunct="1">
              <a:spcAft>
                <a:spcPts val="0"/>
              </a:spcAft>
              <a:defRPr/>
            </a:pPr>
            <a:r>
              <a:rPr lang="en-US" sz="2400" dirty="0" smtClean="0">
                <a:solidFill>
                  <a:schemeClr val="accent3">
                    <a:shade val="75000"/>
                  </a:schemeClr>
                </a:solidFill>
              </a:rPr>
              <a:t>The challenge of developing post-primary education strategies in </a:t>
            </a:r>
            <a:r>
              <a:rPr lang="en-US" sz="2400" dirty="0" smtClean="0">
                <a:solidFill>
                  <a:schemeClr val="accent3">
                    <a:shade val="75000"/>
                  </a:schemeClr>
                </a:solidFill>
              </a:rPr>
              <a:t>LDCs (1)</a:t>
            </a:r>
            <a:endParaRPr lang="en-US" sz="2400" dirty="0">
              <a:solidFill>
                <a:schemeClr val="accent3">
                  <a:shade val="75000"/>
                </a:schemeClr>
              </a:solidFill>
            </a:endParaRPr>
          </a:p>
        </p:txBody>
      </p:sp>
      <p:sp>
        <p:nvSpPr>
          <p:cNvPr id="14340" name="Content Placeholder 4"/>
          <p:cNvSpPr>
            <a:spLocks noGrp="1"/>
          </p:cNvSpPr>
          <p:nvPr>
            <p:ph sz="quarter" idx="4294967295"/>
          </p:nvPr>
        </p:nvSpPr>
        <p:spPr>
          <a:xfrm>
            <a:off x="533400" y="1524000"/>
            <a:ext cx="8305800" cy="2133600"/>
          </a:xfrm>
        </p:spPr>
        <p:txBody>
          <a:bodyPr/>
          <a:lstStyle/>
          <a:p>
            <a:pPr eaLnBrk="1" hangingPunct="1">
              <a:spcBef>
                <a:spcPct val="0"/>
              </a:spcBef>
              <a:buFont typeface="Wingdings" pitchFamily="2" charset="2"/>
              <a:buChar char="§"/>
            </a:pPr>
            <a:r>
              <a:rPr lang="en-US" sz="1800" smtClean="0"/>
              <a:t>The low development of post-primary education is rapidly becoming a key constraint to youth employment and economic development</a:t>
            </a:r>
          </a:p>
          <a:p>
            <a:pPr eaLnBrk="1" hangingPunct="1">
              <a:spcBef>
                <a:spcPct val="0"/>
              </a:spcBef>
              <a:buFont typeface="Wingdings" pitchFamily="2" charset="2"/>
              <a:buChar char="§"/>
            </a:pPr>
            <a:endParaRPr lang="en-US" sz="1800" smtClean="0"/>
          </a:p>
          <a:p>
            <a:pPr eaLnBrk="1" hangingPunct="1">
              <a:spcBef>
                <a:spcPct val="0"/>
              </a:spcBef>
              <a:buFont typeface="Wingdings" pitchFamily="2" charset="2"/>
              <a:buChar char="§"/>
            </a:pPr>
            <a:r>
              <a:rPr lang="en-US" sz="1800" smtClean="0"/>
              <a:t>Strategies for the development of post-primary education in LDCs ought to be informed by specificities of the labor markets in these countries, including the predominant share of the informal sector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534400" cy="758825"/>
          </a:xfrm>
        </p:spPr>
        <p:txBody>
          <a:bodyPr>
            <a:noAutofit/>
          </a:bodyPr>
          <a:lstStyle/>
          <a:p>
            <a:pPr algn="ctr" eaLnBrk="1" fontAlgn="auto" hangingPunct="1">
              <a:spcAft>
                <a:spcPts val="0"/>
              </a:spcAft>
              <a:defRPr/>
            </a:pPr>
            <a:r>
              <a:rPr lang="en-US" sz="2400" dirty="0" smtClean="0">
                <a:solidFill>
                  <a:schemeClr val="accent3">
                    <a:shade val="75000"/>
                  </a:schemeClr>
                </a:solidFill>
              </a:rPr>
              <a:t>The challenge of developing post-primary education strategies in </a:t>
            </a:r>
            <a:r>
              <a:rPr lang="en-US" sz="2400" dirty="0" smtClean="0">
                <a:solidFill>
                  <a:schemeClr val="accent3">
                    <a:shade val="75000"/>
                  </a:schemeClr>
                </a:solidFill>
              </a:rPr>
              <a:t>LDCs (2)</a:t>
            </a:r>
            <a:endParaRPr lang="en-US" sz="2400" dirty="0">
              <a:solidFill>
                <a:schemeClr val="accent3">
                  <a:shade val="75000"/>
                </a:schemeClr>
              </a:solidFill>
            </a:endParaRPr>
          </a:p>
        </p:txBody>
      </p:sp>
      <p:sp>
        <p:nvSpPr>
          <p:cNvPr id="14340" name="Content Placeholder 4"/>
          <p:cNvSpPr>
            <a:spLocks noGrp="1"/>
          </p:cNvSpPr>
          <p:nvPr>
            <p:ph sz="quarter" idx="4294967295"/>
          </p:nvPr>
        </p:nvSpPr>
        <p:spPr>
          <a:xfrm>
            <a:off x="533400" y="1524000"/>
            <a:ext cx="8305800" cy="2133600"/>
          </a:xfrm>
        </p:spPr>
        <p:txBody>
          <a:bodyPr>
            <a:normAutofit fontScale="25000" lnSpcReduction="20000"/>
          </a:bodyPr>
          <a:lstStyle/>
          <a:p>
            <a:pPr>
              <a:spcBef>
                <a:spcPct val="0"/>
              </a:spcBef>
              <a:buFont typeface="Wingdings" pitchFamily="2" charset="2"/>
              <a:buChar char="§"/>
            </a:pPr>
            <a:endParaRPr lang="en-US" sz="1800" dirty="0" smtClean="0"/>
          </a:p>
          <a:p>
            <a:pPr lvl="0">
              <a:spcBef>
                <a:spcPct val="0"/>
              </a:spcBef>
              <a:buFont typeface="Wingdings" pitchFamily="2" charset="2"/>
              <a:buChar char="§"/>
            </a:pPr>
            <a:r>
              <a:rPr lang="en-US" sz="8000" dirty="0" smtClean="0">
                <a:latin typeface="Cambria" pitchFamily="18" charset="0"/>
              </a:rPr>
              <a:t>There is limited institutional capacity of sector ministries to lead and implement the on-going reforms and innovations. </a:t>
            </a:r>
            <a:endParaRPr lang="en-US" sz="8000" dirty="0" smtClean="0">
              <a:latin typeface="Cambria" pitchFamily="18" charset="0"/>
            </a:endParaRPr>
          </a:p>
          <a:p>
            <a:pPr lvl="0">
              <a:spcBef>
                <a:spcPct val="0"/>
              </a:spcBef>
              <a:buNone/>
            </a:pPr>
            <a:endParaRPr lang="en-US" sz="8000" dirty="0" smtClean="0">
              <a:latin typeface="Cambria" pitchFamily="18" charset="0"/>
            </a:endParaRPr>
          </a:p>
          <a:p>
            <a:pPr lvl="0">
              <a:spcBef>
                <a:spcPct val="0"/>
              </a:spcBef>
              <a:buFont typeface="Wingdings" pitchFamily="2" charset="2"/>
              <a:buChar char="§"/>
            </a:pPr>
            <a:r>
              <a:rPr lang="en-US" sz="8000" dirty="0" smtClean="0">
                <a:latin typeface="Cambria" pitchFamily="18" charset="0"/>
              </a:rPr>
              <a:t>Resource Gap</a:t>
            </a:r>
            <a:endParaRPr lang="en-US" sz="8000" dirty="0" smtClean="0">
              <a:latin typeface="Cambria" pitchFamily="18" charset="0"/>
            </a:endParaRPr>
          </a:p>
          <a:p>
            <a:pPr>
              <a:spcBef>
                <a:spcPct val="0"/>
              </a:spcBef>
              <a:buFont typeface="Wingdings" pitchFamily="2" charset="2"/>
              <a:buChar char="§"/>
            </a:pPr>
            <a:endParaRPr lang="en-US" sz="8000" dirty="0" smtClean="0">
              <a:latin typeface="Cambria" pitchFamily="18" charset="0"/>
            </a:endParaRPr>
          </a:p>
          <a:p>
            <a:pPr>
              <a:spcBef>
                <a:spcPct val="0"/>
              </a:spcBef>
            </a:pPr>
            <a:r>
              <a:rPr lang="en-US" sz="8000" dirty="0" smtClean="0">
                <a:latin typeface="Cambria" pitchFamily="18" charset="0"/>
              </a:rPr>
              <a:t> Difficulties in maintaining national macroeconomic stability as a result</a:t>
            </a:r>
            <a:r>
              <a:rPr lang="en-US" sz="8000" b="1" dirty="0" smtClean="0">
                <a:latin typeface="Cambria" pitchFamily="18" charset="0"/>
              </a:rPr>
              <a:t> </a:t>
            </a:r>
            <a:r>
              <a:rPr lang="en-US" sz="8000" dirty="0" smtClean="0">
                <a:latin typeface="Cambria" pitchFamily="18" charset="0"/>
              </a:rPr>
              <a:t>of developments in the external environment.</a:t>
            </a:r>
          </a:p>
          <a:p>
            <a:pPr>
              <a:spcBef>
                <a:spcPct val="0"/>
              </a:spcBef>
            </a:pPr>
            <a:endParaRPr lang="en-US" sz="8000" dirty="0" smtClean="0">
              <a:latin typeface="Cambria" pitchFamily="18" charset="0"/>
            </a:endParaRPr>
          </a:p>
          <a:p>
            <a:pPr>
              <a:spcBef>
                <a:spcPct val="0"/>
              </a:spcBef>
            </a:pPr>
            <a:r>
              <a:rPr lang="en-US" sz="8000" dirty="0" smtClean="0">
                <a:latin typeface="Cambria" pitchFamily="18" charset="0"/>
              </a:rPr>
              <a:t>Non- affordability and fiscal non- sustainability negatively impact  on external efficiency</a:t>
            </a:r>
          </a:p>
          <a:p>
            <a:pPr>
              <a:spcBef>
                <a:spcPct val="0"/>
              </a:spcBef>
              <a:buNone/>
            </a:pPr>
            <a:endParaRPr lang="en-US" sz="8000" dirty="0" smtClean="0">
              <a:latin typeface="Cambria" pitchFamily="18" charset="0"/>
            </a:endParaRPr>
          </a:p>
          <a:p>
            <a:pPr>
              <a:spcBef>
                <a:spcPct val="0"/>
              </a:spcBef>
            </a:pPr>
            <a:r>
              <a:rPr lang="en-US" sz="8000" dirty="0" smtClean="0">
                <a:latin typeface="Cambria" pitchFamily="18" charset="0"/>
              </a:rPr>
              <a:t>Shift from occupation-related skills to the development  of “ soft “ skills, including</a:t>
            </a:r>
          </a:p>
          <a:p>
            <a:pPr>
              <a:spcBef>
                <a:spcPct val="0"/>
              </a:spcBef>
              <a:buNone/>
            </a:pPr>
            <a:endParaRPr lang="en-US" sz="8000" dirty="0" smtClean="0">
              <a:latin typeface="Cambria" pitchFamily="18" charset="0"/>
            </a:endParaRPr>
          </a:p>
          <a:p>
            <a:pPr>
              <a:spcBef>
                <a:spcPct val="0"/>
              </a:spcBef>
              <a:buNone/>
            </a:pPr>
            <a:r>
              <a:rPr lang="en-US" sz="8000" dirty="0" smtClean="0">
                <a:latin typeface="Cambria" pitchFamily="18" charset="0"/>
              </a:rPr>
              <a:t>      -  communication skills</a:t>
            </a:r>
          </a:p>
          <a:p>
            <a:pPr>
              <a:spcBef>
                <a:spcPct val="0"/>
              </a:spcBef>
              <a:buNone/>
            </a:pPr>
            <a:r>
              <a:rPr lang="en-US" sz="8000" dirty="0" smtClean="0">
                <a:latin typeface="Cambria" pitchFamily="18" charset="0"/>
              </a:rPr>
              <a:t>    </a:t>
            </a:r>
          </a:p>
          <a:p>
            <a:pPr>
              <a:spcBef>
                <a:spcPct val="0"/>
              </a:spcBef>
              <a:buNone/>
            </a:pPr>
            <a:r>
              <a:rPr lang="en-US" sz="8000" dirty="0" smtClean="0">
                <a:latin typeface="Cambria" pitchFamily="18" charset="0"/>
              </a:rPr>
              <a:t>      - problem solving skill</a:t>
            </a:r>
          </a:p>
          <a:p>
            <a:pPr>
              <a:spcBef>
                <a:spcPct val="0"/>
              </a:spcBef>
              <a:buNone/>
            </a:pPr>
            <a:r>
              <a:rPr lang="en-US" sz="8000" dirty="0" smtClean="0">
                <a:latin typeface="Cambria" pitchFamily="18" charset="0"/>
              </a:rPr>
              <a:t> </a:t>
            </a:r>
          </a:p>
          <a:p>
            <a:pPr>
              <a:spcBef>
                <a:spcPct val="0"/>
              </a:spcBef>
              <a:buNone/>
            </a:pPr>
            <a:r>
              <a:rPr lang="en-US" sz="8000" dirty="0" smtClean="0">
                <a:latin typeface="Cambria" pitchFamily="18" charset="0"/>
              </a:rPr>
              <a:t>      - practical skills</a:t>
            </a:r>
          </a:p>
          <a:p>
            <a:pPr>
              <a:spcBef>
                <a:spcPct val="0"/>
              </a:spcBef>
            </a:pPr>
            <a:endParaRPr lang="en-US" sz="1800" dirty="0" smtClean="0"/>
          </a:p>
          <a:p>
            <a:pPr>
              <a:spcBef>
                <a:spcPct val="0"/>
              </a:spcBef>
            </a:pPr>
            <a:endParaRPr lang="en-US" sz="1800" dirty="0" smtClean="0"/>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endParaRPr lang="en-US" sz="1800" dirty="0" smtClean="0"/>
          </a:p>
          <a:p>
            <a:pPr eaLnBrk="1" hangingPunct="1">
              <a:spcBef>
                <a:spcPct val="0"/>
              </a:spcBef>
              <a:buFont typeface="Wingdings" pitchFamily="2" charset="2"/>
              <a:buChar char="§"/>
            </a:pPr>
            <a:endParaRPr lang="en-US" sz="1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83880" cy="533400"/>
          </a:xfrm>
        </p:spPr>
        <p:txBody>
          <a:bodyPr>
            <a:normAutofit fontScale="90000"/>
          </a:bodyPr>
          <a:lstStyle/>
          <a:p>
            <a:pPr algn="ctr"/>
            <a:r>
              <a:rPr lang="en-US" dirty="0" smtClean="0">
                <a:solidFill>
                  <a:srgbClr val="C00000"/>
                </a:solidFill>
              </a:rPr>
              <a:t>The </a:t>
            </a:r>
            <a:r>
              <a:rPr lang="en-US" dirty="0" smtClean="0">
                <a:solidFill>
                  <a:srgbClr val="C00000"/>
                </a:solidFill>
              </a:rPr>
              <a:t>Mauritius </a:t>
            </a:r>
            <a:r>
              <a:rPr lang="en-US" dirty="0" smtClean="0">
                <a:solidFill>
                  <a:srgbClr val="C00000"/>
                </a:solidFill>
              </a:rPr>
              <a:t>Experience</a:t>
            </a:r>
            <a:endParaRPr lang="en-US" dirty="0">
              <a:solidFill>
                <a:srgbClr val="C00000"/>
              </a:solidFill>
            </a:endParaRPr>
          </a:p>
        </p:txBody>
      </p:sp>
      <p:sp>
        <p:nvSpPr>
          <p:cNvPr id="3" name="Content Placeholder 2"/>
          <p:cNvSpPr>
            <a:spLocks noGrp="1"/>
          </p:cNvSpPr>
          <p:nvPr>
            <p:ph idx="1"/>
          </p:nvPr>
        </p:nvSpPr>
        <p:spPr>
          <a:xfrm>
            <a:off x="381000" y="1143000"/>
            <a:ext cx="8229600" cy="4721352"/>
          </a:xfrm>
        </p:spPr>
        <p:txBody>
          <a:bodyPr>
            <a:normAutofit fontScale="25000" lnSpcReduction="20000"/>
          </a:bodyPr>
          <a:lstStyle/>
          <a:p>
            <a:pPr marL="609600" indent="-609600">
              <a:lnSpc>
                <a:spcPct val="170000"/>
              </a:lnSpc>
            </a:pPr>
            <a:r>
              <a:rPr lang="en-GB" sz="6400" b="1" dirty="0" smtClean="0"/>
              <a:t>Traditionally, a high social demand for education in Mauritius</a:t>
            </a:r>
          </a:p>
          <a:p>
            <a:pPr marL="609600" indent="-609600" algn="just">
              <a:lnSpc>
                <a:spcPct val="80000"/>
              </a:lnSpc>
              <a:buNone/>
            </a:pPr>
            <a:endParaRPr lang="en-GB" sz="6400" b="1" dirty="0" smtClean="0"/>
          </a:p>
          <a:p>
            <a:pPr marL="609600" indent="-609600">
              <a:lnSpc>
                <a:spcPct val="170000"/>
              </a:lnSpc>
            </a:pPr>
            <a:r>
              <a:rPr lang="en-GB" sz="6400" b="1" dirty="0" smtClean="0"/>
              <a:t>Strong political commitment to education on the part of successive Governments  and hence continuity in implementation of major education policies</a:t>
            </a:r>
          </a:p>
          <a:p>
            <a:pPr marL="609600" indent="-609600">
              <a:lnSpc>
                <a:spcPct val="170000"/>
              </a:lnSpc>
            </a:pPr>
            <a:r>
              <a:rPr lang="en-GB" sz="6400" b="1" dirty="0" smtClean="0"/>
              <a:t>Different national development plans since independence had similar objectives for education,  mainly</a:t>
            </a:r>
          </a:p>
          <a:p>
            <a:pPr marL="609600" indent="-609600">
              <a:lnSpc>
                <a:spcPct val="170000"/>
              </a:lnSpc>
              <a:buNone/>
            </a:pPr>
            <a:r>
              <a:rPr lang="en-GB" sz="6400" b="1" dirty="0" smtClean="0"/>
              <a:t>         -  broadening  access,</a:t>
            </a:r>
          </a:p>
          <a:p>
            <a:pPr marL="609600" indent="-609600">
              <a:lnSpc>
                <a:spcPct val="170000"/>
              </a:lnSpc>
              <a:buNone/>
            </a:pPr>
            <a:r>
              <a:rPr lang="en-GB" sz="6400" b="1" dirty="0" smtClean="0"/>
              <a:t>         -  equality of opportunity/ Equity,</a:t>
            </a:r>
          </a:p>
          <a:p>
            <a:pPr marL="609600" indent="-609600">
              <a:lnSpc>
                <a:spcPct val="170000"/>
              </a:lnSpc>
              <a:buNone/>
            </a:pPr>
            <a:r>
              <a:rPr lang="en-GB" sz="6400" b="1" dirty="0" smtClean="0"/>
              <a:t>         -  diversified curriculum, </a:t>
            </a:r>
          </a:p>
          <a:p>
            <a:pPr marL="609600" indent="-609600">
              <a:lnSpc>
                <a:spcPct val="170000"/>
              </a:lnSpc>
              <a:buNone/>
            </a:pPr>
            <a:r>
              <a:rPr lang="en-GB" sz="6400" b="1" dirty="0" smtClean="0"/>
              <a:t>         -  promotion of science and technology, </a:t>
            </a:r>
          </a:p>
          <a:p>
            <a:pPr marL="609600" indent="-609600">
              <a:lnSpc>
                <a:spcPct val="170000"/>
              </a:lnSpc>
              <a:buNone/>
            </a:pPr>
            <a:r>
              <a:rPr lang="en-GB" sz="6400" b="1" dirty="0" smtClean="0"/>
              <a:t>         - technical and vocational education, </a:t>
            </a:r>
          </a:p>
          <a:p>
            <a:pPr marL="609600" indent="-609600">
              <a:lnSpc>
                <a:spcPct val="170000"/>
              </a:lnSpc>
              <a:buNone/>
            </a:pPr>
            <a:r>
              <a:rPr lang="en-GB" sz="6400" b="1" dirty="0" smtClean="0"/>
              <a:t>         -  improvement of the quality of education, and</a:t>
            </a:r>
          </a:p>
          <a:p>
            <a:pPr marL="609600" indent="-609600">
              <a:lnSpc>
                <a:spcPct val="170000"/>
              </a:lnSpc>
              <a:buNone/>
            </a:pPr>
            <a:r>
              <a:rPr lang="en-GB" sz="6400" b="1" dirty="0" smtClean="0"/>
              <a:t>         -  strengthening management of the education system</a:t>
            </a:r>
          </a:p>
          <a:p>
            <a:pPr marL="609600" indent="-609600"/>
            <a:endParaRPr lang="en-GB" sz="6400" b="1" dirty="0" smtClean="0">
              <a:solidFill>
                <a:schemeClr val="tx1">
                  <a:lumMod val="50000"/>
                  <a:lumOff val="50000"/>
                </a:schemeClr>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83880" cy="685800"/>
          </a:xfrm>
        </p:spPr>
        <p:txBody>
          <a:bodyPr>
            <a:normAutofit/>
          </a:bodyPr>
          <a:lstStyle/>
          <a:p>
            <a:pPr algn="ctr"/>
            <a:r>
              <a:rPr lang="en-US" sz="2400" dirty="0" smtClean="0">
                <a:solidFill>
                  <a:schemeClr val="tx1"/>
                </a:solidFill>
              </a:rPr>
              <a:t>The Mauritius Experience</a:t>
            </a:r>
            <a:endParaRPr lang="en-US" sz="2400" dirty="0">
              <a:solidFill>
                <a:schemeClr val="tx1"/>
              </a:solidFill>
            </a:endParaRPr>
          </a:p>
        </p:txBody>
      </p:sp>
      <p:sp>
        <p:nvSpPr>
          <p:cNvPr id="3" name="Content Placeholder 2"/>
          <p:cNvSpPr>
            <a:spLocks noGrp="1"/>
          </p:cNvSpPr>
          <p:nvPr>
            <p:ph idx="1"/>
          </p:nvPr>
        </p:nvSpPr>
        <p:spPr>
          <a:xfrm>
            <a:off x="228600" y="990600"/>
            <a:ext cx="8564880" cy="5562600"/>
          </a:xfrm>
        </p:spPr>
        <p:txBody>
          <a:bodyPr>
            <a:normAutofit/>
          </a:bodyPr>
          <a:lstStyle/>
          <a:p>
            <a:pPr marL="287338" indent="-287338" fontAlgn="auto">
              <a:spcBef>
                <a:spcPts val="0"/>
              </a:spcBef>
              <a:spcAft>
                <a:spcPts val="0"/>
              </a:spcAft>
              <a:buClr>
                <a:schemeClr val="accent1"/>
              </a:buClr>
              <a:buFont typeface="Wingdings" pitchFamily="2" charset="2"/>
              <a:buChar char="§"/>
              <a:defRPr/>
            </a:pPr>
            <a:r>
              <a:rPr lang="en-US" sz="1700" b="1" dirty="0" smtClean="0"/>
              <a:t>Expanding the supply of skills</a:t>
            </a:r>
          </a:p>
          <a:p>
            <a:pPr marL="744538" lvl="1" indent="-287338" fontAlgn="auto">
              <a:spcBef>
                <a:spcPts val="0"/>
              </a:spcBef>
              <a:spcAft>
                <a:spcPts val="0"/>
              </a:spcAft>
              <a:buClr>
                <a:schemeClr val="accent1"/>
              </a:buClr>
              <a:buFont typeface="Wingdings" pitchFamily="2" charset="2"/>
              <a:buChar char="§"/>
              <a:defRPr/>
            </a:pPr>
            <a:r>
              <a:rPr lang="en-US" sz="1700" dirty="0" smtClean="0"/>
              <a:t>Introduction of free and compulsory education up to 16 years old (2005 reform) to meet both social and economic imperatives</a:t>
            </a:r>
          </a:p>
          <a:p>
            <a:pPr marL="744538" lvl="1" indent="-287338" fontAlgn="auto">
              <a:spcBef>
                <a:spcPts val="0"/>
              </a:spcBef>
              <a:spcAft>
                <a:spcPts val="0"/>
              </a:spcAft>
              <a:buClr>
                <a:schemeClr val="accent1"/>
              </a:buClr>
              <a:buFont typeface="Wingdings" pitchFamily="2" charset="2"/>
              <a:buChar char="§"/>
              <a:defRPr/>
            </a:pPr>
            <a:endParaRPr lang="en-US" sz="1700" dirty="0" smtClean="0"/>
          </a:p>
          <a:p>
            <a:pPr marL="744538" lvl="1" indent="-287338" fontAlgn="auto">
              <a:spcBef>
                <a:spcPts val="0"/>
              </a:spcBef>
              <a:spcAft>
                <a:spcPts val="0"/>
              </a:spcAft>
              <a:buClr>
                <a:schemeClr val="accent1"/>
              </a:buClr>
              <a:buFont typeface="Wingdings" pitchFamily="2" charset="2"/>
              <a:buChar char="§"/>
              <a:defRPr/>
            </a:pPr>
            <a:r>
              <a:rPr lang="en-US" sz="1700" dirty="0" smtClean="0"/>
              <a:t>Pedagogical innovations to increase the secondary completion rate</a:t>
            </a:r>
          </a:p>
          <a:p>
            <a:pPr marL="744538" lvl="1" indent="-287338" fontAlgn="auto">
              <a:spcBef>
                <a:spcPts val="0"/>
              </a:spcBef>
              <a:spcAft>
                <a:spcPts val="0"/>
              </a:spcAft>
              <a:buClr>
                <a:schemeClr val="accent1"/>
              </a:buClr>
              <a:buNone/>
              <a:defRPr/>
            </a:pPr>
            <a:endParaRPr lang="en-US" sz="1700" dirty="0" smtClean="0"/>
          </a:p>
          <a:p>
            <a:pPr marL="744538" lvl="1" indent="-287338" fontAlgn="auto">
              <a:spcBef>
                <a:spcPts val="0"/>
              </a:spcBef>
              <a:spcAft>
                <a:spcPts val="0"/>
              </a:spcAft>
              <a:buClr>
                <a:schemeClr val="accent1"/>
              </a:buClr>
              <a:buFont typeface="Wingdings" pitchFamily="2" charset="2"/>
              <a:buChar char="§"/>
              <a:defRPr/>
            </a:pPr>
            <a:r>
              <a:rPr lang="en-US" sz="1700" dirty="0" smtClean="0"/>
              <a:t>Creation of prevocational courses to cater for primary education dropouts</a:t>
            </a:r>
          </a:p>
          <a:p>
            <a:pPr marL="744538" lvl="1" indent="-287338" fontAlgn="auto">
              <a:spcBef>
                <a:spcPts val="0"/>
              </a:spcBef>
              <a:spcAft>
                <a:spcPts val="0"/>
              </a:spcAft>
              <a:buClr>
                <a:schemeClr val="accent1"/>
              </a:buClr>
              <a:buNone/>
              <a:defRPr/>
            </a:pPr>
            <a:endParaRPr lang="en-US" sz="1700" dirty="0" smtClean="0"/>
          </a:p>
          <a:p>
            <a:pPr marL="744538" lvl="1" indent="-287338" fontAlgn="auto">
              <a:spcBef>
                <a:spcPts val="0"/>
              </a:spcBef>
              <a:spcAft>
                <a:spcPts val="0"/>
              </a:spcAft>
              <a:buClr>
                <a:schemeClr val="accent1"/>
              </a:buClr>
              <a:buFont typeface="Wingdings" pitchFamily="2" charset="2"/>
              <a:buChar char="§"/>
              <a:defRPr/>
            </a:pPr>
            <a:r>
              <a:rPr lang="en-US" sz="1700" dirty="0" smtClean="0"/>
              <a:t>Significant investment in formal TVET</a:t>
            </a:r>
          </a:p>
          <a:p>
            <a:pPr marL="744538" lvl="1" indent="-287338" fontAlgn="auto">
              <a:spcBef>
                <a:spcPts val="0"/>
              </a:spcBef>
              <a:spcAft>
                <a:spcPts val="0"/>
              </a:spcAft>
              <a:buClr>
                <a:schemeClr val="accent1"/>
              </a:buClr>
              <a:buNone/>
              <a:defRPr/>
            </a:pPr>
            <a:endParaRPr lang="en-US" sz="1700" dirty="0" smtClean="0"/>
          </a:p>
          <a:p>
            <a:pPr marL="744538" lvl="1" indent="-287338" fontAlgn="auto">
              <a:spcBef>
                <a:spcPts val="0"/>
              </a:spcBef>
              <a:spcAft>
                <a:spcPts val="0"/>
              </a:spcAft>
              <a:buClr>
                <a:schemeClr val="accent1"/>
              </a:buClr>
              <a:buNone/>
              <a:defRPr/>
            </a:pPr>
            <a:r>
              <a:rPr lang="en-US" sz="1700" u="sng" dirty="0" smtClean="0"/>
              <a:t>Major Objectives</a:t>
            </a:r>
            <a:r>
              <a:rPr lang="en-US" sz="1700" dirty="0" smtClean="0"/>
              <a:t>: </a:t>
            </a:r>
          </a:p>
          <a:p>
            <a:pPr marL="744538" lvl="1" indent="-287338" fontAlgn="auto">
              <a:spcBef>
                <a:spcPts val="0"/>
              </a:spcBef>
              <a:spcAft>
                <a:spcPts val="0"/>
              </a:spcAft>
              <a:buClr>
                <a:schemeClr val="accent1"/>
              </a:buClr>
              <a:buNone/>
              <a:defRPr/>
            </a:pPr>
            <a:endParaRPr lang="en-US" sz="1700" dirty="0" smtClean="0"/>
          </a:p>
          <a:p>
            <a:pPr marL="744538" lvl="1" indent="-287338">
              <a:spcBef>
                <a:spcPts val="0"/>
              </a:spcBef>
              <a:buFontTx/>
              <a:buChar char="-"/>
              <a:defRPr/>
            </a:pPr>
            <a:r>
              <a:rPr lang="en-GB" sz="1600" dirty="0" smtClean="0"/>
              <a:t>Delivering a TVET- demand Approach v/s traditional </a:t>
            </a:r>
            <a:r>
              <a:rPr lang="en-US" sz="1600" dirty="0" smtClean="0"/>
              <a:t>Focus on Supply-Side Skills Development</a:t>
            </a:r>
          </a:p>
          <a:p>
            <a:pPr marL="744538" lvl="1" indent="-287338" fontAlgn="auto">
              <a:spcBef>
                <a:spcPts val="0"/>
              </a:spcBef>
              <a:spcAft>
                <a:spcPts val="0"/>
              </a:spcAft>
              <a:buClr>
                <a:schemeClr val="accent1"/>
              </a:buClr>
              <a:buFontTx/>
              <a:buChar char="-"/>
              <a:defRPr/>
            </a:pPr>
            <a:endParaRPr lang="en-GB" sz="1600" dirty="0" smtClean="0"/>
          </a:p>
          <a:p>
            <a:pPr marL="744538" lvl="1" indent="-287338" fontAlgn="auto">
              <a:spcBef>
                <a:spcPts val="0"/>
              </a:spcBef>
              <a:spcAft>
                <a:spcPts val="0"/>
              </a:spcAft>
              <a:buClr>
                <a:schemeClr val="accent1"/>
              </a:buClr>
              <a:buFontTx/>
              <a:buChar char="-"/>
              <a:defRPr/>
            </a:pPr>
            <a:endParaRPr lang="en-GB" sz="1600" dirty="0" smtClean="0"/>
          </a:p>
          <a:p>
            <a:pPr marL="744538" lvl="1" indent="-287338">
              <a:spcBef>
                <a:spcPts val="0"/>
              </a:spcBef>
              <a:buFontTx/>
              <a:buChar char="-"/>
              <a:defRPr/>
            </a:pPr>
            <a:r>
              <a:rPr lang="en-GB" sz="1600" dirty="0" smtClean="0"/>
              <a:t>Dealing with negative social perception of technical versus academic education/ stigma attached to TVET</a:t>
            </a:r>
          </a:p>
          <a:p>
            <a:pPr marL="744538" lvl="1" indent="-287338">
              <a:spcBef>
                <a:spcPts val="0"/>
              </a:spcBef>
              <a:buNone/>
              <a:defRPr/>
            </a:pPr>
            <a:r>
              <a:rPr lang="en-GB" sz="1600" dirty="0" smtClean="0"/>
              <a:t> </a:t>
            </a:r>
            <a:endParaRPr lang="en-US" sz="1600" dirty="0" smtClean="0"/>
          </a:p>
          <a:p>
            <a:pPr marL="744538" lvl="1" indent="-287338">
              <a:spcBef>
                <a:spcPts val="0"/>
              </a:spcBef>
              <a:buFontTx/>
              <a:buChar char="-"/>
              <a:defRPr/>
            </a:pPr>
            <a:r>
              <a:rPr lang="en-GB" sz="1600" dirty="0" smtClean="0"/>
              <a:t>Building pathways between TVET and Higher Education</a:t>
            </a:r>
            <a:endParaRPr lang="en-US" sz="1600" dirty="0" smtClean="0"/>
          </a:p>
          <a:p>
            <a:pPr marL="744538" lvl="1" indent="-287338" fontAlgn="auto">
              <a:spcBef>
                <a:spcPts val="0"/>
              </a:spcBef>
              <a:spcAft>
                <a:spcPts val="0"/>
              </a:spcAft>
              <a:buClr>
                <a:schemeClr val="accent1"/>
              </a:buClr>
              <a:buFontTx/>
              <a:buChar char="-"/>
              <a:defRPr/>
            </a:pPr>
            <a:endParaRPr lang="en-US" sz="1600" dirty="0" smtClean="0"/>
          </a:p>
          <a:p>
            <a:pPr marL="744538" lvl="1" indent="-287338" fontAlgn="auto">
              <a:spcBef>
                <a:spcPts val="0"/>
              </a:spcBef>
              <a:spcAft>
                <a:spcPts val="0"/>
              </a:spcAft>
              <a:buClr>
                <a:schemeClr val="accent1"/>
              </a:buClr>
              <a:buFont typeface="Wingdings" pitchFamily="2" charset="2"/>
              <a:buChar char="§"/>
              <a:defRPr/>
            </a:pPr>
            <a:endParaRPr lang="en-US" sz="1700" b="1"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183880" cy="1051560"/>
          </a:xfrm>
        </p:spPr>
        <p:txBody>
          <a:bodyPr/>
          <a:lstStyle/>
          <a:p>
            <a:r>
              <a:rPr lang="en-US" b="1" i="1" dirty="0" smtClean="0">
                <a:solidFill>
                  <a:schemeClr val="bg1"/>
                </a:solidFill>
              </a:rPr>
              <a:t>Quality Training</a:t>
            </a:r>
          </a:p>
        </p:txBody>
      </p:sp>
      <p:sp>
        <p:nvSpPr>
          <p:cNvPr id="21507" name="Slide Number Placeholder 3"/>
          <p:cNvSpPr>
            <a:spLocks noGrp="1"/>
          </p:cNvSpPr>
          <p:nvPr>
            <p:ph type="sldNum" sz="quarter" idx="12"/>
          </p:nvPr>
        </p:nvSpPr>
        <p:spPr>
          <a:noFill/>
        </p:spPr>
        <p:txBody>
          <a:bodyPr/>
          <a:lstStyle/>
          <a:p>
            <a:fld id="{744BD498-4FB0-467A-ACC8-503E8DC4F7FE}" type="slidenum">
              <a:rPr lang="en-GB" smtClean="0">
                <a:latin typeface="Arial" charset="0"/>
              </a:rPr>
              <a:pPr/>
              <a:t>8</a:t>
            </a:fld>
            <a:endParaRPr lang="en-GB" smtClean="0">
              <a:latin typeface="Arial" charset="0"/>
            </a:endParaRPr>
          </a:p>
        </p:txBody>
      </p:sp>
      <p:sp>
        <p:nvSpPr>
          <p:cNvPr id="5" name="Oval 4"/>
          <p:cNvSpPr/>
          <p:nvPr/>
        </p:nvSpPr>
        <p:spPr bwMode="auto">
          <a:xfrm>
            <a:off x="1143000" y="1600200"/>
            <a:ext cx="1981200" cy="2057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42900" indent="-342900">
              <a:defRPr/>
            </a:pPr>
            <a:endParaRPr lang="en-US" dirty="0">
              <a:solidFill>
                <a:schemeClr val="tx1"/>
              </a:solidFill>
            </a:endParaRPr>
          </a:p>
          <a:p>
            <a:pPr marL="342900" indent="-342900" algn="ctr">
              <a:defRPr/>
            </a:pPr>
            <a:r>
              <a:rPr lang="en-US" dirty="0">
                <a:solidFill>
                  <a:schemeClr val="bg1"/>
                </a:solidFill>
              </a:rPr>
              <a:t>MQA</a:t>
            </a:r>
          </a:p>
        </p:txBody>
      </p:sp>
      <p:sp>
        <p:nvSpPr>
          <p:cNvPr id="6" name="Oval 5"/>
          <p:cNvSpPr/>
          <p:nvPr/>
        </p:nvSpPr>
        <p:spPr bwMode="auto">
          <a:xfrm>
            <a:off x="5257800" y="1447800"/>
            <a:ext cx="1981200" cy="2057400"/>
          </a:xfrm>
          <a:prstGeom prst="ellipse">
            <a:avLst/>
          </a:prstGeom>
          <a:gradFill flip="none" rotWithShape="1">
            <a:gsLst>
              <a:gs pos="0">
                <a:srgbClr val="000082"/>
              </a:gs>
              <a:gs pos="30000">
                <a:srgbClr val="66008F"/>
              </a:gs>
              <a:gs pos="64999">
                <a:srgbClr val="BA0066"/>
              </a:gs>
              <a:gs pos="89999">
                <a:srgbClr val="FF0000"/>
              </a:gs>
              <a:gs pos="100000">
                <a:srgbClr val="FF8200"/>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42900" indent="-342900">
              <a:defRPr/>
            </a:pPr>
            <a:endParaRPr lang="en-US" dirty="0">
              <a:solidFill>
                <a:schemeClr val="tx1"/>
              </a:solidFill>
            </a:endParaRPr>
          </a:p>
          <a:p>
            <a:pPr marL="342900" indent="-342900" algn="ctr">
              <a:defRPr/>
            </a:pPr>
            <a:r>
              <a:rPr lang="en-US" dirty="0">
                <a:solidFill>
                  <a:schemeClr val="bg1"/>
                </a:solidFill>
              </a:rPr>
              <a:t>HRDC</a:t>
            </a:r>
          </a:p>
        </p:txBody>
      </p:sp>
      <p:sp>
        <p:nvSpPr>
          <p:cNvPr id="7" name="Oval 6"/>
          <p:cNvSpPr/>
          <p:nvPr/>
        </p:nvSpPr>
        <p:spPr bwMode="auto">
          <a:xfrm>
            <a:off x="3352800" y="4572000"/>
            <a:ext cx="1981200" cy="2057400"/>
          </a:xfrm>
          <a:prstGeom prst="ellipse">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342900" indent="-342900">
              <a:defRPr/>
            </a:pPr>
            <a:endParaRPr lang="en-US" dirty="0">
              <a:solidFill>
                <a:schemeClr val="tx1"/>
              </a:solidFill>
            </a:endParaRPr>
          </a:p>
          <a:p>
            <a:pPr marL="342900" indent="-342900" algn="ctr">
              <a:defRPr/>
            </a:pPr>
            <a:r>
              <a:rPr lang="en-US" dirty="0">
                <a:solidFill>
                  <a:schemeClr val="bg1"/>
                </a:solidFill>
              </a:rPr>
              <a:t>MITD</a:t>
            </a:r>
          </a:p>
        </p:txBody>
      </p:sp>
      <p:cxnSp>
        <p:nvCxnSpPr>
          <p:cNvPr id="21517" name="Straight Connector 8"/>
          <p:cNvCxnSpPr>
            <a:cxnSpLocks noChangeShapeType="1"/>
          </p:cNvCxnSpPr>
          <p:nvPr/>
        </p:nvCxnSpPr>
        <p:spPr bwMode="auto">
          <a:xfrm>
            <a:off x="3124200" y="2438400"/>
            <a:ext cx="2057400" cy="0"/>
          </a:xfrm>
          <a:prstGeom prst="line">
            <a:avLst/>
          </a:prstGeom>
          <a:noFill/>
          <a:ln w="9525" algn="ctr">
            <a:noFill/>
            <a:round/>
            <a:headEnd/>
            <a:tailEnd/>
          </a:ln>
        </p:spPr>
      </p:cxnSp>
      <p:cxnSp>
        <p:nvCxnSpPr>
          <p:cNvPr id="11" name="Straight Connector 10"/>
          <p:cNvCxnSpPr>
            <a:endCxn id="0" idx="2"/>
          </p:cNvCxnSpPr>
          <p:nvPr/>
        </p:nvCxnSpPr>
        <p:spPr bwMode="auto">
          <a:xfrm flipV="1">
            <a:off x="3124200" y="2476500"/>
            <a:ext cx="2133600" cy="38100"/>
          </a:xfrm>
          <a:prstGeom prst="line">
            <a:avLst/>
          </a:prstGeom>
          <a:noFill/>
          <a:ln w="63500" cap="flat" cmpd="sng" algn="ctr">
            <a:solidFill>
              <a:schemeClr val="tx1">
                <a:lumMod val="60000"/>
                <a:lumOff val="40000"/>
              </a:schemeClr>
            </a:solidFill>
            <a:prstDash val="solid"/>
            <a:round/>
            <a:headEnd type="none" w="med" len="med"/>
            <a:tailEnd type="none" w="med" len="med"/>
          </a:ln>
          <a:effectLst/>
        </p:spPr>
      </p:cxnSp>
      <p:cxnSp>
        <p:nvCxnSpPr>
          <p:cNvPr id="14" name="Straight Connector 13"/>
          <p:cNvCxnSpPr/>
          <p:nvPr/>
        </p:nvCxnSpPr>
        <p:spPr bwMode="auto">
          <a:xfrm rot="16200000" flipH="1">
            <a:off x="2019300" y="3848100"/>
            <a:ext cx="1676400" cy="1143000"/>
          </a:xfrm>
          <a:prstGeom prst="line">
            <a:avLst/>
          </a:prstGeom>
          <a:noFill/>
          <a:ln w="63500" cap="flat" cmpd="sng" algn="ctr">
            <a:solidFill>
              <a:schemeClr val="tx1">
                <a:lumMod val="60000"/>
                <a:lumOff val="40000"/>
              </a:schemeClr>
            </a:solidFill>
            <a:prstDash val="solid"/>
            <a:round/>
            <a:headEnd type="none" w="med" len="med"/>
            <a:tailEnd type="none" w="med" len="med"/>
          </a:ln>
          <a:effectLst/>
        </p:spPr>
      </p:cxnSp>
      <p:cxnSp>
        <p:nvCxnSpPr>
          <p:cNvPr id="16" name="Straight Connector 15"/>
          <p:cNvCxnSpPr/>
          <p:nvPr/>
        </p:nvCxnSpPr>
        <p:spPr bwMode="auto">
          <a:xfrm rot="5400000">
            <a:off x="4892675" y="3833813"/>
            <a:ext cx="1752600" cy="1066800"/>
          </a:xfrm>
          <a:prstGeom prst="line">
            <a:avLst/>
          </a:prstGeom>
          <a:noFill/>
          <a:ln w="63500" cap="flat" cmpd="sng" algn="ctr">
            <a:solidFill>
              <a:schemeClr val="tx1">
                <a:lumMod val="60000"/>
                <a:lumOff val="40000"/>
              </a:schemeClr>
            </a:solidFill>
            <a:prstDash val="solid"/>
            <a:round/>
            <a:headEnd type="none" w="med" len="med"/>
            <a:tailEnd type="none" w="med" len="med"/>
          </a:ln>
          <a:effectLst/>
        </p:spPr>
      </p:cxnSp>
      <p:sp>
        <p:nvSpPr>
          <p:cNvPr id="18" name="TextBox 17"/>
          <p:cNvSpPr txBox="1"/>
          <p:nvPr/>
        </p:nvSpPr>
        <p:spPr>
          <a:xfrm>
            <a:off x="2979738" y="3500438"/>
            <a:ext cx="2506662" cy="461962"/>
          </a:xfrm>
          <a:prstGeom prst="rect">
            <a:avLst/>
          </a:prstGeom>
          <a:solidFill>
            <a:schemeClr val="accent2">
              <a:lumMod val="60000"/>
              <a:lumOff val="40000"/>
            </a:schemeClr>
          </a:solidFill>
        </p:spPr>
        <p:txBody>
          <a:bodyPr wrap="none">
            <a:spAutoFit/>
          </a:bodyPr>
          <a:lstStyle/>
          <a:p>
            <a:pPr algn="ctr">
              <a:defRPr/>
            </a:pPr>
            <a:r>
              <a:rPr lang="en-US" sz="2400" dirty="0">
                <a:latin typeface="Arial" pitchFamily="34" charset="0"/>
              </a:rPr>
              <a:t>Quality Training</a:t>
            </a:r>
          </a:p>
        </p:txBody>
      </p:sp>
      <p:sp>
        <p:nvSpPr>
          <p:cNvPr id="21522" name="TextBox 18"/>
          <p:cNvSpPr txBox="1">
            <a:spLocks noChangeArrowheads="1"/>
          </p:cNvSpPr>
          <p:nvPr/>
        </p:nvSpPr>
        <p:spPr bwMode="auto">
          <a:xfrm>
            <a:off x="5265738" y="5313363"/>
            <a:ext cx="2963862" cy="477837"/>
          </a:xfrm>
          <a:prstGeom prst="rect">
            <a:avLst/>
          </a:prstGeom>
          <a:noFill/>
          <a:ln w="9525">
            <a:noFill/>
            <a:miter lim="800000"/>
            <a:headEnd/>
            <a:tailEnd/>
          </a:ln>
        </p:spPr>
        <p:txBody>
          <a:bodyPr wrap="none">
            <a:spAutoFit/>
          </a:bodyPr>
          <a:lstStyle/>
          <a:p>
            <a:r>
              <a:rPr lang="en-US" sz="2500"/>
              <a:t>Training provision</a:t>
            </a:r>
          </a:p>
        </p:txBody>
      </p:sp>
      <p:sp>
        <p:nvSpPr>
          <p:cNvPr id="21523" name="TextBox 19"/>
          <p:cNvSpPr txBox="1">
            <a:spLocks noChangeArrowheads="1"/>
          </p:cNvSpPr>
          <p:nvPr/>
        </p:nvSpPr>
        <p:spPr bwMode="auto">
          <a:xfrm>
            <a:off x="228600" y="3505200"/>
            <a:ext cx="1863725" cy="523875"/>
          </a:xfrm>
          <a:prstGeom prst="rect">
            <a:avLst/>
          </a:prstGeom>
          <a:noFill/>
          <a:ln w="9525">
            <a:noFill/>
            <a:miter lim="800000"/>
            <a:headEnd/>
            <a:tailEnd/>
          </a:ln>
        </p:spPr>
        <p:txBody>
          <a:bodyPr wrap="none">
            <a:spAutoFit/>
          </a:bodyPr>
          <a:lstStyle/>
          <a:p>
            <a:r>
              <a:rPr lang="en-US" sz="2800"/>
              <a:t>Regulator</a:t>
            </a:r>
          </a:p>
        </p:txBody>
      </p:sp>
      <p:sp>
        <p:nvSpPr>
          <p:cNvPr id="21524" name="TextBox 20"/>
          <p:cNvSpPr txBox="1">
            <a:spLocks noChangeArrowheads="1"/>
          </p:cNvSpPr>
          <p:nvPr/>
        </p:nvSpPr>
        <p:spPr bwMode="auto">
          <a:xfrm>
            <a:off x="7162800" y="1600200"/>
            <a:ext cx="1630363" cy="938213"/>
          </a:xfrm>
          <a:prstGeom prst="rect">
            <a:avLst/>
          </a:prstGeom>
          <a:noFill/>
          <a:ln w="9525">
            <a:noFill/>
            <a:miter lim="800000"/>
            <a:headEnd/>
            <a:tailEnd/>
          </a:ln>
        </p:spPr>
        <p:txBody>
          <a:bodyPr wrap="none">
            <a:spAutoFit/>
          </a:bodyPr>
          <a:lstStyle/>
          <a:p>
            <a:r>
              <a:rPr lang="en-US" sz="2500"/>
              <a:t>Fund – </a:t>
            </a:r>
          </a:p>
          <a:p>
            <a:r>
              <a:rPr lang="en-US" sz="2500"/>
              <a:t>facilitator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839200" cy="533400"/>
          </a:xfrm>
        </p:spPr>
        <p:txBody>
          <a:bodyPr>
            <a:normAutofit fontScale="90000"/>
          </a:bodyPr>
          <a:lstStyle/>
          <a:p>
            <a:pPr algn="ctr" eaLnBrk="1" fontAlgn="auto" hangingPunct="1">
              <a:spcAft>
                <a:spcPts val="0"/>
              </a:spcAft>
              <a:defRPr/>
            </a:pPr>
            <a:r>
              <a:rPr lang="en-US" dirty="0" smtClean="0">
                <a:solidFill>
                  <a:schemeClr val="accent3">
                    <a:shade val="75000"/>
                  </a:schemeClr>
                </a:solidFill>
              </a:rPr>
              <a:t/>
            </a:r>
            <a:br>
              <a:rPr lang="en-US" dirty="0" smtClean="0">
                <a:solidFill>
                  <a:schemeClr val="accent3">
                    <a:shade val="75000"/>
                  </a:schemeClr>
                </a:solidFill>
              </a:rPr>
            </a:br>
            <a:r>
              <a:rPr lang="en-US" sz="2700" dirty="0" smtClean="0">
                <a:solidFill>
                  <a:srgbClr val="FFFF00"/>
                </a:solidFill>
                <a:latin typeface="Cambria" pitchFamily="18" charset="0"/>
              </a:rPr>
              <a:t>Current challenges:  Increase the relevance of skills</a:t>
            </a:r>
            <a:endParaRPr lang="en-US" sz="2700" dirty="0">
              <a:solidFill>
                <a:srgbClr val="FFFF00"/>
              </a:solidFill>
              <a:latin typeface="Cambria" pitchFamily="18" charset="0"/>
            </a:endParaRPr>
          </a:p>
        </p:txBody>
      </p:sp>
      <p:sp>
        <p:nvSpPr>
          <p:cNvPr id="4" name="Content Placeholder 3"/>
          <p:cNvSpPr>
            <a:spLocks noGrp="1"/>
          </p:cNvSpPr>
          <p:nvPr>
            <p:ph sz="quarter" idx="4294967295"/>
          </p:nvPr>
        </p:nvSpPr>
        <p:spPr>
          <a:xfrm>
            <a:off x="304800" y="762000"/>
            <a:ext cx="8382000" cy="5257800"/>
          </a:xfrm>
        </p:spPr>
        <p:txBody>
          <a:bodyPr>
            <a:normAutofit lnSpcReduction="10000"/>
          </a:bodyPr>
          <a:lstStyle/>
          <a:p>
            <a:pPr marL="274320" indent="-274320" algn="ctr" eaLnBrk="1" fontAlgn="auto" hangingPunct="1">
              <a:spcAft>
                <a:spcPts val="0"/>
              </a:spcAft>
              <a:buFont typeface="Wingdings 2"/>
              <a:buNone/>
              <a:defRPr/>
            </a:pPr>
            <a:r>
              <a:rPr lang="en-US" sz="1800" b="1" dirty="0" smtClean="0"/>
              <a:t>Overarching objective: </a:t>
            </a:r>
          </a:p>
          <a:p>
            <a:pPr marL="274320" indent="-274320" algn="ctr" eaLnBrk="1" fontAlgn="auto" hangingPunct="1">
              <a:spcAft>
                <a:spcPts val="0"/>
              </a:spcAft>
              <a:buFont typeface="Wingdings 2"/>
              <a:buNone/>
              <a:defRPr/>
            </a:pPr>
            <a:r>
              <a:rPr lang="en-US" sz="1800" b="1" dirty="0" smtClean="0"/>
              <a:t>Transform Mauritius into a knowledge economy</a:t>
            </a:r>
          </a:p>
          <a:p>
            <a:pPr marL="470218" indent="-287338" eaLnBrk="1" fontAlgn="auto" hangingPunct="1">
              <a:spcAft>
                <a:spcPts val="0"/>
              </a:spcAft>
              <a:buFont typeface="Wingdings" pitchFamily="2" charset="2"/>
              <a:buChar char="§"/>
              <a:defRPr/>
            </a:pPr>
            <a:endParaRPr lang="en-US" sz="1800" dirty="0" smtClean="0"/>
          </a:p>
          <a:p>
            <a:pPr marL="470218" indent="-287338" eaLnBrk="1" fontAlgn="auto" hangingPunct="1">
              <a:spcAft>
                <a:spcPts val="0"/>
              </a:spcAft>
              <a:buFont typeface="Wingdings" pitchFamily="2" charset="2"/>
              <a:buChar char="§"/>
              <a:defRPr/>
            </a:pPr>
            <a:r>
              <a:rPr lang="en-US" sz="1800" dirty="0" smtClean="0"/>
              <a:t>High attrition at lower and upper secondary education levels results in low overall readiness for tertiary education</a:t>
            </a:r>
          </a:p>
          <a:p>
            <a:pPr marL="470218" indent="-287338" eaLnBrk="1" fontAlgn="auto" hangingPunct="1">
              <a:spcAft>
                <a:spcPts val="0"/>
              </a:spcAft>
              <a:buFont typeface="Wingdings" pitchFamily="2" charset="2"/>
              <a:buChar char="§"/>
              <a:defRPr/>
            </a:pPr>
            <a:endParaRPr lang="en-US" sz="1800" dirty="0" smtClean="0"/>
          </a:p>
          <a:p>
            <a:pPr marL="470218" indent="-287338" eaLnBrk="1" fontAlgn="auto" hangingPunct="1">
              <a:spcAft>
                <a:spcPts val="0"/>
              </a:spcAft>
              <a:buFont typeface="Wingdings" pitchFamily="2" charset="2"/>
              <a:buChar char="§"/>
              <a:defRPr/>
            </a:pPr>
            <a:r>
              <a:rPr lang="en-US" sz="1800" dirty="0" smtClean="0"/>
              <a:t>Low access to tertiary education hampers the capacity of the country to innovate and hinders the development of economic sectors with high growth potential (such as ICT)</a:t>
            </a:r>
          </a:p>
          <a:p>
            <a:pPr marL="470218" indent="-287338" eaLnBrk="1" fontAlgn="auto" hangingPunct="1">
              <a:spcAft>
                <a:spcPts val="0"/>
              </a:spcAft>
              <a:buFont typeface="Wingdings" pitchFamily="2" charset="2"/>
              <a:buChar char="§"/>
              <a:defRPr/>
            </a:pPr>
            <a:endParaRPr lang="en-US" sz="1800" dirty="0" smtClean="0"/>
          </a:p>
          <a:p>
            <a:pPr marL="470218" indent="-287338" eaLnBrk="1" fontAlgn="auto" hangingPunct="1">
              <a:spcAft>
                <a:spcPts val="0"/>
              </a:spcAft>
              <a:buFont typeface="Wingdings" pitchFamily="2" charset="2"/>
              <a:buChar char="§"/>
              <a:defRPr/>
            </a:pPr>
            <a:r>
              <a:rPr lang="en-US" sz="1800" dirty="0" smtClean="0"/>
              <a:t>Transforming secondary education to improve retention, learning outcomes and reduce inefficiency has the potential to improve significantly the quality of entrants into tertiary education</a:t>
            </a:r>
          </a:p>
          <a:p>
            <a:pPr marL="470218" indent="-287338" eaLnBrk="1" fontAlgn="auto" hangingPunct="1">
              <a:spcAft>
                <a:spcPts val="0"/>
              </a:spcAft>
              <a:buFont typeface="Wingdings" pitchFamily="2" charset="2"/>
              <a:buChar char="§"/>
              <a:defRPr/>
            </a:pPr>
            <a:endParaRPr lang="en-US" sz="1800" dirty="0" smtClean="0"/>
          </a:p>
          <a:p>
            <a:pPr marL="470218" indent="-287338" eaLnBrk="1" fontAlgn="auto" hangingPunct="1">
              <a:spcAft>
                <a:spcPts val="0"/>
              </a:spcAft>
              <a:buFont typeface="Wingdings" pitchFamily="2" charset="2"/>
              <a:buChar char="§"/>
              <a:defRPr/>
            </a:pPr>
            <a:r>
              <a:rPr lang="en-US" sz="1800" dirty="0" smtClean="0"/>
              <a:t>Implementation of a new vision for tertiary education, based on diversification and focused on the needs of a technology based economy, is key to the transformation of Mauritius as a knowledge economy</a:t>
            </a:r>
            <a:r>
              <a:rPr lang="en-US" sz="1800" b="1" dirty="0" smtClean="0"/>
              <a:t> </a:t>
            </a:r>
          </a:p>
          <a:p>
            <a:pPr marL="470218" indent="-287338" eaLnBrk="1" fontAlgn="auto" hangingPunct="1">
              <a:spcAft>
                <a:spcPts val="0"/>
              </a:spcAft>
              <a:buFont typeface="Wingdings" pitchFamily="2" charset="2"/>
              <a:buChar char="§"/>
              <a:defRPr/>
            </a:pPr>
            <a:endParaRPr lang="en-US" sz="1800" dirty="0" smtClean="0"/>
          </a:p>
          <a:p>
            <a:pPr marL="274320" indent="-274320" eaLnBrk="1" fontAlgn="auto" hangingPunct="1">
              <a:spcAft>
                <a:spcPts val="0"/>
              </a:spcAft>
              <a:buFont typeface="Wingdings 2"/>
              <a:buChar char=""/>
              <a:defRPr/>
            </a:pPr>
            <a:endParaRPr lang="en-US" sz="2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447</TotalTime>
  <Words>862</Words>
  <Application>Microsoft Office PowerPoint</Application>
  <PresentationFormat>On-screen Show (4:3)</PresentationFormat>
  <Paragraphs>138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Aspect</vt:lpstr>
      <vt:lpstr>ECOSOC High-Level Segment: Special Policy Dialogue on Education Challenges in Africa and LDCs</vt:lpstr>
      <vt:lpstr>Slide 2</vt:lpstr>
      <vt:lpstr>Slide 3</vt:lpstr>
      <vt:lpstr>The challenge of developing post-primary education strategies in LDCs (1)</vt:lpstr>
      <vt:lpstr>The challenge of developing post-primary education strategies in LDCs (2)</vt:lpstr>
      <vt:lpstr>The Mauritius Experience</vt:lpstr>
      <vt:lpstr>The Mauritius Experience</vt:lpstr>
      <vt:lpstr>Quality Training</vt:lpstr>
      <vt:lpstr> Current challenges:  Increase the relevance of skills</vt:lpstr>
      <vt:lpstr>Slide 10</vt:lpstr>
      <vt:lpstr>The private sector plays a key role in the provision of education</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Challenges in africa and LDCs</dc:title>
  <dc:creator/>
  <cp:lastModifiedBy>User</cp:lastModifiedBy>
  <cp:revision>49</cp:revision>
  <dcterms:created xsi:type="dcterms:W3CDTF">2006-08-16T00:00:00Z</dcterms:created>
  <dcterms:modified xsi:type="dcterms:W3CDTF">2011-07-01T06:19:49Z</dcterms:modified>
</cp:coreProperties>
</file>