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35"/>
  </p:notesMasterIdLst>
  <p:sldIdLst>
    <p:sldId id="263" r:id="rId5"/>
    <p:sldId id="281" r:id="rId6"/>
    <p:sldId id="345" r:id="rId7"/>
    <p:sldId id="297" r:id="rId8"/>
    <p:sldId id="298" r:id="rId9"/>
    <p:sldId id="316" r:id="rId10"/>
    <p:sldId id="337" r:id="rId11"/>
    <p:sldId id="317" r:id="rId12"/>
    <p:sldId id="338" r:id="rId13"/>
    <p:sldId id="339" r:id="rId14"/>
    <p:sldId id="299" r:id="rId15"/>
    <p:sldId id="301" r:id="rId16"/>
    <p:sldId id="284" r:id="rId17"/>
    <p:sldId id="302" r:id="rId18"/>
    <p:sldId id="332" r:id="rId19"/>
    <p:sldId id="303" r:id="rId20"/>
    <p:sldId id="324" r:id="rId21"/>
    <p:sldId id="343" r:id="rId22"/>
    <p:sldId id="340" r:id="rId23"/>
    <p:sldId id="341" r:id="rId24"/>
    <p:sldId id="342" r:id="rId25"/>
    <p:sldId id="328" r:id="rId26"/>
    <p:sldId id="305" r:id="rId27"/>
    <p:sldId id="329" r:id="rId28"/>
    <p:sldId id="344" r:id="rId29"/>
    <p:sldId id="331" r:id="rId30"/>
    <p:sldId id="310" r:id="rId31"/>
    <p:sldId id="313" r:id="rId32"/>
    <p:sldId id="314" r:id="rId33"/>
    <p:sldId id="315" r:id="rId34"/>
  </p:sldIdLst>
  <p:sldSz cx="13003213"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ED9"/>
    <a:srgbClr val="6DD7FC"/>
    <a:srgbClr val="035DA1"/>
    <a:srgbClr val="133B95"/>
    <a:srgbClr val="70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634D7-9655-41EC-83AF-E84CD7705224}" v="51" dt="2024-06-12T16:42:36.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77" autoAdjust="0"/>
  </p:normalViewPr>
  <p:slideViewPr>
    <p:cSldViewPr snapToGrid="0">
      <p:cViewPr varScale="1">
        <p:scale>
          <a:sx n="80" d="100"/>
          <a:sy n="80" d="100"/>
        </p:scale>
        <p:origin x="86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aukila" userId="532a3116-391d-4a41-b3ed-6e041ce6a84a" providerId="ADAL" clId="{9FFE8F47-3188-4796-9898-3EF5200FEF7E}"/>
    <pc:docChg chg="modSld">
      <pc:chgData name="Paul Saukila" userId="532a3116-391d-4a41-b3ed-6e041ce6a84a" providerId="ADAL" clId="{9FFE8F47-3188-4796-9898-3EF5200FEF7E}" dt="2024-06-12T17:14:04.071" v="25" actId="14100"/>
      <pc:docMkLst>
        <pc:docMk/>
      </pc:docMkLst>
      <pc:sldChg chg="modSp mod">
        <pc:chgData name="Paul Saukila" userId="532a3116-391d-4a41-b3ed-6e041ce6a84a" providerId="ADAL" clId="{9FFE8F47-3188-4796-9898-3EF5200FEF7E}" dt="2024-06-12T17:12:31.399" v="21" actId="14100"/>
        <pc:sldMkLst>
          <pc:docMk/>
          <pc:sldMk cId="2229803408" sldId="281"/>
        </pc:sldMkLst>
        <pc:graphicFrameChg chg="modGraphic">
          <ac:chgData name="Paul Saukila" userId="532a3116-391d-4a41-b3ed-6e041ce6a84a" providerId="ADAL" clId="{9FFE8F47-3188-4796-9898-3EF5200FEF7E}" dt="2024-06-12T17:12:31.399" v="21" actId="14100"/>
          <ac:graphicFrameMkLst>
            <pc:docMk/>
            <pc:sldMk cId="2229803408" sldId="281"/>
            <ac:graphicFrameMk id="6" creationId="{56CC1D5C-9663-34D2-91FE-E4E4B5CAF5B7}"/>
          </ac:graphicFrameMkLst>
        </pc:graphicFrameChg>
      </pc:sldChg>
      <pc:sldChg chg="modSp mod">
        <pc:chgData name="Paul Saukila" userId="532a3116-391d-4a41-b3ed-6e041ce6a84a" providerId="ADAL" clId="{9FFE8F47-3188-4796-9898-3EF5200FEF7E}" dt="2024-06-12T17:07:39.363" v="5" actId="14100"/>
        <pc:sldMkLst>
          <pc:docMk/>
          <pc:sldMk cId="3836918172" sldId="284"/>
        </pc:sldMkLst>
        <pc:spChg chg="mod">
          <ac:chgData name="Paul Saukila" userId="532a3116-391d-4a41-b3ed-6e041ce6a84a" providerId="ADAL" clId="{9FFE8F47-3188-4796-9898-3EF5200FEF7E}" dt="2024-06-12T17:07:39.363" v="5" actId="14100"/>
          <ac:spMkLst>
            <pc:docMk/>
            <pc:sldMk cId="3836918172" sldId="284"/>
            <ac:spMk id="8" creationId="{581255BE-00D4-16B9-C089-88C75AEECDE0}"/>
          </ac:spMkLst>
        </pc:spChg>
      </pc:sldChg>
      <pc:sldChg chg="modSp mod">
        <pc:chgData name="Paul Saukila" userId="532a3116-391d-4a41-b3ed-6e041ce6a84a" providerId="ADAL" clId="{9FFE8F47-3188-4796-9898-3EF5200FEF7E}" dt="2024-06-12T17:12:09.560" v="19" actId="14100"/>
        <pc:sldMkLst>
          <pc:docMk/>
          <pc:sldMk cId="725606163" sldId="297"/>
        </pc:sldMkLst>
        <pc:spChg chg="mod">
          <ac:chgData name="Paul Saukila" userId="532a3116-391d-4a41-b3ed-6e041ce6a84a" providerId="ADAL" clId="{9FFE8F47-3188-4796-9898-3EF5200FEF7E}" dt="2024-06-12T17:12:09.560" v="19" actId="14100"/>
          <ac:spMkLst>
            <pc:docMk/>
            <pc:sldMk cId="725606163" sldId="297"/>
            <ac:spMk id="18" creationId="{484F754A-7256-79FD-3575-038F8DA51569}"/>
          </ac:spMkLst>
        </pc:spChg>
      </pc:sldChg>
      <pc:sldChg chg="modSp mod">
        <pc:chgData name="Paul Saukila" userId="532a3116-391d-4a41-b3ed-6e041ce6a84a" providerId="ADAL" clId="{9FFE8F47-3188-4796-9898-3EF5200FEF7E}" dt="2024-06-12T17:07:45.547" v="6" actId="14100"/>
        <pc:sldMkLst>
          <pc:docMk/>
          <pc:sldMk cId="3294349957" sldId="302"/>
        </pc:sldMkLst>
        <pc:spChg chg="mod">
          <ac:chgData name="Paul Saukila" userId="532a3116-391d-4a41-b3ed-6e041ce6a84a" providerId="ADAL" clId="{9FFE8F47-3188-4796-9898-3EF5200FEF7E}" dt="2024-06-12T17:07:45.547" v="6" actId="14100"/>
          <ac:spMkLst>
            <pc:docMk/>
            <pc:sldMk cId="3294349957" sldId="302"/>
            <ac:spMk id="8" creationId="{581255BE-00D4-16B9-C089-88C75AEECDE0}"/>
          </ac:spMkLst>
        </pc:spChg>
      </pc:sldChg>
      <pc:sldChg chg="modSp mod">
        <pc:chgData name="Paul Saukila" userId="532a3116-391d-4a41-b3ed-6e041ce6a84a" providerId="ADAL" clId="{9FFE8F47-3188-4796-9898-3EF5200FEF7E}" dt="2024-06-12T17:09:25.907" v="12" actId="14100"/>
        <pc:sldMkLst>
          <pc:docMk/>
          <pc:sldMk cId="1141418543" sldId="305"/>
        </pc:sldMkLst>
        <pc:spChg chg="mod">
          <ac:chgData name="Paul Saukila" userId="532a3116-391d-4a41-b3ed-6e041ce6a84a" providerId="ADAL" clId="{9FFE8F47-3188-4796-9898-3EF5200FEF7E}" dt="2024-06-12T17:09:25.907" v="12" actId="14100"/>
          <ac:spMkLst>
            <pc:docMk/>
            <pc:sldMk cId="1141418543" sldId="305"/>
            <ac:spMk id="8" creationId="{581255BE-00D4-16B9-C089-88C75AEECDE0}"/>
          </ac:spMkLst>
        </pc:spChg>
      </pc:sldChg>
      <pc:sldChg chg="modSp mod">
        <pc:chgData name="Paul Saukila" userId="532a3116-391d-4a41-b3ed-6e041ce6a84a" providerId="ADAL" clId="{9FFE8F47-3188-4796-9898-3EF5200FEF7E}" dt="2024-06-12T17:08:52.450" v="10" actId="14100"/>
        <pc:sldMkLst>
          <pc:docMk/>
          <pc:sldMk cId="3233692454" sldId="310"/>
        </pc:sldMkLst>
        <pc:spChg chg="mod">
          <ac:chgData name="Paul Saukila" userId="532a3116-391d-4a41-b3ed-6e041ce6a84a" providerId="ADAL" clId="{9FFE8F47-3188-4796-9898-3EF5200FEF7E}" dt="2024-06-12T17:08:52.450" v="10" actId="14100"/>
          <ac:spMkLst>
            <pc:docMk/>
            <pc:sldMk cId="3233692454" sldId="310"/>
            <ac:spMk id="8" creationId="{581255BE-00D4-16B9-C089-88C75AEECDE0}"/>
          </ac:spMkLst>
        </pc:spChg>
      </pc:sldChg>
      <pc:sldChg chg="modSp mod">
        <pc:chgData name="Paul Saukila" userId="532a3116-391d-4a41-b3ed-6e041ce6a84a" providerId="ADAL" clId="{9FFE8F47-3188-4796-9898-3EF5200FEF7E}" dt="2024-06-12T17:10:59.025" v="18" actId="14100"/>
        <pc:sldMkLst>
          <pc:docMk/>
          <pc:sldMk cId="2194524477" sldId="314"/>
        </pc:sldMkLst>
        <pc:spChg chg="mod">
          <ac:chgData name="Paul Saukila" userId="532a3116-391d-4a41-b3ed-6e041ce6a84a" providerId="ADAL" clId="{9FFE8F47-3188-4796-9898-3EF5200FEF7E}" dt="2024-06-12T17:10:59.025" v="18" actId="14100"/>
          <ac:spMkLst>
            <pc:docMk/>
            <pc:sldMk cId="2194524477" sldId="314"/>
            <ac:spMk id="8" creationId="{581255BE-00D4-16B9-C089-88C75AEECDE0}"/>
          </ac:spMkLst>
        </pc:spChg>
      </pc:sldChg>
      <pc:sldChg chg="modSp mod">
        <pc:chgData name="Paul Saukila" userId="532a3116-391d-4a41-b3ed-6e041ce6a84a" providerId="ADAL" clId="{9FFE8F47-3188-4796-9898-3EF5200FEF7E}" dt="2024-06-12T17:12:20.846" v="20" actId="14100"/>
        <pc:sldMkLst>
          <pc:docMk/>
          <pc:sldMk cId="1314230275" sldId="316"/>
        </pc:sldMkLst>
        <pc:spChg chg="mod">
          <ac:chgData name="Paul Saukila" userId="532a3116-391d-4a41-b3ed-6e041ce6a84a" providerId="ADAL" clId="{9FFE8F47-3188-4796-9898-3EF5200FEF7E}" dt="2024-06-12T17:12:20.846" v="20" actId="14100"/>
          <ac:spMkLst>
            <pc:docMk/>
            <pc:sldMk cId="1314230275" sldId="316"/>
            <ac:spMk id="18" creationId="{484F754A-7256-79FD-3575-038F8DA51569}"/>
          </ac:spMkLst>
        </pc:spChg>
      </pc:sldChg>
      <pc:sldChg chg="modSp mod">
        <pc:chgData name="Paul Saukila" userId="532a3116-391d-4a41-b3ed-6e041ce6a84a" providerId="ADAL" clId="{9FFE8F47-3188-4796-9898-3EF5200FEF7E}" dt="2024-06-12T17:13:09.238" v="23" actId="14100"/>
        <pc:sldMkLst>
          <pc:docMk/>
          <pc:sldMk cId="1141567762" sldId="317"/>
        </pc:sldMkLst>
        <pc:spChg chg="mod">
          <ac:chgData name="Paul Saukila" userId="532a3116-391d-4a41-b3ed-6e041ce6a84a" providerId="ADAL" clId="{9FFE8F47-3188-4796-9898-3EF5200FEF7E}" dt="2024-06-12T17:13:09.238" v="23" actId="14100"/>
          <ac:spMkLst>
            <pc:docMk/>
            <pc:sldMk cId="1141567762" sldId="317"/>
            <ac:spMk id="18" creationId="{484F754A-7256-79FD-3575-038F8DA51569}"/>
          </ac:spMkLst>
        </pc:spChg>
      </pc:sldChg>
      <pc:sldChg chg="modSp mod">
        <pc:chgData name="Paul Saukila" userId="532a3116-391d-4a41-b3ed-6e041ce6a84a" providerId="ADAL" clId="{9FFE8F47-3188-4796-9898-3EF5200FEF7E}" dt="2024-06-12T17:10:12.222" v="17" actId="14100"/>
        <pc:sldMkLst>
          <pc:docMk/>
          <pc:sldMk cId="2781537511" sldId="324"/>
        </pc:sldMkLst>
        <pc:spChg chg="mod">
          <ac:chgData name="Paul Saukila" userId="532a3116-391d-4a41-b3ed-6e041ce6a84a" providerId="ADAL" clId="{9FFE8F47-3188-4796-9898-3EF5200FEF7E}" dt="2024-06-12T17:10:12.222" v="17" actId="14100"/>
          <ac:spMkLst>
            <pc:docMk/>
            <pc:sldMk cId="2781537511" sldId="324"/>
            <ac:spMk id="8" creationId="{581255BE-00D4-16B9-C089-88C75AEECDE0}"/>
          </ac:spMkLst>
        </pc:spChg>
      </pc:sldChg>
      <pc:sldChg chg="modSp mod">
        <pc:chgData name="Paul Saukila" userId="532a3116-391d-4a41-b3ed-6e041ce6a84a" providerId="ADAL" clId="{9FFE8F47-3188-4796-9898-3EF5200FEF7E}" dt="2024-06-12T17:08:15.244" v="8" actId="14100"/>
        <pc:sldMkLst>
          <pc:docMk/>
          <pc:sldMk cId="1089714770" sldId="329"/>
        </pc:sldMkLst>
        <pc:spChg chg="mod">
          <ac:chgData name="Paul Saukila" userId="532a3116-391d-4a41-b3ed-6e041ce6a84a" providerId="ADAL" clId="{9FFE8F47-3188-4796-9898-3EF5200FEF7E}" dt="2024-06-12T17:08:15.244" v="8" actId="14100"/>
          <ac:spMkLst>
            <pc:docMk/>
            <pc:sldMk cId="1089714770" sldId="329"/>
            <ac:spMk id="8" creationId="{581255BE-00D4-16B9-C089-88C75AEECDE0}"/>
          </ac:spMkLst>
        </pc:spChg>
      </pc:sldChg>
      <pc:sldChg chg="modSp mod">
        <pc:chgData name="Paul Saukila" userId="532a3116-391d-4a41-b3ed-6e041ce6a84a" providerId="ADAL" clId="{9FFE8F47-3188-4796-9898-3EF5200FEF7E}" dt="2024-06-12T17:07:53.171" v="7" actId="14100"/>
        <pc:sldMkLst>
          <pc:docMk/>
          <pc:sldMk cId="3953646954" sldId="332"/>
        </pc:sldMkLst>
        <pc:spChg chg="mod">
          <ac:chgData name="Paul Saukila" userId="532a3116-391d-4a41-b3ed-6e041ce6a84a" providerId="ADAL" clId="{9FFE8F47-3188-4796-9898-3EF5200FEF7E}" dt="2024-06-12T17:07:53.171" v="7" actId="14100"/>
          <ac:spMkLst>
            <pc:docMk/>
            <pc:sldMk cId="3953646954" sldId="332"/>
            <ac:spMk id="8" creationId="{581255BE-00D4-16B9-C089-88C75AEECDE0}"/>
          </ac:spMkLst>
        </pc:spChg>
      </pc:sldChg>
      <pc:sldChg chg="modSp mod">
        <pc:chgData name="Paul Saukila" userId="532a3116-391d-4a41-b3ed-6e041ce6a84a" providerId="ADAL" clId="{9FFE8F47-3188-4796-9898-3EF5200FEF7E}" dt="2024-06-12T17:12:48.466" v="22" actId="14100"/>
        <pc:sldMkLst>
          <pc:docMk/>
          <pc:sldMk cId="4213732919" sldId="337"/>
        </pc:sldMkLst>
        <pc:spChg chg="mod">
          <ac:chgData name="Paul Saukila" userId="532a3116-391d-4a41-b3ed-6e041ce6a84a" providerId="ADAL" clId="{9FFE8F47-3188-4796-9898-3EF5200FEF7E}" dt="2024-06-12T17:12:48.466" v="22" actId="14100"/>
          <ac:spMkLst>
            <pc:docMk/>
            <pc:sldMk cId="4213732919" sldId="337"/>
            <ac:spMk id="18" creationId="{484F754A-7256-79FD-3575-038F8DA51569}"/>
          </ac:spMkLst>
        </pc:spChg>
      </pc:sldChg>
      <pc:sldChg chg="modSp mod">
        <pc:chgData name="Paul Saukila" userId="532a3116-391d-4a41-b3ed-6e041ce6a84a" providerId="ADAL" clId="{9FFE8F47-3188-4796-9898-3EF5200FEF7E}" dt="2024-06-12T17:13:20.271" v="24" actId="14100"/>
        <pc:sldMkLst>
          <pc:docMk/>
          <pc:sldMk cId="3357641355" sldId="338"/>
        </pc:sldMkLst>
        <pc:spChg chg="mod">
          <ac:chgData name="Paul Saukila" userId="532a3116-391d-4a41-b3ed-6e041ce6a84a" providerId="ADAL" clId="{9FFE8F47-3188-4796-9898-3EF5200FEF7E}" dt="2024-06-12T17:13:20.271" v="24" actId="14100"/>
          <ac:spMkLst>
            <pc:docMk/>
            <pc:sldMk cId="3357641355" sldId="338"/>
            <ac:spMk id="18" creationId="{484F754A-7256-79FD-3575-038F8DA51569}"/>
          </ac:spMkLst>
        </pc:spChg>
      </pc:sldChg>
      <pc:sldChg chg="modSp mod">
        <pc:chgData name="Paul Saukila" userId="532a3116-391d-4a41-b3ed-6e041ce6a84a" providerId="ADAL" clId="{9FFE8F47-3188-4796-9898-3EF5200FEF7E}" dt="2024-06-12T17:14:04.071" v="25" actId="14100"/>
        <pc:sldMkLst>
          <pc:docMk/>
          <pc:sldMk cId="514538065" sldId="339"/>
        </pc:sldMkLst>
        <pc:spChg chg="mod">
          <ac:chgData name="Paul Saukila" userId="532a3116-391d-4a41-b3ed-6e041ce6a84a" providerId="ADAL" clId="{9FFE8F47-3188-4796-9898-3EF5200FEF7E}" dt="2024-06-12T17:14:04.071" v="25" actId="14100"/>
          <ac:spMkLst>
            <pc:docMk/>
            <pc:sldMk cId="514538065" sldId="339"/>
            <ac:spMk id="18" creationId="{484F754A-7256-79FD-3575-038F8DA51569}"/>
          </ac:spMkLst>
        </pc:spChg>
      </pc:sldChg>
      <pc:sldChg chg="modSp mod">
        <pc:chgData name="Paul Saukila" userId="532a3116-391d-4a41-b3ed-6e041ce6a84a" providerId="ADAL" clId="{9FFE8F47-3188-4796-9898-3EF5200FEF7E}" dt="2024-06-12T17:09:54.569" v="15" actId="14100"/>
        <pc:sldMkLst>
          <pc:docMk/>
          <pc:sldMk cId="2123813136" sldId="340"/>
        </pc:sldMkLst>
        <pc:spChg chg="mod">
          <ac:chgData name="Paul Saukila" userId="532a3116-391d-4a41-b3ed-6e041ce6a84a" providerId="ADAL" clId="{9FFE8F47-3188-4796-9898-3EF5200FEF7E}" dt="2024-06-12T17:09:54.569" v="15" actId="14100"/>
          <ac:spMkLst>
            <pc:docMk/>
            <pc:sldMk cId="2123813136" sldId="340"/>
            <ac:spMk id="8" creationId="{581255BE-00D4-16B9-C089-88C75AEECDE0}"/>
          </ac:spMkLst>
        </pc:spChg>
      </pc:sldChg>
      <pc:sldChg chg="modSp mod">
        <pc:chgData name="Paul Saukila" userId="532a3116-391d-4a41-b3ed-6e041ce6a84a" providerId="ADAL" clId="{9FFE8F47-3188-4796-9898-3EF5200FEF7E}" dt="2024-06-12T17:09:48.932" v="14" actId="14100"/>
        <pc:sldMkLst>
          <pc:docMk/>
          <pc:sldMk cId="1590462516" sldId="341"/>
        </pc:sldMkLst>
        <pc:spChg chg="mod">
          <ac:chgData name="Paul Saukila" userId="532a3116-391d-4a41-b3ed-6e041ce6a84a" providerId="ADAL" clId="{9FFE8F47-3188-4796-9898-3EF5200FEF7E}" dt="2024-06-12T17:09:48.932" v="14" actId="14100"/>
          <ac:spMkLst>
            <pc:docMk/>
            <pc:sldMk cId="1590462516" sldId="341"/>
            <ac:spMk id="8" creationId="{581255BE-00D4-16B9-C089-88C75AEECDE0}"/>
          </ac:spMkLst>
        </pc:spChg>
      </pc:sldChg>
      <pc:sldChg chg="modSp mod">
        <pc:chgData name="Paul Saukila" userId="532a3116-391d-4a41-b3ed-6e041ce6a84a" providerId="ADAL" clId="{9FFE8F47-3188-4796-9898-3EF5200FEF7E}" dt="2024-06-12T17:09:41.547" v="13" actId="14100"/>
        <pc:sldMkLst>
          <pc:docMk/>
          <pc:sldMk cId="2850291929" sldId="342"/>
        </pc:sldMkLst>
        <pc:spChg chg="mod">
          <ac:chgData name="Paul Saukila" userId="532a3116-391d-4a41-b3ed-6e041ce6a84a" providerId="ADAL" clId="{9FFE8F47-3188-4796-9898-3EF5200FEF7E}" dt="2024-06-12T17:09:41.547" v="13" actId="14100"/>
          <ac:spMkLst>
            <pc:docMk/>
            <pc:sldMk cId="2850291929" sldId="342"/>
            <ac:spMk id="8" creationId="{581255BE-00D4-16B9-C089-88C75AEECDE0}"/>
          </ac:spMkLst>
        </pc:spChg>
      </pc:sldChg>
      <pc:sldChg chg="modSp mod">
        <pc:chgData name="Paul Saukila" userId="532a3116-391d-4a41-b3ed-6e041ce6a84a" providerId="ADAL" clId="{9FFE8F47-3188-4796-9898-3EF5200FEF7E}" dt="2024-06-12T17:10:03.025" v="16" actId="14100"/>
        <pc:sldMkLst>
          <pc:docMk/>
          <pc:sldMk cId="451512757" sldId="343"/>
        </pc:sldMkLst>
        <pc:spChg chg="mod">
          <ac:chgData name="Paul Saukila" userId="532a3116-391d-4a41-b3ed-6e041ce6a84a" providerId="ADAL" clId="{9FFE8F47-3188-4796-9898-3EF5200FEF7E}" dt="2024-06-12T17:10:03.025" v="16" actId="14100"/>
          <ac:spMkLst>
            <pc:docMk/>
            <pc:sldMk cId="451512757" sldId="343"/>
            <ac:spMk id="8" creationId="{581255BE-00D4-16B9-C089-88C75AEECDE0}"/>
          </ac:spMkLst>
        </pc:spChg>
      </pc:sldChg>
      <pc:sldChg chg="modSp mod">
        <pc:chgData name="Paul Saukila" userId="532a3116-391d-4a41-b3ed-6e041ce6a84a" providerId="ADAL" clId="{9FFE8F47-3188-4796-9898-3EF5200FEF7E}" dt="2024-06-12T17:08:20.135" v="9" actId="14100"/>
        <pc:sldMkLst>
          <pc:docMk/>
          <pc:sldMk cId="4262058295" sldId="344"/>
        </pc:sldMkLst>
        <pc:spChg chg="mod">
          <ac:chgData name="Paul Saukila" userId="532a3116-391d-4a41-b3ed-6e041ce6a84a" providerId="ADAL" clId="{9FFE8F47-3188-4796-9898-3EF5200FEF7E}" dt="2024-06-12T17:08:20.135" v="9" actId="14100"/>
          <ac:spMkLst>
            <pc:docMk/>
            <pc:sldMk cId="4262058295" sldId="344"/>
            <ac:spMk id="8" creationId="{581255BE-00D4-16B9-C089-88C75AEECD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DF1EF-1D5A-CA4E-835B-3CAA48C7FBD7}" type="datetimeFigureOut">
              <a:rPr lang="en-US" smtClean="0"/>
              <a:t>12/06/2024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A5675-0DCA-0049-9F30-898DE165463C}" type="slidenum">
              <a:rPr lang="en-US" smtClean="0"/>
              <a:t>‹#›</a:t>
            </a:fld>
            <a:endParaRPr lang="en-US"/>
          </a:p>
        </p:txBody>
      </p:sp>
    </p:spTree>
    <p:extLst>
      <p:ext uri="{BB962C8B-B14F-4D97-AF65-F5344CB8AC3E}">
        <p14:creationId xmlns:p14="http://schemas.microsoft.com/office/powerpoint/2010/main" val="4099372948"/>
      </p:ext>
    </p:extLst>
  </p:cSld>
  <p:clrMap bg1="lt1" tx1="dk1" bg2="lt2" tx2="dk2" accent1="accent1" accent2="accent2" accent3="accent3" accent4="accent4" accent5="accent5" accent6="accent6" hlink="hlink" folHlink="folHlink"/>
  <p:notesStyle>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n.org/en/ethics/assets/pdfs/roadmap.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sdinstitut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org/en/ethics/assets/pdfs/roadma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1</a:t>
            </a:fld>
            <a:endParaRPr lang="en-US"/>
          </a:p>
        </p:txBody>
      </p:sp>
    </p:spTree>
    <p:extLst>
      <p:ext uri="{BB962C8B-B14F-4D97-AF65-F5344CB8AC3E}">
        <p14:creationId xmlns:p14="http://schemas.microsoft.com/office/powerpoint/2010/main" val="156006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This Leadership Dialogue will help us better understand the following topics:</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1. Staff must ensure the complete separation between their personal activity and their UN status and official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responsibilities.</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2. An actual or possible conflict of interest shall be mitigated by the Organization and resolved in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favour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 of the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interests of the Organization.</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3. Staff should not use their office or knowledge gained from their official functions for private gain, financial or</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otherwise, or for the private gain of any third party, including family, friends, and those they </a:t>
            </a:r>
            <a:r>
              <a:rPr lang="en-US" sz="1800" b="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favour</a:t>
            </a: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4. Participation in a personal capacity in boards, panels, committees, expert groups or similar bodies that are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external to the Organization requires prior approval of the Secretary-General. Similarly, exercise of a profession,</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whether as an employee or an independent contractor for any non-United Nations entity is covered by the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notion of “occupation” and “employment” and requires the approval of the Secretary-General.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5. Staff may not communicate, to any source, UN information that has not been made public, except in the normal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course of their duties or by authorization of the Secretary-General nor may staff use their office for personal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benefit.</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10</a:t>
            </a:fld>
            <a:endParaRPr lang="en-US"/>
          </a:p>
        </p:txBody>
      </p:sp>
    </p:spTree>
    <p:extLst>
      <p:ext uri="{BB962C8B-B14F-4D97-AF65-F5344CB8AC3E}">
        <p14:creationId xmlns:p14="http://schemas.microsoft.com/office/powerpoint/2010/main" val="125520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Let’s move on now to our opening activity. We have about 10 minutes to work on this.</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endPar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For this first activity, I’d like to share with you a personal story relating to navigating outside activities.”</a:t>
            </a:r>
            <a:endParaRPr lang="en-US" sz="18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11</a:t>
            </a:fld>
            <a:endParaRPr lang="en-US"/>
          </a:p>
        </p:txBody>
      </p:sp>
    </p:spTree>
    <p:extLst>
      <p:ext uri="{BB962C8B-B14F-4D97-AF65-F5344CB8AC3E}">
        <p14:creationId xmlns:p14="http://schemas.microsoft.com/office/powerpoint/2010/main" val="222921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spcBef>
                <a:spcPts val="600"/>
              </a:spcBef>
              <a:defRPr/>
            </a:pPr>
            <a:r>
              <a:rPr lang="en-GB" sz="1100" dirty="0">
                <a:ea typeface="Meiryo" panose="020B0604030504040204" pitchFamily="34" charset="-128"/>
                <a:cs typeface="Tahoma" panose="020B0604030504040204" pitchFamily="34" charset="0"/>
              </a:rPr>
              <a:t>SCENARIOS</a:t>
            </a:r>
          </a:p>
          <a:p>
            <a:pPr defTabSz="966338">
              <a:spcBef>
                <a:spcPts val="600"/>
              </a:spcBef>
              <a:defRPr/>
            </a:pPr>
            <a:endParaRPr lang="en-GB" sz="1100" dirty="0">
              <a:ea typeface="Meiryo" panose="020B0604030504040204" pitchFamily="34" charset="-128"/>
              <a:cs typeface="Tahoma" panose="020B0604030504040204" pitchFamily="34" charset="0"/>
            </a:endParaRPr>
          </a:p>
          <a:p>
            <a:pPr marL="182880" marR="182880" algn="just">
              <a:lnSpc>
                <a:spcPct val="125000"/>
              </a:lnSpc>
              <a:spcBef>
                <a:spcPts val="5"/>
              </a:spcBef>
              <a:spcAft>
                <a:spcPts val="0"/>
              </a:spcAft>
            </a:pPr>
            <a:r>
              <a:rPr lang="en-GB"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Let’s move on now to the scenarios. </a:t>
            </a:r>
            <a:r>
              <a:rPr lang="en-US"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The scenarios we will discuss today relate to engagement in outside activities</a:t>
            </a:r>
          </a:p>
          <a:p>
            <a:pPr marL="182880" marR="182880" algn="just">
              <a:lnSpc>
                <a:spcPct val="125000"/>
              </a:lnSpc>
              <a:spcBef>
                <a:spcPts val="5"/>
              </a:spcBef>
              <a:spcAft>
                <a:spcPts val="0"/>
              </a:spcAft>
            </a:pPr>
            <a:r>
              <a:rPr lang="en-US"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and how to navigate this as international civil servants.</a:t>
            </a:r>
            <a:r>
              <a:rPr lang="en-GB"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 We will discuss two scenarios and if there is time, we will discuss a third. We have about 25 minutes to discuss each scenario.</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182880" marR="182880">
              <a:lnSpc>
                <a:spcPct val="125000"/>
              </a:lnSpc>
              <a:spcBef>
                <a:spcPts val="5"/>
              </a:spcBef>
              <a:spcAft>
                <a:spcPts val="0"/>
              </a:spcAft>
            </a:pPr>
            <a:r>
              <a:rPr lang="en-GB"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182880" marR="182880">
              <a:lnSpc>
                <a:spcPct val="125000"/>
              </a:lnSpc>
              <a:spcBef>
                <a:spcPts val="5"/>
              </a:spcBef>
              <a:spcAft>
                <a:spcPts val="0"/>
              </a:spcAft>
            </a:pPr>
            <a:r>
              <a:rPr lang="en-GB" sz="1100" dirty="0">
                <a:solidFill>
                  <a:srgbClr val="231F20"/>
                </a:solidFill>
                <a:effectLst/>
                <a:latin typeface="Roboto" panose="02000000000000000000" pitchFamily="2" charset="0"/>
                <a:ea typeface="Roboto" panose="02000000000000000000" pitchFamily="2" charset="0"/>
                <a:cs typeface="Roboto" panose="02000000000000000000" pitchFamily="2" charset="0"/>
              </a:rPr>
              <a:t>All the scenarios can be found in the Participant’s Guide which you have already received. Then say either:</a:t>
            </a:r>
          </a:p>
          <a:p>
            <a:pPr marL="182880" marR="182880">
              <a:lnSpc>
                <a:spcPct val="125000"/>
              </a:lnSpc>
              <a:spcBef>
                <a:spcPts val="5"/>
              </a:spcBef>
              <a:spcAft>
                <a:spcPts val="0"/>
              </a:spcAft>
            </a:pP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171450" marR="182880" lvl="0" indent="-171450">
              <a:lnSpc>
                <a:spcPct val="125000"/>
              </a:lnSpc>
              <a:spcBef>
                <a:spcPts val="5"/>
              </a:spcBef>
              <a:spcAft>
                <a:spcPts val="0"/>
              </a:spcAft>
              <a:buClr>
                <a:srgbClr val="009EDB"/>
              </a:buClr>
              <a:buSzPts val="1200"/>
              <a:buFont typeface="Arial" panose="020B0604020202020204" pitchFamily="34" charset="0"/>
              <a:buChar char="•"/>
            </a:pPr>
            <a:r>
              <a:rPr lang="en-GB" sz="1100" kern="1200" dirty="0">
                <a:solidFill>
                  <a:srgbClr val="231F20"/>
                </a:solidFill>
                <a:effectLst/>
                <a:latin typeface="Roboto" panose="02000000000000000000" pitchFamily="2" charset="0"/>
                <a:ea typeface="Roboto" panose="02000000000000000000" pitchFamily="2" charset="0"/>
                <a:cs typeface="Roboto Black" panose="02000000000000000000" pitchFamily="2" charset="0"/>
              </a:rPr>
              <a:t>Let us start with scenario 1/2/3.</a:t>
            </a:r>
            <a:endParaRPr lang="en-US" sz="1100" kern="1200" dirty="0">
              <a:solidFill>
                <a:srgbClr val="231F20"/>
              </a:solidFill>
              <a:effectLst/>
              <a:latin typeface="Roboto" panose="02000000000000000000" pitchFamily="2" charset="0"/>
              <a:ea typeface="Roboto" panose="02000000000000000000" pitchFamily="2" charset="0"/>
              <a:cs typeface="Roboto Black" panose="02000000000000000000" pitchFamily="2" charset="0"/>
            </a:endParaRPr>
          </a:p>
          <a:p>
            <a:pPr marL="445135" marR="182880" indent="0">
              <a:lnSpc>
                <a:spcPct val="125000"/>
              </a:lnSpc>
              <a:spcBef>
                <a:spcPts val="5"/>
              </a:spcBef>
              <a:spcAft>
                <a:spcPts val="0"/>
              </a:spcAft>
            </a:pPr>
            <a:endParaRPr lang="en-GB" sz="1100" b="1"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445135" marR="182880" indent="0">
              <a:lnSpc>
                <a:spcPct val="125000"/>
              </a:lnSpc>
              <a:spcBef>
                <a:spcPts val="5"/>
              </a:spcBef>
              <a:spcAft>
                <a:spcPts val="0"/>
              </a:spcAft>
            </a:pPr>
            <a:r>
              <a:rPr lang="en-GB" sz="1100" b="1" dirty="0">
                <a:solidFill>
                  <a:srgbClr val="231F20"/>
                </a:solidFill>
                <a:effectLst/>
                <a:latin typeface="Roboto" panose="02000000000000000000" pitchFamily="2" charset="0"/>
                <a:ea typeface="Roboto" panose="02000000000000000000" pitchFamily="2" charset="0"/>
                <a:cs typeface="Roboto" panose="02000000000000000000" pitchFamily="2" charset="0"/>
              </a:rPr>
              <a:t>Or ask:</a:t>
            </a:r>
          </a:p>
          <a:p>
            <a:pPr marL="445135" marR="182880" indent="0">
              <a:lnSpc>
                <a:spcPct val="125000"/>
              </a:lnSpc>
              <a:spcBef>
                <a:spcPts val="5"/>
              </a:spcBef>
              <a:spcAft>
                <a:spcPts val="0"/>
              </a:spcAft>
            </a:pPr>
            <a:endParaRPr lang="en-US" sz="1600" dirty="0">
              <a:effectLst/>
              <a:latin typeface="Roboto" panose="02000000000000000000" pitchFamily="2" charset="0"/>
              <a:ea typeface="Roboto" panose="02000000000000000000" pitchFamily="2" charset="0"/>
              <a:cs typeface="Roboto" panose="02000000000000000000" pitchFamily="2" charset="0"/>
            </a:endParaRPr>
          </a:p>
          <a:p>
            <a:pPr marL="171450" marR="182880" lvl="0" indent="-171450" algn="l" defTabSz="975208" rtl="0" eaLnBrk="1" latinLnBrk="0" hangingPunct="1">
              <a:lnSpc>
                <a:spcPct val="125000"/>
              </a:lnSpc>
              <a:spcBef>
                <a:spcPts val="5"/>
              </a:spcBef>
              <a:spcAft>
                <a:spcPts val="0"/>
              </a:spcAft>
              <a:buClr>
                <a:srgbClr val="009EDB"/>
              </a:buClr>
              <a:buSzPts val="1200"/>
              <a:buFont typeface="Arial" panose="020B0604020202020204" pitchFamily="34" charset="0"/>
              <a:buChar char="•"/>
            </a:pPr>
            <a:r>
              <a:rPr lang="en-GB" sz="1100" kern="1200" dirty="0">
                <a:solidFill>
                  <a:srgbClr val="231F20"/>
                </a:solidFill>
                <a:effectLst/>
                <a:latin typeface="Roboto" panose="02000000000000000000" pitchFamily="2" charset="0"/>
                <a:ea typeface="Roboto" panose="02000000000000000000" pitchFamily="2" charset="0"/>
                <a:cs typeface="Roboto" panose="02000000000000000000" pitchFamily="2" charset="0"/>
              </a:rPr>
              <a:t>Which scenario would you like to discuss first?</a:t>
            </a:r>
            <a:endParaRPr lang="en-US" sz="1100" kern="1200" dirty="0">
              <a:solidFill>
                <a:srgbClr val="231F20"/>
              </a:solidFill>
              <a:effectLst/>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12</a:t>
            </a:fld>
            <a:endParaRPr lang="en-US"/>
          </a:p>
        </p:txBody>
      </p:sp>
    </p:spTree>
    <p:extLst>
      <p:ext uri="{BB962C8B-B14F-4D97-AF65-F5344CB8AC3E}">
        <p14:creationId xmlns:p14="http://schemas.microsoft.com/office/powerpoint/2010/main" val="133391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SCENARIO 1: </a:t>
            </a:r>
            <a:r>
              <a:rPr lang="en-US" sz="1800" b="1" dirty="0">
                <a:solidFill>
                  <a:srgbClr val="231F20"/>
                </a:solidFill>
                <a:effectLst/>
                <a:latin typeface="Roboto" panose="02000000000000000000" pitchFamily="2" charset="0"/>
                <a:ea typeface="Roboto Condensed" panose="02000000000000000000" pitchFamily="2" charset="0"/>
                <a:cs typeface="Roboto Condensed" panose="02000000000000000000" pitchFamily="2" charset="0"/>
              </a:rPr>
              <a:t>Personal academic writings on UN-related topics</a:t>
            </a: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n-GB" dirty="0">
              <a:ea typeface="Meiryo" panose="020B0604030504040204" pitchFamily="34" charset="-128"/>
            </a:endParaRPr>
          </a:p>
          <a:p>
            <a:pPr algn="just">
              <a:spcBef>
                <a:spcPts val="600"/>
              </a:spcBef>
              <a:spcAft>
                <a:spcPts val="1268"/>
              </a:spcAft>
            </a:pPr>
            <a:r>
              <a:rPr lang="en-GB" dirty="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r>
              <a:rPr lang="en-GB" dirty="0">
                <a:ea typeface="Meiryo" panose="020B0604030504040204" pitchFamily="34" charset="-128"/>
                <a:cs typeface="Tahoma" panose="020B0604030504040204" pitchFamily="34" charset="0"/>
              </a:rPr>
              <a:t>This scenario can also be found in the Participant’s Guide.</a:t>
            </a:r>
          </a:p>
          <a:p>
            <a:pPr algn="just">
              <a:spcBef>
                <a:spcPts val="600"/>
              </a:spcBef>
              <a:spcAft>
                <a:spcPts val="1268"/>
              </a:spcAft>
            </a:pPr>
            <a:endParaRPr lang="en-GB" dirty="0">
              <a:ea typeface="Meiryo" panose="020B0604030504040204" pitchFamily="34" charset="-128"/>
              <a:cs typeface="Tahoma" panose="020B0604030504040204" pitchFamily="34" charset="0"/>
            </a:endParaRPr>
          </a:p>
          <a:p>
            <a:pPr algn="just">
              <a:spcBef>
                <a:spcPts val="600"/>
              </a:spcBef>
              <a:spcAft>
                <a:spcPts val="1268"/>
              </a:spcAft>
            </a:pPr>
            <a:endParaRPr lang="en-GB"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13</a:t>
            </a:fld>
            <a:endParaRPr lang="en-US"/>
          </a:p>
        </p:txBody>
      </p:sp>
    </p:spTree>
    <p:extLst>
      <p:ext uri="{BB962C8B-B14F-4D97-AF65-F5344CB8AC3E}">
        <p14:creationId xmlns:p14="http://schemas.microsoft.com/office/powerpoint/2010/main" val="247637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SCENARIO 1:</a:t>
            </a: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n-GB" dirty="0">
              <a:ea typeface="Meiryo" panose="020B0604030504040204" pitchFamily="34" charset="-128"/>
            </a:endParaRPr>
          </a:p>
          <a:p>
            <a:pPr algn="just">
              <a:spcBef>
                <a:spcPts val="600"/>
              </a:spcBef>
              <a:spcAft>
                <a:spcPts val="1268"/>
              </a:spcAft>
            </a:pPr>
            <a:r>
              <a:rPr lang="en-GB" dirty="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r>
              <a:rPr lang="en-GB" dirty="0">
                <a:ea typeface="Meiryo" panose="020B0604030504040204" pitchFamily="34" charset="-128"/>
                <a:cs typeface="Tahoma" panose="020B0604030504040204" pitchFamily="34" charset="0"/>
              </a:rPr>
              <a:t>This scenario can also be found in the Participant’s Guide.</a:t>
            </a:r>
          </a:p>
          <a:p>
            <a:pPr algn="just">
              <a:spcBef>
                <a:spcPts val="600"/>
              </a:spcBef>
              <a:spcAft>
                <a:spcPts val="1268"/>
              </a:spcAft>
            </a:pPr>
            <a:endParaRPr lang="en-GB" dirty="0">
              <a:ea typeface="Meiryo" panose="020B0604030504040204" pitchFamily="34" charset="-128"/>
              <a:cs typeface="Tahoma" panose="020B0604030504040204" pitchFamily="34" charset="0"/>
            </a:endParaRPr>
          </a:p>
          <a:p>
            <a:pPr algn="just">
              <a:spcBef>
                <a:spcPts val="600"/>
              </a:spcBef>
              <a:spcAft>
                <a:spcPts val="1268"/>
              </a:spcAft>
            </a:pPr>
            <a:endParaRPr lang="en-GB" dirty="0">
              <a:ea typeface="Meiryo" panose="020B0604030504040204" pitchFamily="34" charset="-128"/>
              <a:cs typeface="Tahoma" panose="020B0604030504040204" pitchFamily="34" charset="0"/>
            </a:endParaRPr>
          </a:p>
          <a:p>
            <a:r>
              <a:rPr lang="en-US" sz="1400" b="0" i="0" u="none" strike="noStrike" baseline="0" dirty="0">
                <a:solidFill>
                  <a:srgbClr val="211D1E"/>
                </a:solidFill>
                <a:latin typeface="Roboto" panose="02000000000000000000" pitchFamily="2" charset="0"/>
              </a:rPr>
              <a:t>	</a:t>
            </a:r>
          </a:p>
          <a:p>
            <a:pPr algn="just">
              <a:spcBef>
                <a:spcPts val="600"/>
              </a:spcBef>
              <a:spcAft>
                <a:spcPts val="1268"/>
              </a:spcAft>
            </a:pPr>
            <a:endParaRPr lang="en-GB" dirty="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14</a:t>
            </a:fld>
            <a:endParaRPr lang="en-US"/>
          </a:p>
        </p:txBody>
      </p:sp>
    </p:spTree>
    <p:extLst>
      <p:ext uri="{BB962C8B-B14F-4D97-AF65-F5344CB8AC3E}">
        <p14:creationId xmlns:p14="http://schemas.microsoft.com/office/powerpoint/2010/main" val="157706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75208" rtl="0" eaLnBrk="1" fontAlgn="auto" latinLnBrk="0" hangingPunct="1">
              <a:lnSpc>
                <a:spcPct val="100000"/>
              </a:lnSpc>
              <a:spcBef>
                <a:spcPts val="600"/>
              </a:spcBef>
              <a:spcAft>
                <a:spcPts val="1268"/>
              </a:spcAft>
              <a:buClrTx/>
              <a:buSzTx/>
              <a:buFontTx/>
              <a:buNone/>
              <a:tabLst/>
              <a:defRPr/>
            </a:pPr>
            <a:r>
              <a:rPr lang="en-GB" dirty="0">
                <a:ea typeface="Meiryo" panose="020B0604030504040204" pitchFamily="34" charset="-128"/>
              </a:rPr>
              <a:t>SCENARIO 1:</a:t>
            </a:r>
            <a:endParaRPr lang="en-US" sz="1800" b="1"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spcBef>
                <a:spcPts val="600"/>
              </a:spcBef>
              <a:spcAft>
                <a:spcPts val="1268"/>
              </a:spcAft>
            </a:pPr>
            <a:endParaRPr lang="en-GB" dirty="0">
              <a:ea typeface="Meiryo" panose="020B0604030504040204" pitchFamily="34" charset="-128"/>
            </a:endParaRPr>
          </a:p>
          <a:p>
            <a:pPr algn="just">
              <a:spcBef>
                <a:spcPts val="600"/>
              </a:spcBef>
              <a:spcAft>
                <a:spcPts val="1268"/>
              </a:spcAft>
            </a:pPr>
            <a:r>
              <a:rPr lang="en-GB" dirty="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r>
              <a:rPr lang="en-GB" dirty="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p:cNvSpPr>
            <a:spLocks noGrp="1"/>
          </p:cNvSpPr>
          <p:nvPr>
            <p:ph type="sldNum" sz="quarter" idx="5"/>
          </p:nvPr>
        </p:nvSpPr>
        <p:spPr/>
        <p:txBody>
          <a:bodyPr/>
          <a:lstStyle/>
          <a:p>
            <a:fld id="{B2BA5675-0DCA-0049-9F30-898DE165463C}" type="slidenum">
              <a:rPr lang="en-US" smtClean="0"/>
              <a:t>15</a:t>
            </a:fld>
            <a:endParaRPr lang="en-US"/>
          </a:p>
        </p:txBody>
      </p:sp>
    </p:spTree>
    <p:extLst>
      <p:ext uri="{BB962C8B-B14F-4D97-AF65-F5344CB8AC3E}">
        <p14:creationId xmlns:p14="http://schemas.microsoft.com/office/powerpoint/2010/main" val="337272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GB" sz="1400" b="1" spc="0" baseline="0" dirty="0">
                <a:effectLst/>
                <a:latin typeface="Roboto" panose="02000000000000000000" pitchFamily="2" charset="0"/>
                <a:ea typeface="Roboto" panose="02000000000000000000" pitchFamily="2" charset="0"/>
                <a:cs typeface="Roboto" panose="02000000000000000000" pitchFamily="2" charset="0"/>
              </a:rPr>
              <a:t>Discussion Question</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400" b="1" spc="0" baseline="0" dirty="0">
                <a:effectLst/>
                <a:latin typeface="Roboto" panose="02000000000000000000" pitchFamily="2" charset="0"/>
                <a:ea typeface="Roboto" panose="02000000000000000000" pitchFamily="2" charset="0"/>
                <a:cs typeface="Roboto" panose="02000000000000000000" pitchFamily="2" charset="0"/>
              </a:rPr>
              <a:t>Follow Up Questions</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400" b="1" spc="0" baseline="0" dirty="0">
                <a:effectLst/>
                <a:latin typeface="Roboto" panose="02000000000000000000" pitchFamily="2" charset="0"/>
                <a:ea typeface="Roboto" panose="02000000000000000000" pitchFamily="2" charset="0"/>
                <a:cs typeface="Roboto" panose="02000000000000000000" pitchFamily="2" charset="0"/>
              </a:rPr>
              <a:t>Important Points</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43815" lvl="0" indent="0">
              <a:spcBef>
                <a:spcPts val="0"/>
              </a:spcBef>
              <a:spcAft>
                <a:spcPts val="0"/>
              </a:spcAft>
              <a:buClr>
                <a:srgbClr val="009EDB"/>
              </a:buClr>
              <a:buSzPts val="800"/>
              <a:buFont typeface="Roboto Black" panose="02000000000000000000" pitchFamily="2" charset="0"/>
              <a:buNone/>
            </a:pPr>
            <a:r>
              <a:rPr lang="en-US" sz="1400" b="1" spc="0" baseline="0" dirty="0">
                <a:effectLst/>
                <a:latin typeface="Roboto" panose="02000000000000000000" pitchFamily="2" charset="0"/>
                <a:ea typeface="Roboto Black" panose="02000000000000000000" pitchFamily="2" charset="0"/>
                <a:cs typeface="Roboto Black" panose="02000000000000000000" pitchFamily="2" charset="0"/>
              </a:rPr>
              <a:t>1. What does Sergey need to know before undertaking personal academic study on a UN-related topic that will be published</a:t>
            </a:r>
            <a:r>
              <a:rPr lang="en-GB" sz="1400" b="1" spc="0" baseline="0" dirty="0">
                <a:effectLst/>
                <a:latin typeface="Roboto" panose="02000000000000000000" pitchFamily="2" charset="0"/>
                <a:ea typeface="Roboto Black" panose="02000000000000000000" pitchFamily="2" charset="0"/>
                <a:cs typeface="Roboto Black" panose="02000000000000000000" pitchFamily="2" charset="0"/>
              </a:rPr>
              <a:t>?</a:t>
            </a:r>
          </a:p>
          <a:p>
            <a:pPr marL="342900" marR="43815" lvl="0" indent="-342900">
              <a:spcBef>
                <a:spcPts val="0"/>
              </a:spcBef>
              <a:spcAft>
                <a:spcPts val="0"/>
              </a:spcAft>
              <a:buClr>
                <a:srgbClr val="009EDB"/>
              </a:buClr>
              <a:buSzPts val="800"/>
              <a:buFont typeface="Roboto Black" panose="02000000000000000000" pitchFamily="2" charset="0"/>
              <a:buAutoNum type="arabicPeriod"/>
            </a:pPr>
            <a:endParaRPr lang="en-US" sz="2000" b="1"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Does Sergey need approval to undertake external studies?</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Can Sergey carry out surveys, questionnaires or interviews of UN staff and his counterparts in connection with his personal academic studies?</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Does Sergey need approval to publish an academic thesis?</a:t>
            </a:r>
            <a:endParaRPr lang="en-US" sz="20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125095" marR="0" indent="0">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Studies that take place outside working hours or while the staff member is on leave may be engaged in at the staff member’s discretion. (Section 5.2, ST/AI/2000/13 Outside Activities)</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Staff are required to exercise the utmost discretion with regard to all matters of official business (Staff Regulation 1.2(</a:t>
            </a:r>
            <a:r>
              <a:rPr lang="en-US" sz="14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Staff may not communicate UN information which has not been made public without authorization nor use their office or knowledge gained from their official functions for private gain (See Staff Regulation 1.2 (g) and(</a:t>
            </a:r>
            <a:r>
              <a:rPr lang="en-US" sz="14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 </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Doing so may constitute a misuse of position/office and/or UN resources for personal benefit (Staff Regulation 1.2 (g)). </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It may also have the potential to breach confidentiality and the UN’s title, copyright and patent rights, in any work performed by staff members. (Staff Rule 1.9)</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Outside activities that relate to the purpose, activities or interests of the United Nations, e.g., submitting articles, books or other material for publication, requires prior authorization. (Staff Regulation 1.2 (o) and (p), Staff Rule 1.2 (r), ST/AI/2000/13, section 4.1 (d)).</a:t>
            </a:r>
            <a:endParaRPr lang="en-GB"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0" marR="43815" lvl="0" indent="0" algn="l" defTabSz="975208" rtl="0" eaLnBrk="1" latinLnBrk="0" hangingPunct="1">
              <a:spcBef>
                <a:spcPts val="0"/>
              </a:spcBef>
              <a:spcAft>
                <a:spcPts val="0"/>
              </a:spcAft>
              <a:buClr>
                <a:srgbClr val="009EDB"/>
              </a:buClr>
              <a:buSzPts val="800"/>
              <a:buFont typeface="Roboto Black" panose="02000000000000000000" pitchFamily="2" charset="0"/>
              <a:buNone/>
            </a:pPr>
            <a:endParaRPr lang="en-US" sz="2000" b="0"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endParaRPr>
          </a:p>
          <a:p>
            <a:pPr marL="0" marR="43815" lvl="0" indent="0" algn="l" defTabSz="975208" rtl="0" eaLnBrk="1" latinLnBrk="0" hangingPunct="1">
              <a:spcBef>
                <a:spcPts val="0"/>
              </a:spcBef>
              <a:spcAft>
                <a:spcPts val="0"/>
              </a:spcAft>
              <a:buClr>
                <a:srgbClr val="009EDB"/>
              </a:buClr>
              <a:buSzPts val="800"/>
              <a:buFont typeface="Roboto Black" panose="02000000000000000000" pitchFamily="2" charset="0"/>
              <a:buNone/>
            </a:pPr>
            <a:r>
              <a:rPr lang="en-US" sz="2000" b="0"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2. </a:t>
            </a:r>
            <a:r>
              <a:rPr lang="en-GB"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Is it permissible </a:t>
            </a:r>
            <a:r>
              <a:rPr lang="en-US"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for Sergey to write his master’s thesis based on his current work for the mission?</a:t>
            </a:r>
            <a:r>
              <a:rPr lang="en-GB"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a:t>
            </a:r>
            <a:endParaRPr lang="en-US"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endParaRPr>
          </a:p>
          <a:p>
            <a:pPr marL="159385" marR="43815" indent="-126365">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159385" marR="43815" indent="-126365">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All rights in any work performed by a staff member as part of their official duties are vested in the UN. (Staff Rule 1.9)</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Staff may not use their office or the knowledge they gain from their official functions for private gain, financial or otherwise, or for the private gain of any third party, including family, friends and those they </a:t>
            </a:r>
            <a:r>
              <a:rPr lang="en-US" sz="1400" spc="0" baseline="0" dirty="0" err="1">
                <a:effectLst/>
                <a:latin typeface="Roboto" panose="02000000000000000000" pitchFamily="2" charset="0"/>
                <a:ea typeface="Roboto Black" panose="02000000000000000000" pitchFamily="2" charset="0"/>
                <a:cs typeface="Roboto Black" panose="02000000000000000000" pitchFamily="2" charset="0"/>
              </a:rPr>
              <a:t>favour</a:t>
            </a: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 (Staff Regulation 1.2 (g)</a:t>
            </a:r>
          </a:p>
          <a:p>
            <a:pPr marL="342900" marR="0" lvl="0" indent="-342900">
              <a:spcBef>
                <a:spcPts val="0"/>
              </a:spcBef>
              <a:spcAft>
                <a:spcPts val="0"/>
              </a:spcAft>
              <a:buClr>
                <a:srgbClr val="009EDB"/>
              </a:buClr>
              <a:buSzPts val="1200"/>
              <a:buFont typeface="Roboto Black" panose="02000000000000000000" pitchFamily="2" charset="0"/>
              <a:buChar char="•"/>
            </a:pPr>
            <a:endParaRPr lang="en-US" sz="20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0" marR="43815" lvl="0" indent="0" algn="l" defTabSz="975208" rtl="0" eaLnBrk="1" latinLnBrk="0" hangingPunct="1">
              <a:spcBef>
                <a:spcPts val="0"/>
              </a:spcBef>
              <a:spcAft>
                <a:spcPts val="0"/>
              </a:spcAft>
              <a:buClr>
                <a:srgbClr val="009EDB"/>
              </a:buClr>
              <a:buSzPts val="800"/>
              <a:buFont typeface="Roboto Black" panose="02000000000000000000" pitchFamily="2" charset="0"/>
              <a:buNone/>
            </a:pPr>
            <a:r>
              <a:rPr lang="en-GB"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3. Does Sergey </a:t>
            </a:r>
            <a:r>
              <a:rPr lang="en-US"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need to seek approval of the manuscript of his thesis prior to publication if he changes his topic so that it is no longer connected to his UN duties but still relates to the purpose, activities or interest of the UN?</a:t>
            </a:r>
          </a:p>
          <a:p>
            <a:pPr marL="159385" marR="43815" indent="-126365">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159385" marR="43815" indent="-126365">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For publications, approval not only for the activity as such, but also for the manuscript prior to publication, is required if it relates to the purpose, activities or interests of the United Nations. (Paragraph 3 of the Commentary to Staff Rule 1.2(t), ST/SGB/2016/9) </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Approval authority for outside activities, including publications, relating to the UN, rests with the relevant Head of Entity (ST/SGB/2019/2, Annex IV). </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Failing to obtain approval prior to publication may result in administrative and/or disciplinary consequences.</a:t>
            </a:r>
          </a:p>
          <a:p>
            <a:pPr marL="342900" marR="0" lvl="0" indent="-342900">
              <a:spcBef>
                <a:spcPts val="0"/>
              </a:spcBef>
              <a:spcAft>
                <a:spcPts val="0"/>
              </a:spcAft>
              <a:buClr>
                <a:srgbClr val="009EDB"/>
              </a:buClr>
              <a:buSzPts val="1200"/>
              <a:buFont typeface="Roboto Black" panose="02000000000000000000" pitchFamily="2" charset="0"/>
              <a:buChar char="•"/>
            </a:pPr>
            <a:endParaRPr lang="en-US" sz="1400" spc="0" baseline="0" dirty="0">
              <a:effectLst/>
              <a:latin typeface="Roboto" panose="02000000000000000000" pitchFamily="2" charset="0"/>
              <a:ea typeface="Roboto Black" panose="02000000000000000000" pitchFamily="2" charset="0"/>
              <a:cs typeface="Roboto" panose="02000000000000000000" pitchFamily="2" charset="0"/>
            </a:endParaRPr>
          </a:p>
          <a:p>
            <a:pPr marL="0" marR="0" lvl="0" indent="0">
              <a:spcBef>
                <a:spcPts val="0"/>
              </a:spcBef>
              <a:spcAft>
                <a:spcPts val="0"/>
              </a:spcAft>
              <a:buClr>
                <a:srgbClr val="009EDB"/>
              </a:buClr>
              <a:buSzPts val="1200"/>
              <a:buFont typeface="Roboto Black" panose="02000000000000000000" pitchFamily="2" charset="0"/>
              <a:buNone/>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43815" lvl="0" indent="0" algn="l" defTabSz="975208" rtl="0" eaLnBrk="1" latinLnBrk="0" hangingPunct="1">
              <a:spcBef>
                <a:spcPts val="0"/>
              </a:spcBef>
              <a:spcAft>
                <a:spcPts val="0"/>
              </a:spcAft>
              <a:buClr>
                <a:srgbClr val="009EDB"/>
              </a:buClr>
              <a:buSzPts val="800"/>
              <a:buFont typeface="Roboto Black" panose="02000000000000000000" pitchFamily="2" charset="0"/>
              <a:buNone/>
            </a:pPr>
            <a:r>
              <a:rPr lang="en-GB"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4. What does </a:t>
            </a:r>
            <a:r>
              <a:rPr lang="en-US"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the Head of Entity need to consider when reviewing a publication request? </a:t>
            </a: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159385" marR="43815" indent="-126365">
              <a:spcBef>
                <a:spcPts val="0"/>
              </a:spcBef>
              <a:spcAft>
                <a:spcPts val="0"/>
              </a:spcAft>
            </a:pPr>
            <a:r>
              <a:rPr lang="en-GB" sz="1400" spc="0" baseline="0" dirty="0">
                <a:effectLst/>
                <a:latin typeface="Roboto" panose="02000000000000000000" pitchFamily="2" charset="0"/>
                <a:ea typeface="Roboto" panose="02000000000000000000" pitchFamily="2" charset="0"/>
                <a:cs typeface="Roboto" panose="02000000000000000000" pitchFamily="2" charset="0"/>
              </a:rPr>
              <a:t> </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Roboto Black" panose="02000000000000000000" pitchFamily="2" charset="0"/>
              </a:rPr>
              <a:t>Approval may be granted in accordance with Staff Regulation 1.2 (p). The proposed publication may be authorized if: </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t does not conflict with the staff member’s official functions or the status of an international civil servant;</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(ii) 	</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t is not against the interest of the UN; and</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(iii) 	</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t is permitted by local law at the duty station or where the activity occurs.</a:t>
            </a:r>
            <a:endParaRPr lang="en-US"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endParaRPr lang="en-US"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The relevant Head of Entity should further ensure that the proposed publication: </a:t>
            </a:r>
            <a:endParaRPr lang="en-US"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(a) 	 does not breach UN confidentiality requirements (Staff Regulation 1.2(</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(b) 	 does not breach the UN’s rights, including title, copyright and patent rights, in any work performed by staff members (Staff Rule 1.9);</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(c) 	 provides proper attribution to UN sources used, as appropriate (Staff Regulation 1.2(</a:t>
            </a:r>
            <a:r>
              <a:rPr lang="en-US" sz="2000" spc="0" baseline="0" dirty="0" err="1">
                <a:effectLst/>
                <a:latin typeface="Roboto" panose="02000000000000000000" pitchFamily="2" charset="0"/>
                <a:ea typeface="Roboto Black" panose="02000000000000000000" pitchFamily="2" charset="0"/>
                <a:cs typeface="Roboto Black" panose="02000000000000000000" pitchFamily="2" charset="0"/>
              </a:rPr>
              <a:t>i</a:t>
            </a: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 </a:t>
            </a:r>
          </a:p>
          <a:p>
            <a:pPr marL="342900" marR="0" lvl="0" indent="-342900">
              <a:spcBef>
                <a:spcPts val="0"/>
              </a:spcBef>
              <a:spcAft>
                <a:spcPts val="0"/>
              </a:spcAft>
              <a:buClr>
                <a:srgbClr val="009EDB"/>
              </a:buClr>
              <a:buSzPts val="1200"/>
              <a:buFont typeface="Roboto Black" panose="02000000000000000000" pitchFamily="2" charset="0"/>
              <a:buChar char="•"/>
            </a:pPr>
            <a:r>
              <a:rPr lang="en-US" sz="2000" spc="0" baseline="0" dirty="0">
                <a:effectLst/>
                <a:latin typeface="Roboto" panose="02000000000000000000" pitchFamily="2" charset="0"/>
                <a:ea typeface="Roboto Black" panose="02000000000000000000" pitchFamily="2" charset="0"/>
                <a:cs typeface="Roboto Black" panose="02000000000000000000" pitchFamily="2" charset="0"/>
              </a:rPr>
              <a:t>(d) 	 does not use knowledge gained from the staff member’s official functions (Staff Regulation 1.2(g)).</a:t>
            </a:r>
            <a:endParaRPr lang="en-US"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endParaRPr lang="en-US" sz="14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endParaRPr lang="en-US" sz="20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0" marR="43815" lvl="0" indent="0" algn="l" defTabSz="975208" rtl="0" eaLnBrk="1" latinLnBrk="0" hangingPunct="1">
              <a:spcBef>
                <a:spcPts val="0"/>
              </a:spcBef>
              <a:spcAft>
                <a:spcPts val="0"/>
              </a:spcAft>
              <a:buClr>
                <a:srgbClr val="009EDB"/>
              </a:buClr>
              <a:buSzPts val="800"/>
              <a:buFont typeface="Roboto Black" panose="02000000000000000000" pitchFamily="2" charset="0"/>
              <a:buNone/>
            </a:pPr>
            <a:r>
              <a:rPr lang="en-GB"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5. Should a </a:t>
            </a:r>
            <a:r>
              <a:rPr lang="en-US" sz="1400" b="1" kern="12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rPr>
              <a:t>disclaimer be included in an approved publication relating to the purpose, activities, or interests of the UN?</a:t>
            </a:r>
            <a:endParaRPr lang="en-US" sz="20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endParaRPr lang="en-US" sz="20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Times New Roman" panose="02020603050405020304" pitchFamily="18" charset="0"/>
              </a:rPr>
              <a:t>Where a publication relating to the purpose, activities or interest of the UN has been approved and the author could be identified as working for the UN, a disclaimer is required. </a:t>
            </a:r>
          </a:p>
          <a:p>
            <a:pPr marL="342900" marR="0" lvl="0" indent="-342900">
              <a:spcBef>
                <a:spcPts val="0"/>
              </a:spcBef>
              <a:spcAft>
                <a:spcPts val="0"/>
              </a:spcAft>
              <a:buClr>
                <a:srgbClr val="009EDB"/>
              </a:buClr>
              <a:buSzPts val="1200"/>
              <a:buFont typeface="Roboto Black" panose="02000000000000000000" pitchFamily="2" charset="0"/>
              <a:buChar char="•"/>
            </a:pPr>
            <a:r>
              <a:rPr lang="en-US" sz="1400" spc="0" baseline="0" dirty="0">
                <a:effectLst/>
                <a:latin typeface="Roboto" panose="02000000000000000000" pitchFamily="2" charset="0"/>
                <a:ea typeface="Roboto Black" panose="02000000000000000000" pitchFamily="2" charset="0"/>
                <a:cs typeface="Times New Roman" panose="02020603050405020304" pitchFamily="18" charset="0"/>
              </a:rPr>
              <a:t>Publication of material by a publisher, other than a publisher legally subsidiary to any organ of the United Nations, shall require the following disclaimer: “The views expressed herein are those of the author(s) and do not necessarily reflect the views of the United Nations”. (ST/AI/2000/13, section 4.3)</a:t>
            </a:r>
            <a:endParaRPr lang="en-GB"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16</a:t>
            </a:fld>
            <a:endParaRPr lang="en-US"/>
          </a:p>
        </p:txBody>
      </p:sp>
    </p:spTree>
    <p:extLst>
      <p:ext uri="{BB962C8B-B14F-4D97-AF65-F5344CB8AC3E}">
        <p14:creationId xmlns:p14="http://schemas.microsoft.com/office/powerpoint/2010/main" val="8221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Staff should not use their office or knowledge gained from their official functions for private gain, financial or otherwise, or for the private gain of any third party, including family, friends, and those they </a:t>
            </a:r>
            <a:r>
              <a:rPr lang="en-US" sz="1400" spc="0" baseline="0" dirty="0" err="1">
                <a:solidFill>
                  <a:srgbClr val="231F20"/>
                </a:solidFill>
                <a:effectLst/>
                <a:latin typeface="Roboto" panose="02000000000000000000" pitchFamily="2" charset="0"/>
                <a:ea typeface="Roboto Black" panose="02000000000000000000" pitchFamily="2" charset="0"/>
                <a:cs typeface="Roboto Black" panose="02000000000000000000" pitchFamily="2" charset="0"/>
              </a:rPr>
              <a:t>favour</a:t>
            </a: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 </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Staff may not communicate, to any source, UN information that has not been made public, except in the normal course of their duties or by authorization of the Secretary-General nor may staff use their office for personal benefit.</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Disclosure of UN insider information (information that has not been made public) could breach confidentiality or jeopardize the Organization’s reputation and credibility. </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All rights, including title, copyright, and patent rights, in any work performed by staff members as part of their official duties shall be vested in the United Nations. Therefore, any report or other work produced by a staff member as part of their official duties constitutes UN work product. </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A staff member cannot participate in any requested survey or questionnaires concerning the United Nations without proper authorization from their UN management. </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In conducting their personal academic studies, including writing research papers, staff must refrain from using UN insider information (i.e., information that has not been made public) or access to UN personnel or other UN resources. As an alternative, publicly available information should be considered. </a:t>
            </a:r>
          </a:p>
          <a:p>
            <a:pPr marL="342900" marR="182880" lvl="0" indent="-342900" algn="just" rtl="0">
              <a:lnSpc>
                <a:spcPct val="125000"/>
              </a:lnSpc>
              <a:spcBef>
                <a:spcPts val="5"/>
              </a:spcBef>
              <a:spcAft>
                <a:spcPts val="0"/>
              </a:spcAft>
              <a:buClr>
                <a:srgbClr val="009EDB"/>
              </a:buClr>
              <a:buSzPts val="1200"/>
              <a:buFont typeface="+mj-lt"/>
              <a:buAutoNum type="arabicPeriod"/>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Any intended publication that relates to the purpose, activities, or interests of the UN must receive approval prior to publication and include a disclaimer, as applicable. </a:t>
            </a:r>
            <a:endParaRPr lang="en-GB"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17</a:t>
            </a:fld>
            <a:endParaRPr lang="en-US"/>
          </a:p>
        </p:txBody>
      </p:sp>
    </p:spTree>
    <p:extLst>
      <p:ext uri="{BB962C8B-B14F-4D97-AF65-F5344CB8AC3E}">
        <p14:creationId xmlns:p14="http://schemas.microsoft.com/office/powerpoint/2010/main" val="181964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1268"/>
              </a:spcBef>
              <a:spcAft>
                <a:spcPts val="1268"/>
              </a:spcAft>
            </a:pPr>
            <a:r>
              <a:rPr lang="en-GB" sz="1400" dirty="0">
                <a:latin typeface="Calibri" panose="020F0502020204030204" pitchFamily="34" charset="0"/>
                <a:ea typeface="Meiryo" panose="020B0604030504040204" pitchFamily="34" charset="-128"/>
              </a:rPr>
              <a:t>SCENARIO 2: </a:t>
            </a:r>
            <a:r>
              <a:rPr kumimoji="0" lang="en-US" sz="3200" b="1" i="0" u="none" strike="noStrike" kern="1200" cap="none" spc="0" normalizeH="0" baseline="0" noProof="0" dirty="0">
                <a:ln>
                  <a:noFill/>
                </a:ln>
                <a:solidFill>
                  <a:srgbClr val="149ED9"/>
                </a:solidFill>
                <a:effectLst/>
                <a:uLnTx/>
                <a:uFillTx/>
                <a:latin typeface="Roboto"/>
                <a:ea typeface="Roboto"/>
                <a:cs typeface="+mj-cs"/>
              </a:rPr>
              <a:t>Participation in boards, panels, </a:t>
            </a:r>
            <a:r>
              <a:rPr kumimoji="0" lang="en-US" sz="1800" b="1" i="0" u="none" strike="noStrike" kern="1200" cap="none" spc="0" normalizeH="0" baseline="0" noProof="0" dirty="0">
                <a:ln>
                  <a:noFill/>
                </a:ln>
                <a:solidFill>
                  <a:srgbClr val="149ED9"/>
                </a:solidFill>
                <a:effectLst/>
                <a:uLnTx/>
                <a:uFillTx/>
                <a:latin typeface="Roboto"/>
                <a:ea typeface="Roboto"/>
                <a:cs typeface="+mj-cs"/>
              </a:rPr>
              <a:t>COMMITTEES, EXPERT GROUPS, AND SIMILAR BODIES</a:t>
            </a:r>
          </a:p>
          <a:p>
            <a:pPr algn="just">
              <a:lnSpc>
                <a:spcPct val="115000"/>
              </a:lnSpc>
              <a:spcBef>
                <a:spcPts val="1268"/>
              </a:spcBef>
              <a:spcAft>
                <a:spcPts val="1268"/>
              </a:spcAft>
            </a:pPr>
            <a:endParaRPr kumimoji="0" lang="en-US" sz="1800" b="1" i="0" u="none" strike="noStrike" kern="1200" cap="none" spc="0" normalizeH="0" baseline="0" noProof="0" dirty="0">
              <a:ln>
                <a:noFill/>
              </a:ln>
              <a:solidFill>
                <a:srgbClr val="149ED9"/>
              </a:solidFill>
              <a:effectLst/>
              <a:uLnTx/>
              <a:uFillTx/>
              <a:latin typeface="Roboto"/>
              <a:ea typeface="Roboto"/>
              <a:cs typeface="+mj-cs"/>
            </a:endParaRPr>
          </a:p>
          <a:p>
            <a:pPr algn="just">
              <a:lnSpc>
                <a:spcPct val="115000"/>
              </a:lnSpc>
              <a:spcBef>
                <a:spcPts val="1268"/>
              </a:spcBef>
              <a:spcAft>
                <a:spcPts val="1268"/>
              </a:spcAft>
            </a:pPr>
            <a:endParaRPr lang="en-GB" sz="14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400" b="1" dirty="0">
                <a:latin typeface="Calibri" panose="020F0502020204030204" pitchFamily="34" charset="0"/>
                <a:ea typeface="Meiryo" panose="020B0604030504040204" pitchFamily="34" charset="-128"/>
                <a:cs typeface="Tahoma" panose="020B0604030504040204" pitchFamily="34" charset="0"/>
              </a:rPr>
              <a:t>Ctrl + Click the video icon </a:t>
            </a:r>
            <a:r>
              <a:rPr lang="en-GB" sz="1400" dirty="0">
                <a:latin typeface="Calibri" panose="020F0502020204030204" pitchFamily="34" charset="0"/>
                <a:ea typeface="Meiryo" panose="020B0604030504040204" pitchFamily="34" charset="-128"/>
                <a:cs typeface="Tahoma" panose="020B0604030504040204" pitchFamily="34" charset="0"/>
              </a:rPr>
              <a:t>on the slide to play the video for this scenario or go to </a:t>
            </a:r>
            <a:r>
              <a:rPr lang="en-US" sz="20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https://www.un.org/en/ethics/ethics-training/leadership-dialogue.shtml</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US" sz="2000" u="sng" dirty="0">
              <a:solidFill>
                <a:srgbClr val="0563C1"/>
              </a:solidFill>
              <a:effectLst/>
              <a:latin typeface="Calibri" panose="020F0502020204030204" pitchFamily="34" charset="0"/>
              <a:ea typeface="Meiryo" panose="020B0604030504040204" pitchFamily="34" charset="-128"/>
              <a:cs typeface="Arial" panose="020B060402020202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400" dirty="0">
                <a:latin typeface="Calibri" panose="020F0502020204030204" pitchFamily="34" charset="0"/>
                <a:ea typeface="Meiryo" panose="020B0604030504040204" pitchFamily="34" charset="-128"/>
                <a:cs typeface="Tahoma" panose="020B0604030504040204" pitchFamily="34" charset="0"/>
              </a:rPr>
              <a:t>Play the video then show the slide with the text of the video.</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GB" sz="1400"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r>
              <a:rPr lang="en-GB" sz="1400" dirty="0">
                <a:latin typeface="Calibri" panose="020F0502020204030204" pitchFamily="34" charset="0"/>
                <a:ea typeface="Meiryo" panose="020B0604030504040204" pitchFamily="34" charset="-128"/>
                <a:cs typeface="Tahoma" panose="020B0604030504040204" pitchFamily="34" charset="0"/>
              </a:rPr>
              <a:t>This scenario can also be found in the Participant’s Guide. </a:t>
            </a:r>
            <a:endParaRPr lang="en-GB" sz="1400" dirty="0">
              <a:latin typeface="Century Gothic" panose="020B0502020202020204" pitchFamily="34" charset="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18</a:t>
            </a:fld>
            <a:endParaRPr lang="en-US"/>
          </a:p>
        </p:txBody>
      </p:sp>
    </p:spTree>
    <p:extLst>
      <p:ext uri="{BB962C8B-B14F-4D97-AF65-F5344CB8AC3E}">
        <p14:creationId xmlns:p14="http://schemas.microsoft.com/office/powerpoint/2010/main" val="15431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1268"/>
              </a:spcBef>
              <a:spcAft>
                <a:spcPts val="1268"/>
              </a:spcAft>
            </a:pPr>
            <a:r>
              <a:rPr lang="en-GB" sz="1200" dirty="0">
                <a:latin typeface="Calibri" panose="020F0502020204030204" pitchFamily="34" charset="0"/>
                <a:ea typeface="Meiryo" panose="020B0604030504040204" pitchFamily="34" charset="-128"/>
              </a:rPr>
              <a:t>SCENARIO 2: </a:t>
            </a:r>
            <a:r>
              <a:rPr kumimoji="0" lang="en-US" sz="2800" b="1" i="0" u="none" strike="noStrike" kern="1200" cap="none" spc="0" normalizeH="0" baseline="0" noProof="0" dirty="0">
                <a:ln>
                  <a:noFill/>
                </a:ln>
                <a:solidFill>
                  <a:srgbClr val="149ED9"/>
                </a:solidFill>
                <a:effectLst/>
                <a:uLnTx/>
                <a:uFillTx/>
                <a:latin typeface="Roboto"/>
                <a:ea typeface="Roboto"/>
                <a:cs typeface="+mj-cs"/>
              </a:rPr>
              <a:t>Participation in boards, panels, </a:t>
            </a:r>
            <a:r>
              <a:rPr kumimoji="0" lang="en-US" sz="1600" b="1" i="0" u="none" strike="noStrike" kern="1200" cap="none" spc="0" normalizeH="0" baseline="0" noProof="0" dirty="0">
                <a:ln>
                  <a:noFill/>
                </a:ln>
                <a:solidFill>
                  <a:srgbClr val="149ED9"/>
                </a:solidFill>
                <a:effectLst/>
                <a:uLnTx/>
                <a:uFillTx/>
                <a:latin typeface="Roboto"/>
                <a:ea typeface="Roboto"/>
                <a:cs typeface="+mj-cs"/>
              </a:rPr>
              <a:t>COMMITTEES, EXPERT GROUPS, AND SIMILAR BODIES</a:t>
            </a:r>
          </a:p>
          <a:p>
            <a:pPr algn="just">
              <a:lnSpc>
                <a:spcPct val="115000"/>
              </a:lnSpc>
              <a:spcBef>
                <a:spcPts val="1268"/>
              </a:spcBef>
              <a:spcAft>
                <a:spcPts val="1268"/>
              </a:spcAft>
            </a:pPr>
            <a:endParaRPr kumimoji="0" lang="en-US" sz="1600" b="1" i="0" u="none" strike="noStrike" kern="1200" cap="none" spc="0" normalizeH="0" baseline="0" noProof="0" dirty="0">
              <a:ln>
                <a:noFill/>
              </a:ln>
              <a:solidFill>
                <a:srgbClr val="149ED9"/>
              </a:solidFill>
              <a:effectLst/>
              <a:uLnTx/>
              <a:uFillTx/>
              <a:latin typeface="Roboto"/>
              <a:ea typeface="Roboto"/>
              <a:cs typeface="+mj-cs"/>
            </a:endParaRPr>
          </a:p>
          <a:p>
            <a:pPr algn="just">
              <a:lnSpc>
                <a:spcPct val="115000"/>
              </a:lnSpc>
              <a:spcBef>
                <a:spcPts val="1268"/>
              </a:spcBef>
              <a:spcAft>
                <a:spcPts val="1268"/>
              </a:spcAft>
            </a:pPr>
            <a:endParaRPr lang="en-GB"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b="1" dirty="0">
                <a:latin typeface="Calibri" panose="020F0502020204030204" pitchFamily="34" charset="0"/>
                <a:ea typeface="Meiryo" panose="020B0604030504040204" pitchFamily="34" charset="-128"/>
                <a:cs typeface="Tahoma" panose="020B0604030504040204" pitchFamily="34" charset="0"/>
              </a:rPr>
              <a:t>Ctrl + Click the video icon </a:t>
            </a:r>
            <a:r>
              <a:rPr lang="en-GB" sz="1200" dirty="0">
                <a:latin typeface="Calibri" panose="020F0502020204030204" pitchFamily="34" charset="0"/>
                <a:ea typeface="Meiryo" panose="020B0604030504040204" pitchFamily="34" charset="-128"/>
                <a:cs typeface="Tahoma" panose="020B0604030504040204" pitchFamily="34" charset="0"/>
              </a:rPr>
              <a:t>on the slide to play the video for this scenario or go to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https://www.un.org/en/ethics/ethics-training/leadership-dialogue.shtml</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US" sz="1800" u="sng" dirty="0">
              <a:solidFill>
                <a:srgbClr val="0563C1"/>
              </a:solidFill>
              <a:effectLst/>
              <a:latin typeface="Calibri" panose="020F0502020204030204" pitchFamily="34" charset="0"/>
              <a:ea typeface="Meiryo" panose="020B0604030504040204" pitchFamily="34" charset="-128"/>
              <a:cs typeface="Arial" panose="020B060402020202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Play the video then show the slide with the text of the video.</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GB" sz="1200"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r>
              <a:rPr lang="en-GB" sz="1200" dirty="0">
                <a:latin typeface="Calibri" panose="020F0502020204030204" pitchFamily="34" charset="0"/>
                <a:ea typeface="Meiryo" panose="020B0604030504040204" pitchFamily="34" charset="-128"/>
                <a:cs typeface="Tahoma" panose="020B0604030504040204" pitchFamily="34" charset="0"/>
              </a:rPr>
              <a:t>This scenario can also be found in the Participant’s Guide. </a:t>
            </a:r>
            <a:endParaRPr lang="en-GB" sz="1200" dirty="0">
              <a:latin typeface="Century Gothic" panose="020B0502020202020204" pitchFamily="34" charset="0"/>
              <a:ea typeface="Meiryo" panose="020B0604030504040204" pitchFamily="34" charset="-128"/>
              <a:cs typeface="Tahoma" panose="020B0604030504040204" pitchFamily="34" charset="0"/>
            </a:endParaRPr>
          </a:p>
          <a:p>
            <a:pPr algn="just">
              <a:spcBef>
                <a:spcPts val="600"/>
              </a:spcBef>
              <a:spcAft>
                <a:spcPts val="1268"/>
              </a:spcAft>
            </a:pPr>
            <a:endParaRPr lang="en-GB" dirty="0">
              <a:ea typeface="Meiryo" panose="020B0604030504040204" pitchFamily="34" charset="-128"/>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19</a:t>
            </a:fld>
            <a:endParaRPr lang="en-US"/>
          </a:p>
        </p:txBody>
      </p:sp>
    </p:spTree>
    <p:extLst>
      <p:ext uri="{BB962C8B-B14F-4D97-AF65-F5344CB8AC3E}">
        <p14:creationId xmlns:p14="http://schemas.microsoft.com/office/powerpoint/2010/main" val="73375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3600" b="0" i="0" u="none" strike="noStrike" baseline="0" dirty="0">
              <a:solidFill>
                <a:srgbClr val="000000"/>
              </a:solidFill>
              <a:latin typeface="Roboto" panose="02000000000000000000" pitchFamily="2" charset="0"/>
            </a:endParaRPr>
          </a:p>
          <a:p>
            <a:r>
              <a:rPr lang="en-GB" sz="1800" b="1" i="0" u="none" strike="noStrike" baseline="0" dirty="0">
                <a:solidFill>
                  <a:srgbClr val="211D1E"/>
                </a:solidFill>
                <a:latin typeface="Roboto" panose="02000000000000000000" pitchFamily="2" charset="0"/>
              </a:rPr>
              <a:t>Welcome </a:t>
            </a:r>
            <a:endParaRPr lang="en-GB" sz="1800" b="0" i="0" u="none" strike="noStrike" baseline="0" dirty="0">
              <a:solidFill>
                <a:srgbClr val="211D1E"/>
              </a:solidFill>
              <a:latin typeface="Roboto" panose="02000000000000000000" pitchFamily="2" charset="0"/>
            </a:endParaRPr>
          </a:p>
          <a:p>
            <a:r>
              <a:rPr lang="en-US" sz="1800" b="0" i="0" u="none" strike="noStrike" baseline="0" dirty="0">
                <a:solidFill>
                  <a:srgbClr val="211D1E"/>
                </a:solidFill>
                <a:latin typeface="Roboto" panose="02000000000000000000" pitchFamily="2" charset="0"/>
              </a:rPr>
              <a:t>“Welcome to this year’s Leadership Dialogue—thank you for making the time to be here today. I’d like to introduce today’s session by sharing with you the background and context for the 2024 Leadership Dialogue.” </a:t>
            </a:r>
          </a:p>
          <a:p>
            <a:endParaRPr lang="en-US" sz="1800" b="0" i="0" u="none" strike="noStrike" baseline="0" dirty="0">
              <a:solidFill>
                <a:srgbClr val="211D1E"/>
              </a:solidFill>
              <a:latin typeface="Roboto" panose="02000000000000000000" pitchFamily="2" charset="0"/>
            </a:endParaRPr>
          </a:p>
          <a:p>
            <a:r>
              <a:rPr lang="en-US" sz="1800" b="0" i="0" u="none" strike="noStrike" baseline="0" dirty="0">
                <a:solidFill>
                  <a:srgbClr val="211D1E"/>
                </a:solidFill>
                <a:latin typeface="Roboto" panose="02000000000000000000" pitchFamily="2" charset="0"/>
              </a:rPr>
              <a:t>“Each year, the Leadership Dialogues provide us with an opportunity to discuss topics with great meaning for our work. This year’ topic is: Navigating outside activities. </a:t>
            </a:r>
          </a:p>
          <a:p>
            <a:endParaRPr lang="en-US" sz="1800" b="0" i="0" u="none" strike="noStrike" baseline="0" dirty="0">
              <a:solidFill>
                <a:srgbClr val="211D1E"/>
              </a:solidFill>
              <a:latin typeface="Roboto" panose="02000000000000000000" pitchFamily="2" charset="0"/>
            </a:endParaRPr>
          </a:p>
          <a:p>
            <a:r>
              <a:rPr lang="en-US" sz="1800" b="0" i="0" u="none" strike="noStrike" baseline="0" dirty="0">
                <a:solidFill>
                  <a:srgbClr val="211D1E"/>
                </a:solidFill>
                <a:latin typeface="Roboto" panose="02000000000000000000" pitchFamily="2" charset="0"/>
              </a:rPr>
              <a:t>This Leadership Dialogue is not designed to prevent us from engaging in outside activities but to remind us that we are the face of the Organization, with ensuing obligations, and to encourage us to ensure that our engagement in any outside activity does not call into question our integrity, independence, and impartiality as staff of the Organization. 	</a:t>
            </a:r>
          </a:p>
        </p:txBody>
      </p:sp>
      <p:sp>
        <p:nvSpPr>
          <p:cNvPr id="4" name="Slide Number Placeholder 3"/>
          <p:cNvSpPr>
            <a:spLocks noGrp="1"/>
          </p:cNvSpPr>
          <p:nvPr>
            <p:ph type="sldNum" sz="quarter" idx="5"/>
          </p:nvPr>
        </p:nvSpPr>
        <p:spPr/>
        <p:txBody>
          <a:bodyPr/>
          <a:lstStyle/>
          <a:p>
            <a:fld id="{B2BA5675-0DCA-0049-9F30-898DE165463C}" type="slidenum">
              <a:rPr lang="en-US" smtClean="0"/>
              <a:t>2</a:t>
            </a:fld>
            <a:endParaRPr lang="en-US"/>
          </a:p>
        </p:txBody>
      </p:sp>
    </p:spTree>
    <p:extLst>
      <p:ext uri="{BB962C8B-B14F-4D97-AF65-F5344CB8AC3E}">
        <p14:creationId xmlns:p14="http://schemas.microsoft.com/office/powerpoint/2010/main" val="300990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1268"/>
              </a:spcBef>
              <a:spcAft>
                <a:spcPts val="1268"/>
              </a:spcAft>
            </a:pPr>
            <a:r>
              <a:rPr lang="en-GB" sz="1200" dirty="0">
                <a:latin typeface="Calibri" panose="020F0502020204030204" pitchFamily="34" charset="0"/>
                <a:ea typeface="Meiryo" panose="020B0604030504040204" pitchFamily="34" charset="-128"/>
              </a:rPr>
              <a:t>SCENARIO 2: </a:t>
            </a:r>
            <a:r>
              <a:rPr kumimoji="0" lang="en-US" sz="2800" b="1" i="0" u="none" strike="noStrike" kern="1200" cap="none" spc="0" normalizeH="0" baseline="0" noProof="0" dirty="0">
                <a:ln>
                  <a:noFill/>
                </a:ln>
                <a:solidFill>
                  <a:srgbClr val="149ED9"/>
                </a:solidFill>
                <a:effectLst/>
                <a:uLnTx/>
                <a:uFillTx/>
                <a:latin typeface="Roboto"/>
                <a:ea typeface="Roboto"/>
                <a:cs typeface="+mj-cs"/>
              </a:rPr>
              <a:t>Participation in boards, panels, </a:t>
            </a:r>
            <a:r>
              <a:rPr kumimoji="0" lang="en-US" sz="1600" b="1" i="0" u="none" strike="noStrike" kern="1200" cap="none" spc="0" normalizeH="0" baseline="0" noProof="0" dirty="0">
                <a:ln>
                  <a:noFill/>
                </a:ln>
                <a:solidFill>
                  <a:srgbClr val="149ED9"/>
                </a:solidFill>
                <a:effectLst/>
                <a:uLnTx/>
                <a:uFillTx/>
                <a:latin typeface="Roboto"/>
                <a:ea typeface="Roboto"/>
                <a:cs typeface="+mj-cs"/>
              </a:rPr>
              <a:t>COMMITTEES, EXPERT GROUPS, AND SIMILAR BODIES</a:t>
            </a:r>
          </a:p>
          <a:p>
            <a:pPr algn="just">
              <a:lnSpc>
                <a:spcPct val="115000"/>
              </a:lnSpc>
              <a:spcBef>
                <a:spcPts val="1268"/>
              </a:spcBef>
              <a:spcAft>
                <a:spcPts val="1268"/>
              </a:spcAft>
            </a:pPr>
            <a:endParaRPr kumimoji="0" lang="en-US" sz="1600" b="1" i="0" u="none" strike="noStrike" kern="1200" cap="none" spc="0" normalizeH="0" baseline="0" noProof="0" dirty="0">
              <a:ln>
                <a:noFill/>
              </a:ln>
              <a:solidFill>
                <a:srgbClr val="149ED9"/>
              </a:solidFill>
              <a:effectLst/>
              <a:uLnTx/>
              <a:uFillTx/>
              <a:latin typeface="Roboto"/>
              <a:ea typeface="Roboto"/>
              <a:cs typeface="+mj-cs"/>
            </a:endParaRPr>
          </a:p>
          <a:p>
            <a:pPr algn="just">
              <a:lnSpc>
                <a:spcPct val="115000"/>
              </a:lnSpc>
              <a:spcBef>
                <a:spcPts val="1268"/>
              </a:spcBef>
              <a:spcAft>
                <a:spcPts val="1268"/>
              </a:spcAft>
            </a:pPr>
            <a:endParaRPr lang="en-GB"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b="1" dirty="0">
                <a:latin typeface="Calibri" panose="020F0502020204030204" pitchFamily="34" charset="0"/>
                <a:ea typeface="Meiryo" panose="020B0604030504040204" pitchFamily="34" charset="-128"/>
                <a:cs typeface="Tahoma" panose="020B0604030504040204" pitchFamily="34" charset="0"/>
              </a:rPr>
              <a:t>Ctrl + Click the video icon </a:t>
            </a:r>
            <a:r>
              <a:rPr lang="en-GB" sz="1200" dirty="0">
                <a:latin typeface="Calibri" panose="020F0502020204030204" pitchFamily="34" charset="0"/>
                <a:ea typeface="Meiryo" panose="020B0604030504040204" pitchFamily="34" charset="-128"/>
                <a:cs typeface="Tahoma" panose="020B0604030504040204" pitchFamily="34" charset="0"/>
              </a:rPr>
              <a:t>on the slide to play the video for this scenario or go to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https://www.un.org/en/ethics/ethics-training/leadership-dialogue.shtml</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US" sz="1800" u="sng" dirty="0">
              <a:solidFill>
                <a:srgbClr val="0563C1"/>
              </a:solidFill>
              <a:effectLst/>
              <a:latin typeface="Calibri" panose="020F0502020204030204" pitchFamily="34" charset="0"/>
              <a:ea typeface="Meiryo" panose="020B0604030504040204" pitchFamily="34" charset="-128"/>
              <a:cs typeface="Arial" panose="020B060402020202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Play the video then show the slide with the text of the video.</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GB" sz="1200"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r>
              <a:rPr lang="en-GB" sz="1200" dirty="0">
                <a:latin typeface="Calibri" panose="020F0502020204030204" pitchFamily="34" charset="0"/>
                <a:ea typeface="Meiryo" panose="020B0604030504040204" pitchFamily="34" charset="-128"/>
                <a:cs typeface="Tahoma" panose="020B0604030504040204" pitchFamily="34" charset="0"/>
              </a:rPr>
              <a:t>This scenario can also be found in the Participant’s Guide. </a:t>
            </a:r>
            <a:endParaRPr lang="en-GB" sz="1200" dirty="0">
              <a:latin typeface="Century Gothic" panose="020B0502020202020204" pitchFamily="34" charset="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20</a:t>
            </a:fld>
            <a:endParaRPr lang="en-US"/>
          </a:p>
        </p:txBody>
      </p:sp>
    </p:spTree>
    <p:extLst>
      <p:ext uri="{BB962C8B-B14F-4D97-AF65-F5344CB8AC3E}">
        <p14:creationId xmlns:p14="http://schemas.microsoft.com/office/powerpoint/2010/main" val="3032891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1268"/>
              </a:spcBef>
              <a:spcAft>
                <a:spcPts val="1268"/>
              </a:spcAft>
            </a:pPr>
            <a:r>
              <a:rPr lang="en-GB" sz="1200" dirty="0">
                <a:latin typeface="Calibri" panose="020F0502020204030204" pitchFamily="34" charset="0"/>
                <a:ea typeface="Meiryo" panose="020B0604030504040204" pitchFamily="34" charset="-128"/>
              </a:rPr>
              <a:t>SCENARIO 2: </a:t>
            </a:r>
            <a:r>
              <a:rPr kumimoji="0" lang="en-US" sz="2800" b="1" i="0" u="none" strike="noStrike" kern="1200" cap="none" spc="0" normalizeH="0" baseline="0" noProof="0" dirty="0">
                <a:ln>
                  <a:noFill/>
                </a:ln>
                <a:solidFill>
                  <a:srgbClr val="149ED9"/>
                </a:solidFill>
                <a:effectLst/>
                <a:uLnTx/>
                <a:uFillTx/>
                <a:latin typeface="Roboto"/>
                <a:ea typeface="Roboto"/>
                <a:cs typeface="+mj-cs"/>
              </a:rPr>
              <a:t>Participation in boards, panels, </a:t>
            </a:r>
            <a:r>
              <a:rPr kumimoji="0" lang="en-US" sz="1600" b="1" i="0" u="none" strike="noStrike" kern="1200" cap="none" spc="0" normalizeH="0" baseline="0" noProof="0" dirty="0">
                <a:ln>
                  <a:noFill/>
                </a:ln>
                <a:solidFill>
                  <a:srgbClr val="149ED9"/>
                </a:solidFill>
                <a:effectLst/>
                <a:uLnTx/>
                <a:uFillTx/>
                <a:latin typeface="Roboto"/>
                <a:ea typeface="Roboto"/>
                <a:cs typeface="+mj-cs"/>
              </a:rPr>
              <a:t>COMMITTEES, EXPERT GROUPS, AND SIMILAR BODIES</a:t>
            </a:r>
          </a:p>
          <a:p>
            <a:pPr algn="just">
              <a:lnSpc>
                <a:spcPct val="115000"/>
              </a:lnSpc>
              <a:spcBef>
                <a:spcPts val="1268"/>
              </a:spcBef>
              <a:spcAft>
                <a:spcPts val="1268"/>
              </a:spcAft>
            </a:pPr>
            <a:endParaRPr kumimoji="0" lang="en-US" sz="1600" b="1" i="0" u="none" strike="noStrike" kern="1200" cap="none" spc="0" normalizeH="0" baseline="0" noProof="0" dirty="0">
              <a:ln>
                <a:noFill/>
              </a:ln>
              <a:solidFill>
                <a:srgbClr val="149ED9"/>
              </a:solidFill>
              <a:effectLst/>
              <a:uLnTx/>
              <a:uFillTx/>
              <a:latin typeface="Roboto"/>
              <a:ea typeface="Roboto"/>
              <a:cs typeface="+mj-cs"/>
            </a:endParaRPr>
          </a:p>
          <a:p>
            <a:pPr algn="just">
              <a:lnSpc>
                <a:spcPct val="115000"/>
              </a:lnSpc>
              <a:spcBef>
                <a:spcPts val="1268"/>
              </a:spcBef>
              <a:spcAft>
                <a:spcPts val="1268"/>
              </a:spcAft>
            </a:pPr>
            <a:endParaRPr lang="en-GB" sz="12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b="1" dirty="0">
                <a:latin typeface="Calibri" panose="020F0502020204030204" pitchFamily="34" charset="0"/>
                <a:ea typeface="Meiryo" panose="020B0604030504040204" pitchFamily="34" charset="-128"/>
                <a:cs typeface="Tahoma" panose="020B0604030504040204" pitchFamily="34" charset="0"/>
              </a:rPr>
              <a:t>Ctrl + Click the video icon </a:t>
            </a:r>
            <a:r>
              <a:rPr lang="en-GB" sz="1200" dirty="0">
                <a:latin typeface="Calibri" panose="020F0502020204030204" pitchFamily="34" charset="0"/>
                <a:ea typeface="Meiryo" panose="020B0604030504040204" pitchFamily="34" charset="-128"/>
                <a:cs typeface="Tahoma" panose="020B0604030504040204" pitchFamily="34" charset="0"/>
              </a:rPr>
              <a:t>on the slide to play the video for this scenario or go to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https://www.un.org/en/ethics/ethics-training/leadership-dialogue.shtml</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US" sz="1800" u="sng" dirty="0">
              <a:solidFill>
                <a:srgbClr val="0563C1"/>
              </a:solidFill>
              <a:effectLst/>
              <a:latin typeface="Calibri" panose="020F0502020204030204" pitchFamily="34" charset="0"/>
              <a:ea typeface="Meiryo" panose="020B0604030504040204" pitchFamily="34" charset="-128"/>
              <a:cs typeface="Arial" panose="020B0604020202020204" pitchFamily="34" charset="0"/>
            </a:endParaRPr>
          </a:p>
          <a:p>
            <a:pPr marL="0" marR="0" lvl="0" indent="0" algn="just" defTabSz="975208" rtl="0" eaLnBrk="1" fontAlgn="auto" latinLnBrk="0" hangingPunct="1">
              <a:lnSpc>
                <a:spcPct val="115000"/>
              </a:lnSpc>
              <a:spcBef>
                <a:spcPts val="1268"/>
              </a:spcBef>
              <a:spcAft>
                <a:spcPts val="1268"/>
              </a:spcAft>
              <a:buClrTx/>
              <a:buSzTx/>
              <a:buFontTx/>
              <a:buNone/>
              <a:tabLst/>
              <a:defRPr/>
            </a:pPr>
            <a:r>
              <a:rPr lang="en-GB" sz="1200" dirty="0">
                <a:latin typeface="Calibri" panose="020F0502020204030204" pitchFamily="34" charset="0"/>
                <a:ea typeface="Meiryo" panose="020B0604030504040204" pitchFamily="34" charset="-128"/>
                <a:cs typeface="Tahoma" panose="020B0604030504040204" pitchFamily="34" charset="0"/>
              </a:rPr>
              <a:t>Play the video then show the slide with the text of the video.</a:t>
            </a:r>
          </a:p>
          <a:p>
            <a:pPr marL="0" marR="0" lvl="0" indent="0" algn="just" defTabSz="975208" rtl="0" eaLnBrk="1" fontAlgn="auto" latinLnBrk="0" hangingPunct="1">
              <a:lnSpc>
                <a:spcPct val="115000"/>
              </a:lnSpc>
              <a:spcBef>
                <a:spcPts val="1268"/>
              </a:spcBef>
              <a:spcAft>
                <a:spcPts val="1268"/>
              </a:spcAft>
              <a:buClrTx/>
              <a:buSzTx/>
              <a:buFontTx/>
              <a:buNone/>
              <a:tabLst/>
              <a:defRPr/>
            </a:pPr>
            <a:endParaRPr lang="en-GB" sz="1200" dirty="0">
              <a:latin typeface="Calibri" panose="020F0502020204030204" pitchFamily="34" charset="0"/>
              <a:ea typeface="Meiryo" panose="020B0604030504040204" pitchFamily="34" charset="-128"/>
              <a:cs typeface="Tahoma" panose="020B0604030504040204" pitchFamily="34" charset="0"/>
            </a:endParaRPr>
          </a:p>
          <a:p>
            <a:pPr algn="just">
              <a:lnSpc>
                <a:spcPct val="115000"/>
              </a:lnSpc>
              <a:spcBef>
                <a:spcPts val="1268"/>
              </a:spcBef>
              <a:spcAft>
                <a:spcPts val="1268"/>
              </a:spcAft>
            </a:pPr>
            <a:r>
              <a:rPr lang="en-GB" sz="1200" dirty="0">
                <a:latin typeface="Calibri" panose="020F0502020204030204" pitchFamily="34" charset="0"/>
                <a:ea typeface="Meiryo" panose="020B0604030504040204" pitchFamily="34" charset="-128"/>
                <a:cs typeface="Tahoma" panose="020B0604030504040204" pitchFamily="34" charset="0"/>
              </a:rPr>
              <a:t>This scenario can also be found in the Participant’s Guide. </a:t>
            </a:r>
            <a:endParaRPr lang="en-GB" sz="1200" dirty="0">
              <a:latin typeface="Century Gothic" panose="020B0502020202020204" pitchFamily="34" charset="0"/>
              <a:ea typeface="Meiryo" panose="020B0604030504040204" pitchFamily="34" charset="-128"/>
              <a:cs typeface="Tahoma" panose="020B0604030504040204" pitchFamily="34" charset="0"/>
            </a:endParaRPr>
          </a:p>
        </p:txBody>
      </p:sp>
      <p:sp>
        <p:nvSpPr>
          <p:cNvPr id="4" name="Slide Number Placeholder 3"/>
          <p:cNvSpPr>
            <a:spLocks noGrp="1"/>
          </p:cNvSpPr>
          <p:nvPr>
            <p:ph type="sldNum" sz="quarter" idx="5"/>
          </p:nvPr>
        </p:nvSpPr>
        <p:spPr/>
        <p:txBody>
          <a:bodyPr/>
          <a:lstStyle/>
          <a:p>
            <a:fld id="{B2BA5675-0DCA-0049-9F30-898DE165463C}" type="slidenum">
              <a:rPr lang="en-US" smtClean="0"/>
              <a:t>21</a:t>
            </a:fld>
            <a:endParaRPr lang="en-US"/>
          </a:p>
        </p:txBody>
      </p:sp>
    </p:spTree>
    <p:extLst>
      <p:ext uri="{BB962C8B-B14F-4D97-AF65-F5344CB8AC3E}">
        <p14:creationId xmlns:p14="http://schemas.microsoft.com/office/powerpoint/2010/main" val="395401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GB" sz="1800" b="1" spc="0" baseline="0" dirty="0">
                <a:effectLst/>
                <a:latin typeface="Roboto" panose="02000000000000000000" pitchFamily="2" charset="0"/>
                <a:ea typeface="Roboto" panose="02000000000000000000" pitchFamily="2" charset="0"/>
                <a:cs typeface="Roboto" panose="02000000000000000000" pitchFamily="2" charset="0"/>
              </a:rPr>
              <a:t>Discussion Question</a:t>
            </a:r>
            <a:endParaRPr lang="en-US" sz="28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800" b="1" spc="0" baseline="0" dirty="0">
                <a:effectLst/>
                <a:latin typeface="Roboto" panose="02000000000000000000" pitchFamily="2" charset="0"/>
                <a:ea typeface="Roboto" panose="02000000000000000000" pitchFamily="2" charset="0"/>
                <a:cs typeface="Roboto" panose="02000000000000000000" pitchFamily="2" charset="0"/>
              </a:rPr>
              <a:t>Follow Up Questions</a:t>
            </a:r>
            <a:endParaRPr lang="en-US" sz="28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800" b="1" spc="0" baseline="0" dirty="0">
                <a:effectLst/>
                <a:latin typeface="Roboto" panose="02000000000000000000" pitchFamily="2" charset="0"/>
                <a:ea typeface="Roboto" panose="02000000000000000000" pitchFamily="2" charset="0"/>
                <a:cs typeface="Roboto" panose="02000000000000000000" pitchFamily="2" charset="0"/>
              </a:rPr>
              <a:t>Important Points</a:t>
            </a:r>
            <a:endParaRPr lang="en-US" sz="2800" spc="0" baseline="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endParaRPr lang="en-US" sz="1800" b="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b="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1. Which types of personal engagements with external boards or committees require approval?</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r>
              <a:rPr lang="en-GB" sz="1800" dirty="0">
                <a:effectLst/>
                <a:latin typeface="Roboto" panose="02000000000000000000" pitchFamily="2" charset="0"/>
                <a:ea typeface="DengXian" panose="02010600030101010101" pitchFamily="2" charset="-122"/>
                <a:cs typeface="Times New Roman" panose="02020603050405020304" pitchFamily="18" charset="0"/>
              </a:rPr>
              <a:t>Participation in </a:t>
            </a:r>
            <a:r>
              <a:rPr lang="en-GB" sz="1800" u="sng" dirty="0">
                <a:effectLst/>
                <a:latin typeface="Roboto" panose="02000000000000000000" pitchFamily="2" charset="0"/>
                <a:ea typeface="DengXian" panose="02010600030101010101" pitchFamily="2" charset="-122"/>
                <a:cs typeface="Times New Roman" panose="02020603050405020304" pitchFamily="18" charset="0"/>
              </a:rPr>
              <a:t>any</a:t>
            </a:r>
            <a:r>
              <a:rPr lang="en-GB" sz="1800" dirty="0">
                <a:effectLst/>
                <a:latin typeface="Roboto" panose="02000000000000000000" pitchFamily="2" charset="0"/>
                <a:ea typeface="DengXian" panose="02010600030101010101" pitchFamily="2" charset="-122"/>
                <a:cs typeface="Times New Roman" panose="02020603050405020304" pitchFamily="18" charset="0"/>
              </a:rPr>
              <a:t> board, panel, committee, expert group, or similar body that is external to the Organization requires prior approval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ST/IC/2006/30, Outside Activities, Paragraph 11)</a:t>
            </a:r>
          </a:p>
          <a:p>
            <a:pPr marL="0" marR="0">
              <a:spcBef>
                <a:spcPts val="0"/>
              </a:spcBef>
              <a:spcAft>
                <a:spcPts val="0"/>
              </a:spcAft>
            </a:pPr>
            <a:endParaRPr lang="en-GB" sz="1800" i="1" dirty="0">
              <a:effectLst/>
              <a:latin typeface="Roboto" panose="02000000000000000000" pitchFamily="2" charset="0"/>
              <a:ea typeface="DengXian" panose="02010600030101010101" pitchFamily="2" charset="-122"/>
              <a:cs typeface="Times New Roman" panose="02020603050405020304" pitchFamily="18" charset="0"/>
            </a:endParaRPr>
          </a:p>
          <a:p>
            <a:pPr marL="0" marR="0">
              <a:spcBef>
                <a:spcPts val="0"/>
              </a:spcBef>
              <a:spcAft>
                <a:spcPts val="0"/>
              </a:spcAf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b="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2. Is it a conflict of interest to serve on an external panel or committee in your personal capacity on issues that are directly related to your area of work? </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Serving on an external panel or committee on issues directly related to your functional duties could give rise to an actual or possible conflict of interest. Under the Staff Regulations, a conflict of interest occurs “when, by act or omission, a staff member’s personal interests interfere with the performance of his or her official duties and responsibilities or with the integrity, independence and impartiality required by the staff member’s status as an international civil servant” </a:t>
            </a:r>
            <a:r>
              <a:rPr lang="en-US" sz="1800" i="1" dirty="0">
                <a:effectLst/>
                <a:latin typeface="Roboto" panose="02000000000000000000" pitchFamily="2" charset="0"/>
                <a:ea typeface="DengXian" panose="02010600030101010101" pitchFamily="2" charset="-122"/>
                <a:cs typeface="Times New Roman" panose="02020603050405020304" pitchFamily="18" charset="0"/>
              </a:rPr>
              <a:t>(Staff Regulation 1.2(m)).</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It could also create an appearance or perception of your using your office or the knowledge gained from your official functions for personal benefit or for the benefit of a third party. The Staff Regulations expressly state that “[s]</a:t>
            </a:r>
            <a:r>
              <a:rPr lang="en-US" sz="1800" dirty="0" err="1">
                <a:effectLst/>
                <a:latin typeface="Roboto" panose="02000000000000000000" pitchFamily="2" charset="0"/>
                <a:ea typeface="DengXian" panose="02010600030101010101" pitchFamily="2" charset="-122"/>
                <a:cs typeface="Times New Roman" panose="02020603050405020304" pitchFamily="18" charset="0"/>
              </a:rPr>
              <a:t>taff</a:t>
            </a:r>
            <a:r>
              <a:rPr lang="en-US" sz="1800" dirty="0">
                <a:effectLst/>
                <a:latin typeface="Roboto" panose="02000000000000000000" pitchFamily="2" charset="0"/>
                <a:ea typeface="DengXian" panose="02010600030101010101" pitchFamily="2" charset="-122"/>
                <a:cs typeface="Times New Roman" panose="02020603050405020304" pitchFamily="18" charset="0"/>
              </a:rPr>
              <a:t> members shall not use their office or knowledge gained from their official functions for private gain, financial or otherwise, or for the private gain of any third party, including family, friends and those they </a:t>
            </a:r>
            <a:r>
              <a:rPr lang="en-US" sz="1800" dirty="0" err="1">
                <a:effectLst/>
                <a:latin typeface="Roboto" panose="02000000000000000000" pitchFamily="2" charset="0"/>
                <a:ea typeface="DengXian" panose="02010600030101010101" pitchFamily="2" charset="-122"/>
                <a:cs typeface="Times New Roman" panose="02020603050405020304" pitchFamily="18" charset="0"/>
              </a:rPr>
              <a:t>favour</a:t>
            </a: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r>
              <a:rPr lang="en-US" sz="1800" i="1" dirty="0">
                <a:effectLst/>
                <a:latin typeface="Roboto" panose="02000000000000000000" pitchFamily="2" charset="0"/>
                <a:ea typeface="DengXian" panose="02010600030101010101" pitchFamily="2" charset="-122"/>
                <a:cs typeface="Times New Roman" panose="02020603050405020304" pitchFamily="18" charset="0"/>
              </a:rPr>
              <a:t>Staff Regulation 1.2(g)).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Think whether your proposed participation could also create confusion about whose views and/or interest you are representing. Consider whether it could additionally create a perception that the UN endorses or is affiliated with the external entity.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b="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3. Why is it relevant to disclose whether the external entity has an institutional or contractual relationship with the UN?</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Staff members are required “to exercise in all loyalty, discretion and conscience the functions entrusted to [them] as an international civil servant of the United Nations, to discharge these functions and regulate [their] conduct with the interests of the United Nations only in view” (</a:t>
            </a:r>
            <a:r>
              <a:rPr lang="en-US" sz="1800" i="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Staff Regulation 1.1 (b)</a:t>
            </a: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a:t>
            </a:r>
            <a:r>
              <a:rPr lang="en-US" sz="1800" i="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Staff members are also required, when an actual or possible conflict of interest arises, to disclose the conflict to their head of office, and to mitigate and resolve it in </a:t>
            </a:r>
            <a:r>
              <a:rPr lang="en-US" sz="1800" dirty="0" err="1">
                <a:effectLst/>
                <a:latin typeface="Roboto" panose="02000000000000000000" pitchFamily="2" charset="0"/>
                <a:ea typeface="DengXian" panose="02010600030101010101" pitchFamily="2" charset="-122"/>
                <a:cs typeface="Times New Roman" panose="02020603050405020304" pitchFamily="18" charset="0"/>
              </a:rPr>
              <a:t>favour</a:t>
            </a:r>
            <a:r>
              <a:rPr lang="en-US" sz="1800" dirty="0">
                <a:effectLst/>
                <a:latin typeface="Roboto" panose="02000000000000000000" pitchFamily="2" charset="0"/>
                <a:ea typeface="DengXian" panose="02010600030101010101" pitchFamily="2" charset="-122"/>
                <a:cs typeface="Times New Roman" panose="02020603050405020304" pitchFamily="18" charset="0"/>
              </a:rPr>
              <a:t> of the interests of the Organization </a:t>
            </a:r>
            <a:r>
              <a:rPr lang="en-US" sz="1800" i="1"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(Staff Regulation 1.2 (m)).</a:t>
            </a: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b="1" dirty="0">
                <a:effectLst/>
                <a:latin typeface="Roboto" panose="02000000000000000000" pitchFamily="2" charset="0"/>
                <a:ea typeface="DengXian" panose="02010600030101010101" pitchFamily="2" charset="-122"/>
                <a:cs typeface="Times New Roman" panose="02020603050405020304" pitchFamily="18" charset="0"/>
              </a:rPr>
              <a:t>4. Can staff, in their personal capacity, serve on a body established by and reporting to a national government? </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00000"/>
                </a:solidFill>
                <a:effectLst/>
                <a:latin typeface="Roboto" panose="02000000000000000000" pitchFamily="2" charset="0"/>
                <a:ea typeface="DengXian" panose="02010600030101010101" pitchFamily="2" charset="-122"/>
                <a:cs typeface="Times New Roman" panose="02020603050405020304" pitchFamily="18" charset="0"/>
              </a:rPr>
              <a:t>As international civil servants, staff members </a:t>
            </a: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are required “to exercise in all loyalty, discretion and conscience the functions entrusted to [them] as an international civil servant of the United Nations, to discharge these functions and regulate [their] conduct with the interests of the United Nations only in view.” In addition, “[</a:t>
            </a:r>
            <a:r>
              <a:rPr lang="en-US" sz="1800" dirty="0" err="1">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i</a:t>
            </a: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]n the performance of their duties staff members shall neither seek nor accept instructions from any Government or from any other source external to the Organization.” They shall also avoid any action that may adversely reflect on their impartiality. </a:t>
            </a:r>
            <a:r>
              <a:rPr lang="en-US" sz="1800" i="1" dirty="0">
                <a:effectLst/>
                <a:latin typeface="Roboto" panose="02000000000000000000" pitchFamily="2" charset="0"/>
                <a:ea typeface="DengXian" panose="02010600030101010101" pitchFamily="2" charset="-122"/>
                <a:cs typeface="Times New Roman" panose="02020603050405020304" pitchFamily="18" charset="0"/>
              </a:rPr>
              <a:t>(Article 100 of the UN Charter; Staff Regulations 1.1 (a) and (b), 1.2 (d), (e) and (f)</a:t>
            </a:r>
            <a:r>
              <a:rPr lang="en-US" sz="1800" dirty="0">
                <a:solidFill>
                  <a:srgbClr val="000000"/>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00000"/>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b="1" dirty="0">
                <a:effectLst/>
                <a:latin typeface="Roboto" panose="02000000000000000000" pitchFamily="2" charset="0"/>
                <a:ea typeface="DengXian" panose="02010600030101010101" pitchFamily="2" charset="-122"/>
                <a:cs typeface="Times New Roman" panose="02020603050405020304" pitchFamily="18" charset="0"/>
              </a:rPr>
              <a:t>5. Can staff use their title and UN affiliation when serving in a personal capacity on an external board, panel or committee?</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There must be a separation between a staff member’s personal outside activities and their UN status and functional duties.</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Staff members must make clear to the organizers and participants that they are participating in their personal capacity and not as a representative of the UN.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(ST/AI/2000/13, Section 2).</a:t>
            </a:r>
          </a:p>
          <a:p>
            <a:pPr marL="0" marR="0">
              <a:spcBef>
                <a:spcPts val="0"/>
              </a:spcBef>
              <a:spcAft>
                <a:spcPts val="0"/>
              </a:spcAf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b="1" dirty="0">
                <a:effectLst/>
                <a:latin typeface="Roboto" panose="02000000000000000000" pitchFamily="2" charset="0"/>
                <a:ea typeface="DengXian" panose="02010600030101010101" pitchFamily="2" charset="-122"/>
                <a:cs typeface="Times New Roman" panose="02020603050405020304" pitchFamily="18" charset="0"/>
              </a:rPr>
              <a:t>6. Is it permissible to publicly carry out advocacy or engage in fundraising on behalf of an external entity?</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solidFill>
                  <a:srgbClr val="0D0D0D"/>
                </a:solidFill>
                <a:effectLst/>
                <a:latin typeface="Roboto" panose="02000000000000000000" pitchFamily="2" charset="0"/>
                <a:ea typeface="DengXian" panose="02010600030101010101" pitchFamily="2" charset="-122"/>
                <a:cs typeface="Times New Roman" panose="02020603050405020304" pitchFamily="18" charset="0"/>
              </a:rPr>
              <a:t> </a:t>
            </a:r>
            <a:r>
              <a:rPr lang="en-US" sz="1800" dirty="0">
                <a:effectLst/>
                <a:latin typeface="Roboto" panose="02000000000000000000" pitchFamily="2" charset="0"/>
                <a:ea typeface="DengXian" panose="02010600030101010101" pitchFamily="2" charset="-122"/>
                <a:cs typeface="Times New Roman" panose="02020603050405020304" pitchFamily="18" charset="0"/>
              </a:rPr>
              <a:t>Carrying out advocacy or engaging in fundraising for an external entity that relates to the purpose, activities, or interests of the United Nations, could be perceived as a UN endorsement of the external entity. The Staff Rules provide that “[s]</a:t>
            </a:r>
            <a:r>
              <a:rPr lang="en-US" sz="1800" dirty="0" err="1">
                <a:effectLst/>
                <a:latin typeface="Roboto" panose="02000000000000000000" pitchFamily="2" charset="0"/>
                <a:ea typeface="DengXian" panose="02010600030101010101" pitchFamily="2" charset="-122"/>
                <a:cs typeface="Times New Roman" panose="02020603050405020304" pitchFamily="18" charset="0"/>
              </a:rPr>
              <a:t>taff</a:t>
            </a:r>
            <a:r>
              <a:rPr lang="en-US" sz="1800" dirty="0">
                <a:effectLst/>
                <a:latin typeface="Roboto" panose="02000000000000000000" pitchFamily="2" charset="0"/>
                <a:ea typeface="DengXian" panose="02010600030101010101" pitchFamily="2" charset="-122"/>
                <a:cs typeface="Times New Roman" panose="02020603050405020304" pitchFamily="18" charset="0"/>
              </a:rPr>
              <a:t> members shall not, except in the normal course of official duties or with the prior approval of the Secretary-General, engage in any outside activities that relate to the purpose, activities or interests of the United Nations” (</a:t>
            </a:r>
            <a:r>
              <a:rPr lang="en-US" sz="1800" i="1" dirty="0">
                <a:effectLst/>
                <a:latin typeface="Roboto" panose="02000000000000000000" pitchFamily="2" charset="0"/>
                <a:ea typeface="DengXian" panose="02010600030101010101" pitchFamily="2" charset="-122"/>
                <a:cs typeface="Times New Roman" panose="02020603050405020304" pitchFamily="18" charset="0"/>
              </a:rPr>
              <a:t>Staff Rule 1.2 (r)).</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algn="just">
              <a:spcBef>
                <a:spcPts val="600"/>
              </a:spcBef>
              <a:spcAft>
                <a:spcPts val="1268"/>
              </a:spcAft>
            </a:pPr>
            <a:endParaRPr lang="en-GB"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22</a:t>
            </a:fld>
            <a:endParaRPr lang="en-US"/>
          </a:p>
        </p:txBody>
      </p:sp>
    </p:spTree>
    <p:extLst>
      <p:ext uri="{BB962C8B-B14F-4D97-AF65-F5344CB8AC3E}">
        <p14:creationId xmlns:p14="http://schemas.microsoft.com/office/powerpoint/2010/main" val="2211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2: KEY MESSAGES</a:t>
            </a:r>
          </a:p>
          <a:p>
            <a:endParaRPr lang="en-GB" dirty="0"/>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Participation in a personal capacity in boards, panels, committees, expert groups or similar bodies that are external to the Organization requires prior approval of the Secretary-General. Staff members should make it clear that they are acting in their personal capacity and not as representatives of the United Nations.</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Participating in a personal capacity in any external board, panel, committee or similar body that takes positions that are not aligned with the positions of the UN creates conflict of interest situations and therefore should be avoided.</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Staff should refrain from publicly advocating or engaging in fundraising for external entities that relate to the purpose, activities or interests of the United Nations, as doing so would call into question their independence and impartiality and create a perception of a UN endorsement. </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Sections 6.1 to 6.5 of administrative instruction ST/AI/2000/13, “Outside activities”, set out procedures for staff members seeking in confidence clarification as to whether participation in a planned outside activity or outside occupation or employment would conflict with their status as an international civil servant.</a:t>
            </a:r>
          </a:p>
        </p:txBody>
      </p:sp>
      <p:sp>
        <p:nvSpPr>
          <p:cNvPr id="4" name="Slide Number Placeholder 3"/>
          <p:cNvSpPr>
            <a:spLocks noGrp="1"/>
          </p:cNvSpPr>
          <p:nvPr>
            <p:ph type="sldNum" sz="quarter" idx="5"/>
          </p:nvPr>
        </p:nvSpPr>
        <p:spPr/>
        <p:txBody>
          <a:bodyPr/>
          <a:lstStyle/>
          <a:p>
            <a:fld id="{B2BA5675-0DCA-0049-9F30-898DE165463C}" type="slidenum">
              <a:rPr lang="en-US" smtClean="0"/>
              <a:t>23</a:t>
            </a:fld>
            <a:endParaRPr lang="en-US"/>
          </a:p>
        </p:txBody>
      </p:sp>
    </p:spTree>
    <p:extLst>
      <p:ext uri="{BB962C8B-B14F-4D97-AF65-F5344CB8AC3E}">
        <p14:creationId xmlns:p14="http://schemas.microsoft.com/office/powerpoint/2010/main" val="693994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400" dirty="0">
                <a:latin typeface="Calibri" panose="020F0502020204030204" pitchFamily="34" charset="0"/>
                <a:ea typeface="Meiryo" panose="020B0604030504040204" pitchFamily="34" charset="-128"/>
              </a:rPr>
              <a:t>SCENARIO 3: </a:t>
            </a:r>
            <a:r>
              <a:rPr lang="en-GB" sz="1800" dirty="0">
                <a:solidFill>
                  <a:srgbClr val="231F20"/>
                </a:solidFill>
                <a:effectLst/>
                <a:latin typeface="Roboto" panose="02000000000000000000" pitchFamily="2" charset="0"/>
                <a:ea typeface="Roboto" panose="02000000000000000000" pitchFamily="2" charset="0"/>
              </a:rPr>
              <a:t>O</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wnership of a business</a:t>
            </a:r>
            <a:endParaRPr lang="en-GB" sz="14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n-GB" sz="1400" dirty="0">
              <a:ea typeface="Meiryo" panose="020B0604030504040204" pitchFamily="34" charset="-128"/>
            </a:endParaRPr>
          </a:p>
          <a:p>
            <a:pPr algn="just">
              <a:spcBef>
                <a:spcPts val="600"/>
              </a:spcBef>
              <a:spcAft>
                <a:spcPts val="1268"/>
              </a:spcAft>
            </a:pPr>
            <a:r>
              <a:rPr lang="en-GB" sz="1400" dirty="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r>
              <a:rPr lang="en-GB" sz="1400" dirty="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p:cNvSpPr>
            <a:spLocks noGrp="1"/>
          </p:cNvSpPr>
          <p:nvPr>
            <p:ph type="sldNum" sz="quarter" idx="5"/>
          </p:nvPr>
        </p:nvSpPr>
        <p:spPr/>
        <p:txBody>
          <a:bodyPr/>
          <a:lstStyle/>
          <a:p>
            <a:fld id="{B2BA5675-0DCA-0049-9F30-898DE165463C}" type="slidenum">
              <a:rPr lang="en-US" smtClean="0"/>
              <a:t>24</a:t>
            </a:fld>
            <a:endParaRPr lang="en-US"/>
          </a:p>
        </p:txBody>
      </p:sp>
    </p:spTree>
    <p:extLst>
      <p:ext uri="{BB962C8B-B14F-4D97-AF65-F5344CB8AC3E}">
        <p14:creationId xmlns:p14="http://schemas.microsoft.com/office/powerpoint/2010/main" val="15387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68"/>
              </a:spcBef>
              <a:spcAft>
                <a:spcPts val="1268"/>
              </a:spcAft>
            </a:pPr>
            <a:r>
              <a:rPr lang="en-GB" sz="1400" dirty="0">
                <a:latin typeface="Calibri" panose="020F0502020204030204" pitchFamily="34" charset="0"/>
                <a:ea typeface="Meiryo" panose="020B0604030504040204" pitchFamily="34" charset="-128"/>
              </a:rPr>
              <a:t>SCENARIO 3: </a:t>
            </a:r>
            <a:r>
              <a:rPr lang="en-GB" sz="1800" dirty="0">
                <a:solidFill>
                  <a:srgbClr val="231F20"/>
                </a:solidFill>
                <a:effectLst/>
                <a:latin typeface="Roboto" panose="02000000000000000000" pitchFamily="2" charset="0"/>
                <a:ea typeface="Roboto" panose="02000000000000000000" pitchFamily="2" charset="0"/>
              </a:rPr>
              <a:t>O</a:t>
            </a:r>
            <a:r>
              <a:rPr lang="en-GB"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wnership of a business</a:t>
            </a:r>
            <a:endParaRPr lang="en-GB" sz="1400" dirty="0">
              <a:latin typeface="Calibri" panose="020F0502020204030204" pitchFamily="34" charset="0"/>
              <a:ea typeface="Meiryo" panose="020B0604030504040204" pitchFamily="34" charset="-128"/>
              <a:cs typeface="Tahoma" panose="020B0604030504040204" pitchFamily="34" charset="0"/>
            </a:endParaRPr>
          </a:p>
          <a:p>
            <a:pPr marL="0" marR="0" lvl="0" indent="0" algn="just" defTabSz="975208" rtl="0" eaLnBrk="1" fontAlgn="auto" latinLnBrk="0" hangingPunct="1">
              <a:lnSpc>
                <a:spcPct val="100000"/>
              </a:lnSpc>
              <a:spcBef>
                <a:spcPts val="600"/>
              </a:spcBef>
              <a:spcAft>
                <a:spcPts val="1268"/>
              </a:spcAft>
              <a:buClrTx/>
              <a:buSzTx/>
              <a:buFontTx/>
              <a:buNone/>
              <a:tabLst/>
              <a:defRPr/>
            </a:pPr>
            <a:endParaRPr lang="en-GB" sz="1400" dirty="0">
              <a:ea typeface="Meiryo" panose="020B0604030504040204" pitchFamily="34" charset="-128"/>
            </a:endParaRPr>
          </a:p>
          <a:p>
            <a:pPr algn="just">
              <a:spcBef>
                <a:spcPts val="600"/>
              </a:spcBef>
              <a:spcAft>
                <a:spcPts val="1268"/>
              </a:spcAft>
            </a:pPr>
            <a:r>
              <a:rPr lang="en-GB" sz="1400" dirty="0">
                <a:ea typeface="Meiryo" panose="020B0604030504040204" pitchFamily="34" charset="-128"/>
                <a:cs typeface="Tahoma" panose="020B0604030504040204" pitchFamily="34" charset="0"/>
              </a:rPr>
              <a:t>Invite a participant to read the scenario to the group</a:t>
            </a:r>
          </a:p>
          <a:p>
            <a:pPr algn="just">
              <a:spcBef>
                <a:spcPts val="600"/>
              </a:spcBef>
              <a:spcAft>
                <a:spcPts val="1268"/>
              </a:spcAft>
            </a:pPr>
            <a:r>
              <a:rPr lang="en-GB" sz="1400" dirty="0">
                <a:ea typeface="Meiryo" panose="020B0604030504040204" pitchFamily="34" charset="-128"/>
                <a:cs typeface="Tahoma" panose="020B0604030504040204" pitchFamily="34" charset="0"/>
              </a:rPr>
              <a:t>This scenario can also be found in the Participant’s Guide.</a:t>
            </a:r>
          </a:p>
        </p:txBody>
      </p:sp>
      <p:sp>
        <p:nvSpPr>
          <p:cNvPr id="4" name="Slide Number Placeholder 3"/>
          <p:cNvSpPr>
            <a:spLocks noGrp="1"/>
          </p:cNvSpPr>
          <p:nvPr>
            <p:ph type="sldNum" sz="quarter" idx="5"/>
          </p:nvPr>
        </p:nvSpPr>
        <p:spPr/>
        <p:txBody>
          <a:bodyPr/>
          <a:lstStyle/>
          <a:p>
            <a:fld id="{B2BA5675-0DCA-0049-9F30-898DE165463C}" type="slidenum">
              <a:rPr lang="en-US" smtClean="0"/>
              <a:t>25</a:t>
            </a:fld>
            <a:endParaRPr lang="en-US"/>
          </a:p>
        </p:txBody>
      </p:sp>
    </p:spTree>
    <p:extLst>
      <p:ext uri="{BB962C8B-B14F-4D97-AF65-F5344CB8AC3E}">
        <p14:creationId xmlns:p14="http://schemas.microsoft.com/office/powerpoint/2010/main" val="10441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GB" sz="1400" b="1" spc="0" baseline="0" dirty="0">
                <a:effectLst/>
                <a:latin typeface="Roboto" panose="02000000000000000000" pitchFamily="2" charset="0"/>
                <a:ea typeface="DengXian" panose="02010600030101010101" pitchFamily="2" charset="-122"/>
                <a:cs typeface="Arial" panose="020B0604020202020204" pitchFamily="34" charset="0"/>
              </a:rPr>
              <a:t>Discussion Question</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400" b="1" spc="0" baseline="0" dirty="0">
                <a:effectLst/>
                <a:latin typeface="Roboto" panose="02000000000000000000" pitchFamily="2" charset="0"/>
                <a:ea typeface="DengXian" panose="02010600030101010101" pitchFamily="2" charset="-122"/>
                <a:cs typeface="Arial" panose="020B0604020202020204" pitchFamily="34" charset="0"/>
              </a:rPr>
              <a:t>Follow Up Questions</a:t>
            </a: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ctr">
              <a:spcBef>
                <a:spcPts val="0"/>
              </a:spcBef>
              <a:spcAft>
                <a:spcPts val="0"/>
              </a:spcAft>
            </a:pPr>
            <a:r>
              <a:rPr lang="en-GB" sz="1400" b="1" spc="0" baseline="0" dirty="0">
                <a:effectLst/>
                <a:latin typeface="Roboto" panose="02000000000000000000" pitchFamily="2" charset="0"/>
                <a:ea typeface="DengXian" panose="02010600030101010101" pitchFamily="2" charset="-122"/>
                <a:cs typeface="Arial" panose="020B0604020202020204" pitchFamily="34" charset="0"/>
              </a:rPr>
              <a:t>Important Point</a:t>
            </a:r>
          </a:p>
          <a:p>
            <a:pPr marL="0" marR="0" algn="ctr">
              <a:spcBef>
                <a:spcPts val="0"/>
              </a:spcBef>
              <a:spcAft>
                <a:spcPts val="0"/>
              </a:spcAft>
            </a:pPr>
            <a:endParaRPr lang="en-US" sz="2000" spc="0" baseline="0"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b="1" dirty="0">
                <a:effectLst/>
                <a:latin typeface="Roboto" panose="02000000000000000000" pitchFamily="2" charset="0"/>
                <a:ea typeface="DengXian" panose="02010600030101010101" pitchFamily="2" charset="-122"/>
                <a:cs typeface="Times New Roman" panose="02020603050405020304" pitchFamily="18" charset="0"/>
              </a:rPr>
              <a:t>1. Does Vivian need prior approval for her business ownership and involvement with Hydrate247?</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gn="l" rtl="1">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Exercise of a profession, whether as an employee or an independent contractor for any non-United Nations entity is covered by the notion of “occupation” and “employment” and requires the approval of the Secretary-General, pursuant to </a:t>
            </a:r>
            <a:r>
              <a:rPr lang="en-US" sz="1800" i="1" dirty="0">
                <a:effectLst/>
                <a:latin typeface="Roboto" panose="02000000000000000000" pitchFamily="2" charset="0"/>
                <a:ea typeface="DengXian" panose="02010600030101010101" pitchFamily="2" charset="-122"/>
                <a:cs typeface="Times New Roman" panose="02020603050405020304" pitchFamily="18" charset="0"/>
              </a:rPr>
              <a:t>Staff Regulations 1.2 (o) and (p),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ST/AI/2000/13, Section 3.1</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endParaRPr lang="en-US" sz="1800" dirty="0">
              <a:effectLst/>
              <a:latin typeface="Roboto" panose="02000000000000000000" pitchFamily="2"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2</a:t>
            </a:r>
            <a:r>
              <a:rPr lang="en-US" sz="1800" b="1" dirty="0">
                <a:effectLst/>
                <a:latin typeface="Roboto" panose="02000000000000000000" pitchFamily="2" charset="0"/>
                <a:ea typeface="DengXian" panose="02010600030101010101" pitchFamily="2" charset="-122"/>
                <a:cs typeface="Times New Roman" panose="02020603050405020304" pitchFamily="18" charset="0"/>
              </a:rPr>
              <a:t>. What are Vivian’s obligations in the event the two co-owners of the IT company seek to do business with the UN or bid for a UN contract?</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When an actual or possible conflict of interest does arise, the conflict shall be disclosed by staff members to their head of office. The conflict shall be mitigated by the Organization and resolved in favour of the interests of the Organization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a:t>
            </a:r>
            <a:r>
              <a:rPr lang="en-US" sz="1800" i="1" dirty="0">
                <a:effectLst/>
                <a:latin typeface="Roboto" panose="02000000000000000000" pitchFamily="2" charset="0"/>
                <a:ea typeface="DengXian" panose="02010600030101010101" pitchFamily="2" charset="-122"/>
                <a:cs typeface="Times New Roman" panose="02020603050405020304" pitchFamily="18" charset="0"/>
              </a:rPr>
              <a:t>Staff Regulation 1.2 (m)).</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endParaRPr lang="en-GB" sz="1800" dirty="0">
              <a:effectLst/>
              <a:latin typeface="Roboto" panose="02000000000000000000" pitchFamily="2" charset="0"/>
              <a:ea typeface="DengXian" panose="02010600030101010101" pitchFamily="2" charset="-122"/>
              <a:cs typeface="Times New Roman" panose="02020603050405020304" pitchFamily="18" charset="0"/>
            </a:endParaRPr>
          </a:p>
          <a:p>
            <a:pPr marL="0" marR="0">
              <a:spcBef>
                <a:spcPts val="0"/>
              </a:spcBef>
              <a:spcAft>
                <a:spcPts val="0"/>
              </a:spcAft>
            </a:pPr>
            <a:r>
              <a:rPr lang="en-GB" sz="1800" b="1" dirty="0">
                <a:effectLst/>
                <a:latin typeface="Roboto" panose="02000000000000000000" pitchFamily="2" charset="0"/>
                <a:ea typeface="DengXian" panose="02010600030101010101" pitchFamily="2" charset="-122"/>
                <a:cs typeface="Times New Roman" panose="02020603050405020304" pitchFamily="18" charset="0"/>
              </a:rPr>
              <a:t>3. Is it appropriate for Vivian to promote the services of </a:t>
            </a:r>
            <a:r>
              <a:rPr lang="en-GB" sz="1800" b="1" i="1" dirty="0">
                <a:effectLst/>
                <a:latin typeface="Roboto" panose="02000000000000000000" pitchFamily="2" charset="0"/>
                <a:ea typeface="DengXian" panose="02010600030101010101" pitchFamily="2" charset="-122"/>
                <a:cs typeface="Times New Roman" panose="02020603050405020304" pitchFamily="18" charset="0"/>
              </a:rPr>
              <a:t>Hydrate247</a:t>
            </a:r>
            <a:r>
              <a:rPr lang="en-GB" sz="1800" b="1" dirty="0">
                <a:effectLst/>
                <a:latin typeface="Roboto" panose="02000000000000000000" pitchFamily="2" charset="0"/>
                <a:ea typeface="DengXian" panose="02010600030101010101" pitchFamily="2" charset="-122"/>
                <a:cs typeface="Times New Roman" panose="02020603050405020304" pitchFamily="18" charset="0"/>
              </a:rPr>
              <a:t> at her UN workplace or to any entity or individuals that she </a:t>
            </a:r>
            <a:r>
              <a:rPr lang="en-US" sz="1800" b="1" dirty="0">
                <a:effectLst/>
                <a:latin typeface="Roboto" panose="02000000000000000000" pitchFamily="2" charset="0"/>
                <a:ea typeface="DengXian" panose="02010600030101010101" pitchFamily="2" charset="-122"/>
                <a:cs typeface="Times New Roman" panose="02020603050405020304" pitchFamily="18" charset="0"/>
              </a:rPr>
              <a:t>has engaged with in the performance of her UN duties? </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Staff may not use their office or the knowledge gained from their official functions for private gain, financial or otherwise, or for the private gain of any third party, including family, friends and those they favour.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(Staff Regulation 1.2 (g)).</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There must be a separation between a staff member’s personal outside activities and their UN status and functional duties.</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b="1" dirty="0">
                <a:effectLst/>
                <a:latin typeface="Roboto" panose="02000000000000000000" pitchFamily="2" charset="0"/>
                <a:ea typeface="DengXian" panose="02010600030101010101" pitchFamily="2" charset="-122"/>
                <a:cs typeface="Times New Roman" panose="02020603050405020304" pitchFamily="18" charset="0"/>
              </a:rPr>
              <a:t>4. Would it be appropriate for Vivian to display an SDG poster marking the upcoming UN water conference in the reception area of the </a:t>
            </a:r>
            <a:r>
              <a:rPr lang="en-US" sz="1800" b="1" i="1" dirty="0">
                <a:effectLst/>
                <a:latin typeface="Roboto" panose="02000000000000000000" pitchFamily="2" charset="0"/>
                <a:ea typeface="DengXian" panose="02010600030101010101" pitchFamily="2" charset="-122"/>
                <a:cs typeface="Times New Roman" panose="02020603050405020304" pitchFamily="18" charset="0"/>
              </a:rPr>
              <a:t>Hydrate247 </a:t>
            </a:r>
            <a:r>
              <a:rPr lang="en-US" sz="1800" b="1" dirty="0">
                <a:effectLst/>
                <a:latin typeface="Roboto" panose="02000000000000000000" pitchFamily="2" charset="0"/>
                <a:ea typeface="DengXian" panose="02010600030101010101" pitchFamily="2" charset="-122"/>
                <a:cs typeface="Times New Roman" panose="02020603050405020304" pitchFamily="18" charset="0"/>
              </a:rPr>
              <a:t>office?</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tabLst>
                <a:tab pos="228600" algn="l"/>
              </a:tabLs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US"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tabLst>
                <a:tab pos="982345" algn="l"/>
              </a:tabLst>
            </a:pPr>
            <a:r>
              <a:rPr lang="en-GB" sz="1800" dirty="0">
                <a:effectLst/>
                <a:latin typeface="Roboto" panose="02000000000000000000" pitchFamily="2" charset="0"/>
                <a:ea typeface="DengXian" panose="02010600030101010101" pitchFamily="2" charset="-122"/>
                <a:cs typeface="Times New Roman" panose="02020603050405020304" pitchFamily="18" charset="0"/>
              </a:rPr>
              <a:t>Staff must ensure the complete separation of their personal activity and their UN status and the work of the UN.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tabLst>
                <a:tab pos="982345" algn="l"/>
              </a:tabLs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Staff members must make clear to the organizers and participants of outside activities or outside occupation or employment, including any employers, that they are participating in their personal capacity and not as a representative of the UN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(ST/AI/2000/13, Section 2).</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Staff members shall use the property and assets of the Organization only for official purposes </a:t>
            </a:r>
            <a:r>
              <a:rPr lang="en-GB" sz="1800" i="1" dirty="0">
                <a:effectLst/>
                <a:latin typeface="Roboto" panose="02000000000000000000" pitchFamily="2" charset="0"/>
                <a:ea typeface="DengXian" panose="02010600030101010101" pitchFamily="2" charset="-122"/>
                <a:cs typeface="Times New Roman" panose="02020603050405020304" pitchFamily="18" charset="0"/>
              </a:rPr>
              <a:t>(Staff Regulation 1.2 (q)).</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1800" dirty="0">
                <a:effectLst/>
                <a:latin typeface="Roboto" panose="02000000000000000000" pitchFamily="2" charset="0"/>
                <a:ea typeface="DengXian" panose="02010600030101010101" pitchFamily="2" charset="-122"/>
                <a:cs typeface="Times New Roman" panose="02020603050405020304" pitchFamily="18" charset="0"/>
              </a:rPr>
              <a:t> </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algn="just">
              <a:spcBef>
                <a:spcPts val="600"/>
              </a:spcBef>
              <a:spcAft>
                <a:spcPts val="1268"/>
              </a:spcAft>
            </a:pPr>
            <a:endParaRPr lang="en-GB"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26</a:t>
            </a:fld>
            <a:endParaRPr lang="en-US"/>
          </a:p>
        </p:txBody>
      </p:sp>
    </p:spTree>
    <p:extLst>
      <p:ext uri="{BB962C8B-B14F-4D97-AF65-F5344CB8AC3E}">
        <p14:creationId xmlns:p14="http://schemas.microsoft.com/office/powerpoint/2010/main" val="486158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3: KEY MESSAGES</a:t>
            </a:r>
          </a:p>
          <a:p>
            <a:endParaRPr lang="en-GB" dirty="0"/>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Exercise of a profession, whether as an employee or an independent contractor for any non-United Nations entity is covered by the notion of “occupation” and “employment” and requires the approval of the Secretary-General.</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Staff must ensure the complete separation between their personal activity and their UN status and official responsibilities. </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Staff should not use their office to promote their personal activities, including personal business services or product. </a:t>
            </a:r>
          </a:p>
          <a:p>
            <a:pPr marL="342900" marR="182880" lvl="0" indent="-342900" algn="just" rtl="0">
              <a:lnSpc>
                <a:spcPct val="125000"/>
              </a:lnSpc>
              <a:spcBef>
                <a:spcPts val="5"/>
              </a:spcBef>
              <a:spcAft>
                <a:spcPts val="0"/>
              </a:spcAft>
              <a:buClr>
                <a:srgbClr val="009EDB"/>
              </a:buClr>
              <a:buSzPts val="1200"/>
              <a:buFont typeface="Roboto Black" panose="02000000000000000000" pitchFamily="2" charset="0"/>
              <a:buChar char="•"/>
            </a:pP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An actual or possible conflict of interest shall be mitigated by the Organization and resolved in </a:t>
            </a:r>
            <a:r>
              <a:rPr lang="en-US" sz="1400" spc="0" baseline="0" dirty="0" err="1">
                <a:solidFill>
                  <a:srgbClr val="231F20"/>
                </a:solidFill>
                <a:effectLst/>
                <a:latin typeface="Roboto" panose="02000000000000000000" pitchFamily="2" charset="0"/>
                <a:ea typeface="Roboto Black" panose="02000000000000000000" pitchFamily="2" charset="0"/>
                <a:cs typeface="Roboto Black" panose="02000000000000000000" pitchFamily="2" charset="0"/>
              </a:rPr>
              <a:t>favour</a:t>
            </a:r>
            <a:r>
              <a:rPr lang="en-US" sz="14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 of the interests of the Organization.</a:t>
            </a:r>
          </a:p>
        </p:txBody>
      </p:sp>
      <p:sp>
        <p:nvSpPr>
          <p:cNvPr id="4" name="Slide Number Placeholder 3"/>
          <p:cNvSpPr>
            <a:spLocks noGrp="1"/>
          </p:cNvSpPr>
          <p:nvPr>
            <p:ph type="sldNum" sz="quarter" idx="5"/>
          </p:nvPr>
        </p:nvSpPr>
        <p:spPr/>
        <p:txBody>
          <a:bodyPr/>
          <a:lstStyle/>
          <a:p>
            <a:fld id="{B2BA5675-0DCA-0049-9F30-898DE165463C}" type="slidenum">
              <a:rPr lang="en-US" smtClean="0"/>
              <a:t>27</a:t>
            </a:fld>
            <a:endParaRPr lang="en-US"/>
          </a:p>
        </p:txBody>
      </p:sp>
    </p:spTree>
    <p:extLst>
      <p:ext uri="{BB962C8B-B14F-4D97-AF65-F5344CB8AC3E}">
        <p14:creationId xmlns:p14="http://schemas.microsoft.com/office/powerpoint/2010/main" val="149025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spcBef>
                <a:spcPts val="5"/>
              </a:spcBef>
              <a:spcAft>
                <a:spcPts val="0"/>
              </a:spcAft>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“That was an excellent discussion. You made very interesting and important points.</a:t>
            </a:r>
            <a:endParaRPr lang="en-US" sz="280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640"/>
              </a:spcBef>
              <a:spcAft>
                <a:spcPts val="0"/>
              </a:spcAft>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As we discussed earlier, if there is anything that came up in the Dialogue that you do not feel comfortable discussing with others, please let me know after the session.</a:t>
            </a:r>
            <a:endParaRPr lang="en-US" sz="280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400"/>
              </a:spcBef>
              <a:spcAft>
                <a:spcPts val="0"/>
              </a:spcAft>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If you do not feel comfortable speaking with me, there are many others you can turn to— the Ethics Office, other colleagues.</a:t>
            </a:r>
            <a:endParaRPr lang="en-US" sz="2800" dirty="0">
              <a:effectLst/>
              <a:latin typeface="Roboto" panose="02000000000000000000" pitchFamily="2" charset="0"/>
              <a:ea typeface="Roboto" panose="02000000000000000000" pitchFamily="2" charset="0"/>
              <a:cs typeface="Roboto" panose="02000000000000000000" pitchFamily="2" charset="0"/>
            </a:endParaRPr>
          </a:p>
          <a:p>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Another resource, published by the Ethics Office, is </a:t>
            </a:r>
            <a:r>
              <a:rPr lang="en-US" sz="1800" u="none" strike="noStrike" dirty="0">
                <a:solidFill>
                  <a:srgbClr val="009EDB"/>
                </a:solidFill>
                <a:effectLst/>
                <a:latin typeface="Roboto" panose="02000000000000000000" pitchFamily="2" charset="0"/>
                <a:ea typeface="Roboto" panose="02000000000000000000" pitchFamily="2" charset="0"/>
                <a:cs typeface="Roboto" panose="02000000000000000000" pitchFamily="2" charset="0"/>
                <a:hlinkClick r:id="rId3"/>
              </a:rPr>
              <a:t>The Roadmap</a:t>
            </a:r>
            <a:r>
              <a:rPr lang="en-US" sz="1800" dirty="0">
                <a:solidFill>
                  <a:srgbClr val="009EDB"/>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It is a guide for those seeking assistance and is available on </a:t>
            </a:r>
            <a:r>
              <a:rPr lang="en-US" sz="1800" dirty="0">
                <a:solidFill>
                  <a:srgbClr val="0091D5"/>
                </a:solidFill>
                <a:effectLst/>
                <a:latin typeface="Roboto" panose="02000000000000000000" pitchFamily="2" charset="0"/>
                <a:ea typeface="Roboto" panose="02000000000000000000" pitchFamily="2" charset="0"/>
                <a:cs typeface="Roboto" panose="02000000000000000000" pitchFamily="2" charset="0"/>
              </a:rPr>
              <a:t>the Ethics Office iSeek page</a:t>
            </a: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28</a:t>
            </a:fld>
            <a:endParaRPr lang="en-US"/>
          </a:p>
        </p:txBody>
      </p:sp>
    </p:spTree>
    <p:extLst>
      <p:ext uri="{BB962C8B-B14F-4D97-AF65-F5344CB8AC3E}">
        <p14:creationId xmlns:p14="http://schemas.microsoft.com/office/powerpoint/2010/main" val="1214764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a:p>
            <a:endParaRPr lang="en-GB" dirty="0"/>
          </a:p>
          <a:p>
            <a:pPr marL="181188" indent="-181188">
              <a:buFontTx/>
              <a:buChar char="-"/>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Let us conclude now by reminding ourselves of the key messages from today:</a:t>
            </a:r>
          </a:p>
          <a:p>
            <a:pPr marL="181188" indent="-181188">
              <a:buFontTx/>
              <a:buChar char="-"/>
            </a:pPr>
            <a:endPar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Staff must ensure the complete separation between their personal activity and their UN status and official responsibilities. </a:t>
            </a:r>
          </a:p>
          <a:p>
            <a:pPr marL="342900" indent="-342900">
              <a:buFont typeface="+mj-lt"/>
              <a:buAutoNum type="arabicPeriod"/>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An actual or possible conflict of interest shall be mitigated by the Organization and resolved in </a:t>
            </a:r>
            <a:r>
              <a:rPr lang="en-US"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favour</a:t>
            </a: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 of the interests of the Organization.</a:t>
            </a:r>
          </a:p>
          <a:p>
            <a:pPr marL="342900" indent="-342900">
              <a:buFont typeface="+mj-lt"/>
              <a:buAutoNum type="arabicPeriod"/>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Staff should not use their office or knowledge gained from their official functions for private gain, financial or otherwise, or for the private gain of any third party, including family, friends, and those they </a:t>
            </a:r>
            <a:r>
              <a:rPr lang="en-US" sz="1800"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favour</a:t>
            </a: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a:t>
            </a:r>
          </a:p>
          <a:p>
            <a:pPr marL="342900" indent="-342900">
              <a:buFont typeface="+mj-lt"/>
              <a:buAutoNum type="arabicPeriod"/>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Participation in a personal capacity in boards, panels, committees, expert groups or similar bodies that are external to the Organization requires prior approval of the Secretary-General. Similarly, exercise of a profession, whether as an employee or an independent contractor for any non-United Nations entity is covered by the notion of “occupation” and “employment” and requires the approval of the Secretary-General.</a:t>
            </a:r>
          </a:p>
          <a:p>
            <a:pPr marL="342900" indent="-342900">
              <a:buFont typeface="+mj-lt"/>
              <a:buAutoNum type="arabicPeriod"/>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Staff may not communicate, to any source, UN information that has not been made public, except in the normal course of their duties or by authorization of the Secretary-General nor may staff use their office for personal benefit. </a:t>
            </a:r>
          </a:p>
          <a:p>
            <a:pPr marL="181188" indent="-181188">
              <a:buFontTx/>
              <a:buChar char="-"/>
            </a:pPr>
            <a:endParaRPr lang="en-US" sz="1800" dirty="0">
              <a:solidFill>
                <a:srgbClr val="231F20"/>
              </a:solidFill>
              <a:effectLst/>
              <a:latin typeface="Roboto" panose="02000000000000000000" pitchFamily="2" charset="0"/>
              <a:ea typeface="Roboto" panose="02000000000000000000" pitchFamily="2" charset="0"/>
            </a:endParaRPr>
          </a:p>
          <a:p>
            <a:pPr marL="181188" indent="-181188">
              <a:buFontTx/>
              <a:buChar char="-"/>
            </a:pPr>
            <a:r>
              <a:rPr lang="en-GB" b="1" dirty="0">
                <a:ea typeface="Meiryo" panose="020B0604030504040204" pitchFamily="34" charset="-128"/>
              </a:rPr>
              <a:t>Ask</a:t>
            </a:r>
            <a:r>
              <a:rPr lang="en-GB" dirty="0">
                <a:ea typeface="Meiryo" panose="020B0604030504040204" pitchFamily="34" charset="-128"/>
              </a:rPr>
              <a:t>: Before we close the session, are there any final questions or comments?</a:t>
            </a:r>
            <a:endParaRPr lang="en-GB" dirty="0"/>
          </a:p>
        </p:txBody>
      </p:sp>
      <p:sp>
        <p:nvSpPr>
          <p:cNvPr id="4" name="Slide Number Placeholder 3"/>
          <p:cNvSpPr>
            <a:spLocks noGrp="1"/>
          </p:cNvSpPr>
          <p:nvPr>
            <p:ph type="sldNum" sz="quarter" idx="5"/>
          </p:nvPr>
        </p:nvSpPr>
        <p:spPr/>
        <p:txBody>
          <a:bodyPr/>
          <a:lstStyle/>
          <a:p>
            <a:fld id="{B2BA5675-0DCA-0049-9F30-898DE165463C}" type="slidenum">
              <a:rPr lang="en-US" smtClean="0"/>
              <a:t>29</a:t>
            </a:fld>
            <a:endParaRPr lang="en-US"/>
          </a:p>
        </p:txBody>
      </p:sp>
    </p:spTree>
    <p:extLst>
      <p:ext uri="{BB962C8B-B14F-4D97-AF65-F5344CB8AC3E}">
        <p14:creationId xmlns:p14="http://schemas.microsoft.com/office/powerpoint/2010/main" val="5790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spcBef>
                <a:spcPts val="5"/>
              </a:spcBef>
              <a:spcAft>
                <a:spcPts val="0"/>
              </a:spcAft>
            </a:pPr>
            <a:r>
              <a:rPr lang="en-GB" sz="3600" b="1"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Ground rules</a:t>
            </a:r>
            <a:endParaRPr lang="en-US" sz="3600" spc="0" baseline="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spcBef>
                <a:spcPts val="5"/>
              </a:spcBef>
              <a:spcAft>
                <a:spcPts val="0"/>
              </a:spcAft>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To help ensure we have a good discussion today, let’s agree on some ground rules for how we will work together.</a:t>
            </a:r>
            <a:endParaRPr lang="en-US" sz="36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182880" lvl="0" indent="-342900" algn="just">
              <a:spcBef>
                <a:spcPts val="36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Please participate, and help others to participate too, for example by listening as well as speaking.</a:t>
            </a:r>
            <a:endParaRPr lang="en-US" sz="36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spcBef>
                <a:spcPts val="16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Feel free to ask any questions, at any time—questions are good!</a:t>
            </a:r>
            <a:endParaRPr lang="en-US" sz="36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spcBef>
                <a:spcPts val="16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Here are some ground rules (from </a:t>
            </a:r>
            <a:r>
              <a:rPr lang="en-GB" sz="3600" u="none" strike="noStrike" spc="0" baseline="0" dirty="0">
                <a:solidFill>
                  <a:srgbClr val="0091D5"/>
                </a:solidFill>
                <a:effectLst/>
                <a:latin typeface="Roboto" panose="02000000000000000000" pitchFamily="2" charset="0"/>
                <a:ea typeface="Roboto Black" panose="02000000000000000000" pitchFamily="2" charset="0"/>
                <a:cs typeface="Roboto Black" panose="02000000000000000000" pitchFamily="2" charset="0"/>
                <a:hlinkClick r:id="rId3"/>
              </a:rPr>
              <a:t>www.hsdinstitute.org</a:t>
            </a: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 which are useful when discussing complex subjects where people may have different opinions:</a:t>
            </a:r>
            <a:endParaRPr lang="en-US" sz="36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02000"/>
              </a:lnSpc>
              <a:spcBef>
                <a:spcPts val="12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Turn judgement into curiosity (that is, rather than judging someone for what they say, ask yourself why they might be saying that).</a:t>
            </a:r>
            <a:endParaRPr lang="en-US" sz="36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02000"/>
              </a:lnSpc>
              <a:spcBef>
                <a:spcPts val="33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Turn disagreement into shared exploration (that is, if there is a difference of opinion, use it as an opportunity to explore different perspectives and experiences).</a:t>
            </a:r>
            <a:endParaRPr lang="en-US" sz="36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02000"/>
              </a:lnSpc>
              <a:spcBef>
                <a:spcPts val="33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Turn defensiveness into self-reflection (that is, if something someone says makes you feel defensive, ask yourself what it is about you that is making you react in that way).</a:t>
            </a:r>
            <a:endParaRPr lang="en-US" sz="36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02000"/>
              </a:lnSpc>
              <a:spcBef>
                <a:spcPts val="330"/>
              </a:spcBef>
              <a:spcAft>
                <a:spcPts val="0"/>
              </a:spcAft>
              <a:buClr>
                <a:srgbClr val="009EDB"/>
              </a:buClr>
              <a:buSzPts val="1200"/>
              <a:buFont typeface="Roboto Black" panose="02000000000000000000" pitchFamily="2" charset="0"/>
              <a:buChar char="•"/>
              <a:tabLst>
                <a:tab pos="445135" algn="l"/>
              </a:tabLst>
            </a:pPr>
            <a:r>
              <a:rPr lang="en-GB" sz="36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Turn assumptions into questions (that is, rather than assume what someone means, ask). Are there any other ground rules you would like us to be following?</a:t>
            </a:r>
            <a:endParaRPr lang="en-US" sz="3600"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3</a:t>
            </a:fld>
            <a:endParaRPr lang="en-US"/>
          </a:p>
        </p:txBody>
      </p:sp>
    </p:spTree>
    <p:extLst>
      <p:ext uri="{BB962C8B-B14F-4D97-AF65-F5344CB8AC3E}">
        <p14:creationId xmlns:p14="http://schemas.microsoft.com/office/powerpoint/2010/main" val="1006931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Thank you for your participation today. I hope you found it useful. I appreciated your enthusiasm for the discussion and your ideas and comments.</a:t>
            </a: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dirty="0">
                <a:solidFill>
                  <a:srgbClr val="231F20"/>
                </a:solidFill>
                <a:effectLst/>
                <a:latin typeface="Roboto" panose="02000000000000000000" pitchFamily="2" charset="0"/>
                <a:ea typeface="Roboto" panose="02000000000000000000" pitchFamily="2" charset="0"/>
                <a:cs typeface="Roboto" panose="02000000000000000000" pitchFamily="2" charset="0"/>
              </a:rPr>
              <a:t>Finally, if you have any suggestions for how the Dialogues may be improved for future years, please let me or the Ethics Office know through Appendix F, available in your Participant Guides. Please remember to provide the session leader feedback in Appendix F as well.</a:t>
            </a:r>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30</a:t>
            </a:fld>
            <a:endParaRPr lang="en-US"/>
          </a:p>
        </p:txBody>
      </p:sp>
    </p:spTree>
    <p:extLst>
      <p:ext uri="{BB962C8B-B14F-4D97-AF65-F5344CB8AC3E}">
        <p14:creationId xmlns:p14="http://schemas.microsoft.com/office/powerpoint/2010/main" val="240709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948">
              <a:lnSpc>
                <a:spcPct val="115000"/>
              </a:lnSpc>
              <a:spcBef>
                <a:spcPts val="1268"/>
              </a:spcBef>
              <a:spcAft>
                <a:spcPts val="634"/>
              </a:spcAft>
            </a:pPr>
            <a:r>
              <a:rPr lang="en-GB" dirty="0">
                <a:ea typeface="Meiryo" panose="020B0604030504040204" pitchFamily="34" charset="-128"/>
                <a:cs typeface="Tahoma" panose="020B0604030504040204" pitchFamily="34" charset="0"/>
              </a:rPr>
              <a:t>YOUR PARTICIPATION MATTERS</a:t>
            </a:r>
          </a:p>
          <a:p>
            <a:pPr marL="514350" indent="-285750" algn="just">
              <a:lnSpc>
                <a:spcPct val="115000"/>
              </a:lnSpc>
              <a:spcBef>
                <a:spcPts val="1200"/>
              </a:spcBef>
              <a:spcAft>
                <a:spcPts val="1200"/>
              </a:spcAft>
              <a:buFont typeface="Arial" panose="020B0604020202020204" pitchFamily="34" charset="0"/>
              <a:buChar char="•"/>
            </a:pPr>
            <a:r>
              <a:rPr lang="en-GB" sz="1400" dirty="0">
                <a:effectLst/>
                <a:latin typeface="Calibri" panose="020F0502020204030204" pitchFamily="34" charset="0"/>
                <a:ea typeface="Meiryo" panose="020B0604030504040204" pitchFamily="34" charset="-128"/>
                <a:cs typeface="Tahoma" panose="020B0604030504040204" pitchFamily="34" charset="0"/>
              </a:rPr>
              <a:t>Sometimes the Leadership Dialogue discussions bring up difficult issues which you may not want to discuss with your colleagues.</a:t>
            </a:r>
            <a:endParaRPr lang="en-US" sz="1400" dirty="0">
              <a:effectLst/>
              <a:latin typeface="Century Gothic" panose="020B0502020202020204" pitchFamily="34" charset="0"/>
              <a:ea typeface="Meiryo" panose="020B0604030504040204" pitchFamily="34" charset="-128"/>
              <a:cs typeface="Tahoma" panose="020B0604030504040204" pitchFamily="34" charset="0"/>
            </a:endParaRPr>
          </a:p>
          <a:p>
            <a:pPr marL="514350" indent="-285750" algn="just">
              <a:lnSpc>
                <a:spcPct val="115000"/>
              </a:lnSpc>
              <a:spcBef>
                <a:spcPts val="1200"/>
              </a:spcBef>
              <a:spcAft>
                <a:spcPts val="1200"/>
              </a:spcAft>
              <a:buFont typeface="Arial" panose="020B0604020202020204" pitchFamily="34" charset="0"/>
              <a:buChar char="•"/>
            </a:pPr>
            <a:r>
              <a:rPr lang="en-GB" sz="1400" dirty="0">
                <a:effectLst/>
                <a:latin typeface="Calibri" panose="020F0502020204030204" pitchFamily="34" charset="0"/>
                <a:ea typeface="Meiryo" panose="020B0604030504040204" pitchFamily="34" charset="-128"/>
                <a:cs typeface="Tahoma" panose="020B0604030504040204" pitchFamily="34" charset="0"/>
              </a:rPr>
              <a:t>If there is anything that comes up in this Dialogue that you do not feel comfortable discussing with others, please speak with me after the session.</a:t>
            </a:r>
            <a:endParaRPr lang="en-US" sz="1400" dirty="0">
              <a:effectLst/>
              <a:latin typeface="Century Gothic" panose="020B0502020202020204" pitchFamily="34" charset="0"/>
              <a:ea typeface="Meiryo" panose="020B0604030504040204" pitchFamily="34" charset="-128"/>
              <a:cs typeface="Tahoma" panose="020B0604030504040204" pitchFamily="34" charset="0"/>
            </a:endParaRPr>
          </a:p>
          <a:p>
            <a:pPr marL="514350" indent="-285750" algn="just">
              <a:lnSpc>
                <a:spcPct val="115000"/>
              </a:lnSpc>
              <a:spcBef>
                <a:spcPts val="1200"/>
              </a:spcBef>
              <a:spcAft>
                <a:spcPts val="1200"/>
              </a:spcAft>
              <a:buFont typeface="Arial" panose="020B0604020202020204" pitchFamily="34" charset="0"/>
              <a:buChar char="•"/>
            </a:pPr>
            <a:r>
              <a:rPr lang="en-GB" sz="1400" dirty="0">
                <a:effectLst/>
                <a:latin typeface="Calibri" panose="020F0502020204030204" pitchFamily="34" charset="0"/>
                <a:ea typeface="Meiryo" panose="020B0604030504040204" pitchFamily="34" charset="-128"/>
                <a:cs typeface="Tahoma" panose="020B0604030504040204" pitchFamily="34" charset="0"/>
              </a:rPr>
              <a:t>If you do not feel comfortable speaking with me, there are many others you can turn to such as the OHR and the Ethics Office. </a:t>
            </a:r>
            <a:endParaRPr lang="en-US" sz="1400" dirty="0">
              <a:effectLst/>
              <a:latin typeface="Century Gothic" panose="020B0502020202020204" pitchFamily="34" charset="0"/>
              <a:ea typeface="Meiryo" panose="020B0604030504040204" pitchFamily="34" charset="-128"/>
              <a:cs typeface="Tahoma" panose="020B0604030504040204" pitchFamily="34" charset="0"/>
            </a:endParaRPr>
          </a:p>
          <a:p>
            <a:pPr marL="514350" indent="-285750" algn="just">
              <a:lnSpc>
                <a:spcPct val="115000"/>
              </a:lnSpc>
              <a:spcBef>
                <a:spcPts val="1200"/>
              </a:spcBef>
              <a:spcAft>
                <a:spcPts val="1200"/>
              </a:spcAft>
              <a:buFont typeface="Arial" panose="020B0604020202020204" pitchFamily="34" charset="0"/>
              <a:buChar char="•"/>
            </a:pPr>
            <a:r>
              <a:rPr lang="en-GB" sz="1400" dirty="0">
                <a:effectLst/>
                <a:latin typeface="Calibri" panose="020F0502020204030204" pitchFamily="34" charset="0"/>
                <a:ea typeface="Meiryo" panose="020B0604030504040204" pitchFamily="34" charset="-128"/>
              </a:rPr>
              <a:t>Another resource, published by the Ethics Office, is </a:t>
            </a:r>
            <a:r>
              <a:rPr lang="en-GB" sz="1400" i="1" u="sng" dirty="0">
                <a:solidFill>
                  <a:srgbClr val="0000FF"/>
                </a:solidFill>
                <a:effectLst/>
                <a:latin typeface="Calibri" panose="020F0502020204030204" pitchFamily="34" charset="0"/>
                <a:ea typeface="Meiryo" panose="020B0604030504040204" pitchFamily="34" charset="-128"/>
                <a:cs typeface="Times New Roman" panose="02020603050405020304" pitchFamily="18" charset="0"/>
                <a:hlinkClick r:id="rId3"/>
              </a:rPr>
              <a:t>The Roadmap</a:t>
            </a:r>
            <a:r>
              <a:rPr lang="en-GB" sz="1400" dirty="0">
                <a:effectLst/>
                <a:latin typeface="Calibri" panose="020F0502020204030204" pitchFamily="34" charset="0"/>
                <a:ea typeface="Meiryo" panose="020B0604030504040204" pitchFamily="34" charset="-128"/>
              </a:rPr>
              <a:t>.</a:t>
            </a:r>
            <a:r>
              <a:rPr lang="en-US" sz="1400" dirty="0">
                <a:effectLst/>
                <a:latin typeface="Century Gothic" panose="020B0502020202020204" pitchFamily="34" charset="0"/>
                <a:ea typeface="Meiryo" panose="020B0604030504040204" pitchFamily="34" charset="-128"/>
                <a:cs typeface="Times New Roman" panose="02020603050405020304" pitchFamily="18" charset="0"/>
              </a:rPr>
              <a:t> </a:t>
            </a:r>
            <a:r>
              <a:rPr lang="en-GB" sz="1400" dirty="0">
                <a:effectLst/>
                <a:latin typeface="Calibri" panose="020F0502020204030204" pitchFamily="34" charset="0"/>
                <a:ea typeface="Meiryo" panose="020B0604030504040204" pitchFamily="34" charset="-128"/>
              </a:rPr>
              <a:t>It is a guide for those seeking assistance and is available on the </a:t>
            </a:r>
            <a:r>
              <a:rPr lang="en-GB" sz="1400" u="sng" dirty="0">
                <a:solidFill>
                  <a:srgbClr val="0000FF"/>
                </a:solidFill>
                <a:effectLst/>
                <a:latin typeface="Calibri" panose="020F0502020204030204" pitchFamily="34" charset="0"/>
                <a:ea typeface="Meiryo" panose="020B0604030504040204" pitchFamily="34" charset="-128"/>
                <a:cs typeface="Tahoma" panose="020B0604030504040204" pitchFamily="34" charset="0"/>
              </a:rPr>
              <a:t>Ethics Office iSeek page</a:t>
            </a:r>
            <a:r>
              <a:rPr lang="en-US" sz="1400" u="sng" dirty="0">
                <a:solidFill>
                  <a:srgbClr val="0000FF"/>
                </a:solidFill>
                <a:effectLst/>
                <a:latin typeface="Century Gothic" panose="020B0502020202020204" pitchFamily="34" charset="0"/>
                <a:ea typeface="Meiryo" panose="020B0604030504040204" pitchFamily="34" charset="-128"/>
                <a:cs typeface="Tahoma" panose="020B0604030504040204" pitchFamily="34" charset="0"/>
              </a:rPr>
              <a:t>.</a:t>
            </a:r>
            <a:endParaRPr lang="en-US" sz="1400" dirty="0">
              <a:effectLst/>
              <a:latin typeface="Century Gothic" panose="020B0502020202020204" pitchFamily="34" charset="0"/>
              <a:ea typeface="Meiryo" panose="020B0604030504040204" pitchFamily="34" charset="-128"/>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4</a:t>
            </a:fld>
            <a:endParaRPr lang="en-US"/>
          </a:p>
        </p:txBody>
      </p:sp>
    </p:spTree>
    <p:extLst>
      <p:ext uri="{BB962C8B-B14F-4D97-AF65-F5344CB8AC3E}">
        <p14:creationId xmlns:p14="http://schemas.microsoft.com/office/powerpoint/2010/main" val="26352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GB" sz="1800" b="1"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Overview</a:t>
            </a:r>
            <a:endParaRPr lang="en-US" sz="1800" spc="0" baseline="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GB" sz="18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“Our colleagues at the Ethics Office have developed materials to guide our discussion. I have already participated in a similar session, so I am familiar with the materials. I think you will find them interesting.</a:t>
            </a:r>
            <a:endParaRPr lang="en-US" sz="1800" spc="0" baseline="0" dirty="0">
              <a:effectLst/>
              <a:latin typeface="Roboto" panose="02000000000000000000" pitchFamily="2" charset="0"/>
              <a:ea typeface="Roboto" panose="02000000000000000000" pitchFamily="2" charset="0"/>
              <a:cs typeface="Roboto" panose="02000000000000000000" pitchFamily="2" charset="0"/>
            </a:endParaRPr>
          </a:p>
          <a:p>
            <a:pPr marL="182880" marR="182880" algn="just">
              <a:spcBef>
                <a:spcPts val="400"/>
              </a:spcBef>
              <a:spcAft>
                <a:spcPts val="0"/>
              </a:spcAft>
            </a:pPr>
            <a:r>
              <a:rPr lang="en-GB" sz="18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Here is an overview of our session today, which will take us about 90 minutes in total:</a:t>
            </a:r>
            <a:endParaRPr lang="en-US" sz="1800" spc="0" baseline="0" dirty="0">
              <a:effectLst/>
              <a:latin typeface="Roboto" panose="02000000000000000000" pitchFamily="2" charset="0"/>
              <a:ea typeface="Roboto" panose="02000000000000000000" pitchFamily="2" charset="0"/>
              <a:cs typeface="Roboto" panose="02000000000000000000" pitchFamily="2" charset="0"/>
            </a:endParaRPr>
          </a:p>
          <a:p>
            <a:pPr marL="342900" marR="182880" lvl="0" indent="-342900" algn="just">
              <a:spcBef>
                <a:spcPts val="640"/>
              </a:spcBef>
              <a:spcAft>
                <a:spcPts val="0"/>
              </a:spcAft>
              <a:buClr>
                <a:srgbClr val="009EDB"/>
              </a:buClr>
              <a:buSzPts val="800"/>
              <a:buFont typeface="Roboto Black" panose="02000000000000000000" pitchFamily="2" charset="0"/>
              <a:buAutoNum type="arabicPeriod"/>
              <a:tabLst>
                <a:tab pos="333375" algn="l"/>
              </a:tabLst>
            </a:pP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I will give a brief reminder of our obligations as international civil servants. </a:t>
            </a:r>
            <a:endParaRPr lang="en-US" sz="18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defTabSz="975208" rtl="0" eaLnBrk="1" fontAlgn="auto" latinLnBrk="0" hangingPunct="1">
              <a:lnSpc>
                <a:spcPct val="100000"/>
              </a:lnSpc>
              <a:spcBef>
                <a:spcPts val="640"/>
              </a:spcBef>
              <a:spcAft>
                <a:spcPts val="0"/>
              </a:spcAft>
              <a:buClr>
                <a:srgbClr val="009EDB"/>
              </a:buClr>
              <a:buSzPts val="800"/>
              <a:buFont typeface="Roboto Black" panose="02000000000000000000" pitchFamily="2" charset="0"/>
              <a:buAutoNum type="arabicPeriod"/>
              <a:tabLst>
                <a:tab pos="333375" algn="l"/>
              </a:tabLst>
              <a:defRPr/>
            </a:pP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We will then have an initial discussion about </a:t>
            </a:r>
            <a:r>
              <a:rPr lang="en-GB" sz="1800" b="0" i="0" u="none" strike="noStrike" baseline="0" dirty="0">
                <a:solidFill>
                  <a:srgbClr val="211D1E"/>
                </a:solidFill>
                <a:latin typeface="Roboto" panose="02000000000000000000" pitchFamily="2" charset="0"/>
              </a:rPr>
              <a:t>outside activities</a:t>
            </a: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 —I will share a personal example as a starting point.</a:t>
            </a:r>
            <a:endParaRPr lang="en-US" sz="18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25000"/>
              </a:lnSpc>
              <a:spcBef>
                <a:spcPts val="640"/>
              </a:spcBef>
              <a:spcAft>
                <a:spcPts val="0"/>
              </a:spcAft>
              <a:buClr>
                <a:srgbClr val="009EDB"/>
              </a:buClr>
              <a:buSzPts val="800"/>
              <a:buFont typeface="Roboto Black" panose="02000000000000000000" pitchFamily="2" charset="0"/>
              <a:buAutoNum type="arabicPeriod"/>
              <a:tabLst>
                <a:tab pos="333375" algn="l"/>
              </a:tabLst>
            </a:pP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Then we will discuss two or three scenarios </a:t>
            </a:r>
            <a:r>
              <a:rPr lang="en-US"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based on or related to engagement in outside activities</a:t>
            </a: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 We will most likely discuss two, but if there is time left, we can discuss a third one.</a:t>
            </a:r>
            <a:endParaRPr lang="en-US" sz="1800" spc="0" baseline="0" dirty="0">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25000"/>
              </a:lnSpc>
              <a:spcBef>
                <a:spcPts val="640"/>
              </a:spcBef>
              <a:spcAft>
                <a:spcPts val="0"/>
              </a:spcAft>
              <a:buClr>
                <a:srgbClr val="009EDB"/>
              </a:buClr>
              <a:buSzPts val="800"/>
              <a:buFont typeface="Roboto Black" panose="02000000000000000000" pitchFamily="2" charset="0"/>
              <a:buAutoNum type="arabicPeriod"/>
              <a:tabLst>
                <a:tab pos="333375" algn="l"/>
              </a:tabLst>
            </a:pPr>
            <a:r>
              <a:rPr lang="en-GB"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We will end by considering </a:t>
            </a:r>
            <a:r>
              <a:rPr lang="en-US" sz="1800" spc="0" baseline="0" dirty="0">
                <a:solidFill>
                  <a:srgbClr val="231F20"/>
                </a:solidFill>
                <a:effectLst/>
                <a:latin typeface="Roboto" panose="02000000000000000000" pitchFamily="2" charset="0"/>
                <a:ea typeface="Roboto Black" panose="02000000000000000000" pitchFamily="2" charset="0"/>
                <a:cs typeface="Roboto Black" panose="02000000000000000000" pitchFamily="2" charset="0"/>
              </a:rPr>
              <a:t>what our responsibilities as international civil servants are when navigating outside activities</a:t>
            </a:r>
            <a:r>
              <a:rPr lang="en-GB" sz="1800" spc="0" baseline="0" dirty="0">
                <a:solidFill>
                  <a:srgbClr val="FF0000"/>
                </a:solidFill>
                <a:effectLst/>
                <a:latin typeface="Roboto" panose="02000000000000000000" pitchFamily="2" charset="0"/>
                <a:ea typeface="Roboto Black" panose="02000000000000000000" pitchFamily="2" charset="0"/>
                <a:cs typeface="Roboto Black" panose="02000000000000000000" pitchFamily="2" charset="0"/>
              </a:rPr>
              <a:t>. </a:t>
            </a:r>
            <a:endParaRPr lang="en-US" sz="1800" spc="0" baseline="0" dirty="0">
              <a:solidFill>
                <a:schemeClr val="tx1"/>
              </a:solidFill>
              <a:effectLst/>
              <a:latin typeface="Roboto" panose="02000000000000000000" pitchFamily="2" charset="0"/>
              <a:ea typeface="Roboto Black" panose="02000000000000000000" pitchFamily="2" charset="0"/>
              <a:cs typeface="Roboto Black" panose="02000000000000000000" pitchFamily="2" charset="0"/>
            </a:endParaRPr>
          </a:p>
          <a:p>
            <a:pPr marL="342900" marR="182880" lvl="0" indent="-342900" algn="just">
              <a:lnSpc>
                <a:spcPct val="125000"/>
              </a:lnSpc>
              <a:spcBef>
                <a:spcPts val="640"/>
              </a:spcBef>
              <a:spcAft>
                <a:spcPts val="0"/>
              </a:spcAft>
              <a:buClr>
                <a:srgbClr val="009EDB"/>
              </a:buClr>
              <a:buSzPts val="800"/>
              <a:buFont typeface="Roboto Black" panose="02000000000000000000" pitchFamily="2" charset="0"/>
              <a:buAutoNum type="arabicPeriod"/>
              <a:tabLst>
                <a:tab pos="333375" algn="l"/>
              </a:tabLst>
            </a:pPr>
            <a:endParaRPr lang="en-US" sz="1800" spc="0" baseline="0" dirty="0">
              <a:solidFill>
                <a:schemeClr val="tx1"/>
              </a:solidFill>
              <a:effectLst/>
              <a:latin typeface="Roboto" panose="02000000000000000000" pitchFamily="2" charset="0"/>
              <a:ea typeface="Roboto Black" panose="02000000000000000000" pitchFamily="2" charset="0"/>
              <a:cs typeface="Roboto" panose="02000000000000000000" pitchFamily="2" charset="0"/>
            </a:endParaRPr>
          </a:p>
          <a:p>
            <a:pPr marL="0" marR="182880" lvl="0" indent="0" algn="just">
              <a:lnSpc>
                <a:spcPct val="125000"/>
              </a:lnSpc>
              <a:spcBef>
                <a:spcPts val="640"/>
              </a:spcBef>
              <a:spcAft>
                <a:spcPts val="0"/>
              </a:spcAft>
              <a:buClr>
                <a:srgbClr val="009EDB"/>
              </a:buClr>
              <a:buSzPts val="800"/>
              <a:buFont typeface="Roboto Black" panose="02000000000000000000" pitchFamily="2" charset="0"/>
              <a:buNone/>
              <a:tabLst>
                <a:tab pos="333375" algn="l"/>
              </a:tabLst>
            </a:pPr>
            <a:r>
              <a:rPr lang="en-GB" sz="18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Any further questions at this point?</a:t>
            </a:r>
            <a:endParaRPr lang="en-US" sz="1800" spc="0" baseline="0" dirty="0">
              <a:effectLst/>
              <a:latin typeface="Roboto" panose="02000000000000000000" pitchFamily="2" charset="0"/>
              <a:ea typeface="Roboto" panose="02000000000000000000" pitchFamily="2" charset="0"/>
              <a:cs typeface="Roboto" panose="02000000000000000000" pitchFamily="2" charset="0"/>
            </a:endParaRPr>
          </a:p>
          <a:p>
            <a:endParaRPr lang="en-GB" sz="18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r>
              <a:rPr lang="en-GB" sz="1800" spc="0" baseline="0" dirty="0">
                <a:solidFill>
                  <a:srgbClr val="231F20"/>
                </a:solidFill>
                <a:effectLst/>
                <a:latin typeface="Roboto" panose="02000000000000000000" pitchFamily="2" charset="0"/>
                <a:ea typeface="Roboto" panose="02000000000000000000" pitchFamily="2" charset="0"/>
                <a:cs typeface="Roboto" panose="02000000000000000000" pitchFamily="2" charset="0"/>
              </a:rPr>
              <a:t>Let us get started.”</a:t>
            </a:r>
            <a:endParaRPr lang="en-US" spc="0" baseline="0" dirty="0"/>
          </a:p>
        </p:txBody>
      </p:sp>
      <p:sp>
        <p:nvSpPr>
          <p:cNvPr id="4" name="Slide Number Placeholder 3"/>
          <p:cNvSpPr>
            <a:spLocks noGrp="1"/>
          </p:cNvSpPr>
          <p:nvPr>
            <p:ph type="sldNum" sz="quarter" idx="5"/>
          </p:nvPr>
        </p:nvSpPr>
        <p:spPr/>
        <p:txBody>
          <a:bodyPr/>
          <a:lstStyle/>
          <a:p>
            <a:fld id="{B2BA5675-0DCA-0049-9F30-898DE165463C}" type="slidenum">
              <a:rPr lang="en-US" smtClean="0"/>
              <a:t>5</a:t>
            </a:fld>
            <a:endParaRPr lang="en-US"/>
          </a:p>
        </p:txBody>
      </p:sp>
    </p:spTree>
    <p:extLst>
      <p:ext uri="{BB962C8B-B14F-4D97-AF65-F5344CB8AC3E}">
        <p14:creationId xmlns:p14="http://schemas.microsoft.com/office/powerpoint/2010/main" val="1470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1" dirty="0">
                <a:solidFill>
                  <a:srgbClr val="231F20"/>
                </a:solidFill>
                <a:effectLst/>
                <a:latin typeface="Roboto" panose="02000000000000000000" pitchFamily="2" charset="0"/>
                <a:ea typeface="Roboto" panose="02000000000000000000" pitchFamily="2" charset="0"/>
                <a:cs typeface="Roboto" panose="02000000000000000000" pitchFamily="2" charset="0"/>
              </a:rPr>
              <a:t>Introduction</a:t>
            </a:r>
          </a:p>
          <a:p>
            <a:pPr marL="182880" marR="182880" algn="just">
              <a:lnSpc>
                <a:spcPct val="125000"/>
              </a:lnSpc>
              <a:spcBef>
                <a:spcPts val="5"/>
              </a:spcBef>
              <a:spcAft>
                <a:spcPts val="0"/>
              </a:spcAft>
            </a:pPr>
            <a:endPar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Many of us may have engaged in an outside activity at one time or another during our UN careers, whether</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that was a public speaking engagement in our personal capacity, serving as an advisor to a local community</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organization, or publishing material related to the purpose, activities, or interests of the United Nations.</a:t>
            </a:r>
          </a:p>
          <a:p>
            <a:pPr marL="182880" marR="182880" algn="just">
              <a:lnSpc>
                <a:spcPct val="125000"/>
              </a:lnSpc>
              <a:spcBef>
                <a:spcPts val="5"/>
              </a:spcBef>
              <a:spcAft>
                <a:spcPts val="0"/>
              </a:spcAft>
            </a:pPr>
            <a:endPar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Outside activities are, by definition, not part of our official duties or functions. Consequently, a staff member</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engaged in an outside activity is not acting as a representative of the UN. Outside activities are undertaken in our</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personal capacity, on our own time, and at our own expense.</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6</a:t>
            </a:fld>
            <a:endParaRPr lang="en-US"/>
          </a:p>
        </p:txBody>
      </p:sp>
    </p:spTree>
    <p:extLst>
      <p:ext uri="{BB962C8B-B14F-4D97-AF65-F5344CB8AC3E}">
        <p14:creationId xmlns:p14="http://schemas.microsoft.com/office/powerpoint/2010/main" val="77071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Some outside activities have the potential to call into question our independence and impartiality, and/or create a</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conflict-of-interest situation and/or reflect adversely on the Organization.</a:t>
            </a:r>
          </a:p>
          <a:p>
            <a:pPr marL="182880" marR="182880" algn="just">
              <a:lnSpc>
                <a:spcPct val="125000"/>
              </a:lnSpc>
              <a:spcBef>
                <a:spcPts val="5"/>
              </a:spcBef>
              <a:spcAft>
                <a:spcPts val="0"/>
              </a:spcAft>
            </a:pPr>
            <a:endPar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endParaRP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Outside occupation or employment, outside activities that relate to the purpose, activities or interest of the United</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Nations and participating in boards, panels, committees, expert groups or similar bodies that are external to the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Organization require prior approval of the Secretary-General, pursuant to Staff Regulation 1.2 (o) and (p), Staff</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Rule 1.2(r), as well as ST/IC/2006/30, Section 11. Some activities can be engaged in at our discretion, as provided</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for in ST/AI/2000/13, “Outside activities”.</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7</a:t>
            </a:fld>
            <a:endParaRPr lang="en-US"/>
          </a:p>
        </p:txBody>
      </p:sp>
    </p:spTree>
    <p:extLst>
      <p:ext uri="{BB962C8B-B14F-4D97-AF65-F5344CB8AC3E}">
        <p14:creationId xmlns:p14="http://schemas.microsoft.com/office/powerpoint/2010/main" val="74913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l">
              <a:lnSpc>
                <a:spcPct val="125000"/>
              </a:lnSpc>
              <a:spcBef>
                <a:spcPts val="5"/>
              </a:spcBef>
              <a:spcAft>
                <a:spcPts val="0"/>
              </a:spcAft>
            </a:pP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In considering whether an outside activity may give rise to a conflict of interest, it would be important to keep in</a:t>
            </a:r>
          </a:p>
          <a:p>
            <a:pPr marL="182880" marR="182880" algn="l">
              <a:lnSpc>
                <a:spcPct val="125000"/>
              </a:lnSpc>
              <a:spcBef>
                <a:spcPts val="5"/>
              </a:spcBef>
              <a:spcAft>
                <a:spcPts val="0"/>
              </a:spcAft>
            </a:pPr>
            <a:r>
              <a:rPr lang="en-US" sz="1800" i="0" dirty="0">
                <a:solidFill>
                  <a:srgbClr val="231F20"/>
                </a:solidFill>
                <a:effectLst/>
                <a:latin typeface="Roboto" panose="02000000000000000000" pitchFamily="2" charset="0"/>
                <a:ea typeface="Roboto" panose="02000000000000000000" pitchFamily="2" charset="0"/>
                <a:cs typeface="Roboto" panose="02000000000000000000" pitchFamily="2" charset="0"/>
              </a:rPr>
              <a:t>mind Staff Regulation 1.2(m) which states:</a:t>
            </a:r>
          </a:p>
          <a:p>
            <a:pPr marL="182880" marR="182880" algn="ctr">
              <a:lnSpc>
                <a:spcPct val="125000"/>
              </a:lnSpc>
              <a:spcBef>
                <a:spcPts val="5"/>
              </a:spcBef>
              <a:spcAft>
                <a:spcPts val="0"/>
              </a:spcAft>
            </a:pP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“A conflict of interest occurs when, by act or omission, a staff member’s personal interests interfere with the performance</a:t>
            </a:r>
          </a:p>
          <a:p>
            <a:pPr marL="182880" marR="182880" algn="ctr">
              <a:lnSpc>
                <a:spcPct val="125000"/>
              </a:lnSpc>
              <a:spcBef>
                <a:spcPts val="5"/>
              </a:spcBef>
              <a:spcAft>
                <a:spcPts val="0"/>
              </a:spcAft>
            </a:pP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of his or her official duties and responsibilities or with the integrity, independence and impartiality required by</a:t>
            </a:r>
          </a:p>
          <a:p>
            <a:pPr marL="182880" marR="182880" algn="ctr">
              <a:lnSpc>
                <a:spcPct val="125000"/>
              </a:lnSpc>
              <a:spcBef>
                <a:spcPts val="5"/>
              </a:spcBef>
              <a:spcAft>
                <a:spcPts val="0"/>
              </a:spcAft>
            </a:pP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the staff member’s status as an international civil servant. When an actual or possible conflict of interest does arise,</a:t>
            </a:r>
          </a:p>
          <a:p>
            <a:pPr marL="182880" marR="182880" algn="ctr">
              <a:lnSpc>
                <a:spcPct val="125000"/>
              </a:lnSpc>
              <a:spcBef>
                <a:spcPts val="5"/>
              </a:spcBef>
              <a:spcAft>
                <a:spcPts val="0"/>
              </a:spcAft>
            </a:pP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the conflict shall be disclosed by staff members to their head of office, mitigated by the Organization and resolved in</a:t>
            </a:r>
          </a:p>
          <a:p>
            <a:pPr marL="182880" marR="182880" algn="ctr">
              <a:lnSpc>
                <a:spcPct val="125000"/>
              </a:lnSpc>
              <a:spcBef>
                <a:spcPts val="5"/>
              </a:spcBef>
              <a:spcAft>
                <a:spcPts val="0"/>
              </a:spcAft>
            </a:pPr>
            <a:r>
              <a:rPr lang="en-US" sz="1800" i="1" dirty="0" err="1">
                <a:solidFill>
                  <a:srgbClr val="231F20"/>
                </a:solidFill>
                <a:effectLst/>
                <a:latin typeface="Roboto" panose="02000000000000000000" pitchFamily="2" charset="0"/>
                <a:ea typeface="Roboto" panose="02000000000000000000" pitchFamily="2" charset="0"/>
                <a:cs typeface="Roboto" panose="02000000000000000000" pitchFamily="2" charset="0"/>
              </a:rPr>
              <a:t>favour</a:t>
            </a:r>
            <a:r>
              <a:rPr lang="en-US" sz="1800" i="1" dirty="0">
                <a:solidFill>
                  <a:srgbClr val="231F20"/>
                </a:solidFill>
                <a:effectLst/>
                <a:latin typeface="Roboto" panose="02000000000000000000" pitchFamily="2" charset="0"/>
                <a:ea typeface="Roboto" panose="02000000000000000000" pitchFamily="2" charset="0"/>
                <a:cs typeface="Roboto" panose="02000000000000000000" pitchFamily="2" charset="0"/>
              </a:rPr>
              <a:t> of the interests of the Organization.”</a:t>
            </a:r>
            <a:endParaRPr lang="en-US" dirty="0"/>
          </a:p>
        </p:txBody>
      </p:sp>
      <p:sp>
        <p:nvSpPr>
          <p:cNvPr id="4" name="Slide Number Placeholder 3"/>
          <p:cNvSpPr>
            <a:spLocks noGrp="1"/>
          </p:cNvSpPr>
          <p:nvPr>
            <p:ph type="sldNum" sz="quarter" idx="5"/>
          </p:nvPr>
        </p:nvSpPr>
        <p:spPr/>
        <p:txBody>
          <a:bodyPr/>
          <a:lstStyle/>
          <a:p>
            <a:fld id="{B2BA5675-0DCA-0049-9F30-898DE165463C}" type="slidenum">
              <a:rPr lang="en-US" smtClean="0"/>
              <a:t>8</a:t>
            </a:fld>
            <a:endParaRPr lang="en-US"/>
          </a:p>
        </p:txBody>
      </p:sp>
    </p:spTree>
    <p:extLst>
      <p:ext uri="{BB962C8B-B14F-4D97-AF65-F5344CB8AC3E}">
        <p14:creationId xmlns:p14="http://schemas.microsoft.com/office/powerpoint/2010/main" val="391369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In this Leadership Dialogue, we ask:</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1. Why is it important to obtain prior authorization to engage in an outside occupation or employment, an outside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activity that relates to the purpose, activities or interest of the United Nations, and to participate in external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boards, panels, or committees?</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2. Why is it necessary to obtain clearance of a personal manuscript relating to the purpose, activities, or interest</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of the UN prior to publication?</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3. Is it a conflict of interest to serve on an external panel or committee in your personal capacity on issues that</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are directly related to your area of work?</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4. Can staff use their UN title, or identify their UN affiliation, when serving in a personal capacity on an external</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board, panel or committee?</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5. Is it appropriate for a staff member to promote their personal business interests at their UN workplace, or to</a:t>
            </a:r>
          </a:p>
          <a:p>
            <a:pPr marL="182880" marR="182880" algn="just">
              <a:lnSpc>
                <a:spcPct val="125000"/>
              </a:lnSpc>
              <a:spcBef>
                <a:spcPts val="5"/>
              </a:spcBef>
              <a:spcAft>
                <a:spcPts val="0"/>
              </a:spcAft>
            </a:pPr>
            <a:r>
              <a:rPr lang="en-US" sz="1800" b="0" dirty="0">
                <a:solidFill>
                  <a:srgbClr val="231F20"/>
                </a:solidFill>
                <a:effectLst/>
                <a:latin typeface="Roboto" panose="02000000000000000000" pitchFamily="2" charset="0"/>
                <a:ea typeface="Roboto" panose="02000000000000000000" pitchFamily="2" charset="0"/>
                <a:cs typeface="Roboto" panose="02000000000000000000" pitchFamily="2" charset="0"/>
              </a:rPr>
              <a:t>any entity or individual that they have engaged with in the performance of their UN duties?</a:t>
            </a:r>
            <a:endParaRPr lang="en-US" b="0" dirty="0"/>
          </a:p>
        </p:txBody>
      </p:sp>
      <p:sp>
        <p:nvSpPr>
          <p:cNvPr id="4" name="Slide Number Placeholder 3"/>
          <p:cNvSpPr>
            <a:spLocks noGrp="1"/>
          </p:cNvSpPr>
          <p:nvPr>
            <p:ph type="sldNum" sz="quarter" idx="5"/>
          </p:nvPr>
        </p:nvSpPr>
        <p:spPr/>
        <p:txBody>
          <a:bodyPr/>
          <a:lstStyle/>
          <a:p>
            <a:fld id="{B2BA5675-0DCA-0049-9F30-898DE165463C}" type="slidenum">
              <a:rPr lang="en-US" smtClean="0"/>
              <a:t>9</a:t>
            </a:fld>
            <a:endParaRPr lang="en-US"/>
          </a:p>
        </p:txBody>
      </p:sp>
    </p:spTree>
    <p:extLst>
      <p:ext uri="{BB962C8B-B14F-4D97-AF65-F5344CB8AC3E}">
        <p14:creationId xmlns:p14="http://schemas.microsoft.com/office/powerpoint/2010/main" val="356860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E9A-B97F-F743-883E-769E24CA3650}"/>
              </a:ext>
            </a:extLst>
          </p:cNvPr>
          <p:cNvSpPr>
            <a:spLocks noGrp="1"/>
          </p:cNvSpPr>
          <p:nvPr>
            <p:ph type="ctrTitle"/>
          </p:nvPr>
        </p:nvSpPr>
        <p:spPr>
          <a:xfrm>
            <a:off x="1625402" y="1197187"/>
            <a:ext cx="9752410" cy="2546773"/>
          </a:xfrm>
          <a:prstGeom prst="rect">
            <a:avLst/>
          </a:prstGeom>
        </p:spPr>
        <p:txBody>
          <a:bodyPr anchor="b"/>
          <a:lstStyle>
            <a:lvl1pPr algn="ctr">
              <a:defRPr sz="6399"/>
            </a:lvl1pPr>
          </a:lstStyle>
          <a:p>
            <a:r>
              <a:rPr lang="en-US"/>
              <a:t>Click to edit Master title style</a:t>
            </a:r>
          </a:p>
        </p:txBody>
      </p:sp>
      <p:sp>
        <p:nvSpPr>
          <p:cNvPr id="3" name="Subtitle 2">
            <a:extLst>
              <a:ext uri="{FF2B5EF4-FFF2-40B4-BE49-F238E27FC236}">
                <a16:creationId xmlns:a16="http://schemas.microsoft.com/office/drawing/2014/main" id="{8588DFE5-2CF9-1949-A960-BA7E2E9F890E}"/>
              </a:ext>
            </a:extLst>
          </p:cNvPr>
          <p:cNvSpPr>
            <a:spLocks noGrp="1"/>
          </p:cNvSpPr>
          <p:nvPr>
            <p:ph type="subTitle" idx="1"/>
          </p:nvPr>
        </p:nvSpPr>
        <p:spPr>
          <a:xfrm>
            <a:off x="1625402" y="3842174"/>
            <a:ext cx="9752410" cy="1766146"/>
          </a:xfrm>
          <a:prstGeom prst="rect">
            <a:avLst/>
          </a:prstGeom>
        </p:spPr>
        <p:txBody>
          <a:bodyPr/>
          <a:lstStyle>
            <a:lvl1pPr marL="0" indent="0" algn="ctr">
              <a:buNone/>
              <a:defRPr sz="2560"/>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a:t>Click to edit Master subtitle style</a:t>
            </a:r>
          </a:p>
        </p:txBody>
      </p:sp>
      <p:sp>
        <p:nvSpPr>
          <p:cNvPr id="4" name="Date Placeholder 3">
            <a:extLst>
              <a:ext uri="{FF2B5EF4-FFF2-40B4-BE49-F238E27FC236}">
                <a16:creationId xmlns:a16="http://schemas.microsoft.com/office/drawing/2014/main" id="{49F095D5-1356-C74A-993D-C7027B9E4F9D}"/>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5" name="Footer Placeholder 4">
            <a:extLst>
              <a:ext uri="{FF2B5EF4-FFF2-40B4-BE49-F238E27FC236}">
                <a16:creationId xmlns:a16="http://schemas.microsoft.com/office/drawing/2014/main" id="{D43512DF-3E37-C048-BB20-04C84BA3108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BAB94B-EB04-CB44-ADD2-761E7F8D051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09175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C42F-CC10-8B42-B0E2-F0CC2254F0E0}"/>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46DC96-2ECE-AC4D-82E2-27AAE2195712}"/>
              </a:ext>
            </a:extLst>
          </p:cNvPr>
          <p:cNvSpPr>
            <a:spLocks noGrp="1"/>
          </p:cNvSpPr>
          <p:nvPr>
            <p:ph type="body" orient="vert" idx="1"/>
          </p:nvPr>
        </p:nvSpPr>
        <p:spPr>
          <a:xfrm>
            <a:off x="893971" y="1947333"/>
            <a:ext cx="11215271" cy="4641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AE112-A84D-6C41-B400-B4FE7DB7038B}"/>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5" name="Footer Placeholder 4">
            <a:extLst>
              <a:ext uri="{FF2B5EF4-FFF2-40B4-BE49-F238E27FC236}">
                <a16:creationId xmlns:a16="http://schemas.microsoft.com/office/drawing/2014/main" id="{A3234AF7-6442-9147-9A6B-3058586B77A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07A53-EA56-7941-A6C5-B963CA17BF6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45589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9DAA5-5E0B-704D-87FA-64185AD45ECA}"/>
              </a:ext>
            </a:extLst>
          </p:cNvPr>
          <p:cNvSpPr>
            <a:spLocks noGrp="1"/>
          </p:cNvSpPr>
          <p:nvPr>
            <p:ph type="title" orient="vert"/>
          </p:nvPr>
        </p:nvSpPr>
        <p:spPr>
          <a:xfrm>
            <a:off x="9305424" y="389467"/>
            <a:ext cx="2803818" cy="6199294"/>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C1DB0-3ADC-9E41-83B9-DEC06B890BEF}"/>
              </a:ext>
            </a:extLst>
          </p:cNvPr>
          <p:cNvSpPr>
            <a:spLocks noGrp="1"/>
          </p:cNvSpPr>
          <p:nvPr>
            <p:ph type="body" orient="vert" idx="1"/>
          </p:nvPr>
        </p:nvSpPr>
        <p:spPr>
          <a:xfrm>
            <a:off x="893971" y="389467"/>
            <a:ext cx="8248913" cy="619929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F505C-814F-F84A-ABE6-27D1CC1B3B6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5" name="Footer Placeholder 4">
            <a:extLst>
              <a:ext uri="{FF2B5EF4-FFF2-40B4-BE49-F238E27FC236}">
                <a16:creationId xmlns:a16="http://schemas.microsoft.com/office/drawing/2014/main" id="{45E597CA-C72F-6746-A738-FC6B06DD08F4}"/>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978F94-5755-2D4D-A02A-7A9A74DDC49B}"/>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6832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5558-C93E-554B-A47D-5483AE64EF02}"/>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0FAFFB8-CD28-AA41-9E31-98CBD52A231B}"/>
              </a:ext>
            </a:extLst>
          </p:cNvPr>
          <p:cNvSpPr>
            <a:spLocks noGrp="1"/>
          </p:cNvSpPr>
          <p:nvPr>
            <p:ph idx="1"/>
          </p:nvPr>
        </p:nvSpPr>
        <p:spPr>
          <a:xfrm>
            <a:off x="893971" y="1947333"/>
            <a:ext cx="11215271"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09B9-858B-5C43-8C98-5D82F69BAF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5" name="Footer Placeholder 4">
            <a:extLst>
              <a:ext uri="{FF2B5EF4-FFF2-40B4-BE49-F238E27FC236}">
                <a16:creationId xmlns:a16="http://schemas.microsoft.com/office/drawing/2014/main" id="{74E3288B-400B-484A-9ECC-3C7D04046D0E}"/>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EBCCCF-4F7B-7742-A7C1-4CA47794285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353048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313E-F150-6B4E-9961-1226E8C1C9BB}"/>
              </a:ext>
            </a:extLst>
          </p:cNvPr>
          <p:cNvSpPr>
            <a:spLocks noGrp="1"/>
          </p:cNvSpPr>
          <p:nvPr>
            <p:ph type="title" hasCustomPrompt="1"/>
          </p:nvPr>
        </p:nvSpPr>
        <p:spPr>
          <a:xfrm>
            <a:off x="887198" y="1823721"/>
            <a:ext cx="11215271" cy="3042919"/>
          </a:xfrm>
          <a:prstGeom prst="rect">
            <a:avLst/>
          </a:prstGeom>
        </p:spPr>
        <p:txBody>
          <a:bodyPr anchor="b">
            <a:normAutofit/>
          </a:bodyPr>
          <a:lstStyle>
            <a:lvl1pPr>
              <a:defRPr sz="6600" b="1"/>
            </a:lvl1pPr>
          </a:lstStyle>
          <a:p>
            <a:r>
              <a:rPr lang="en-US"/>
              <a:t>Click to edit title</a:t>
            </a:r>
          </a:p>
        </p:txBody>
      </p:sp>
      <p:sp>
        <p:nvSpPr>
          <p:cNvPr id="3" name="Text Placeholder 2">
            <a:extLst>
              <a:ext uri="{FF2B5EF4-FFF2-40B4-BE49-F238E27FC236}">
                <a16:creationId xmlns:a16="http://schemas.microsoft.com/office/drawing/2014/main" id="{E0B65D3D-D16E-B74E-A1E2-138931C651BD}"/>
              </a:ext>
            </a:extLst>
          </p:cNvPr>
          <p:cNvSpPr>
            <a:spLocks noGrp="1"/>
          </p:cNvSpPr>
          <p:nvPr>
            <p:ph type="body" idx="1"/>
          </p:nvPr>
        </p:nvSpPr>
        <p:spPr>
          <a:xfrm>
            <a:off x="887198" y="4895428"/>
            <a:ext cx="11215271" cy="1600199"/>
          </a:xfrm>
          <a:prstGeom prst="rect">
            <a:avLst/>
          </a:prstGeom>
        </p:spPr>
        <p:txBody>
          <a:bodyPr>
            <a:normAutofit/>
          </a:bodyPr>
          <a:lstStyle>
            <a:lvl1pPr marL="0" indent="0">
              <a:buNone/>
              <a:defRPr sz="2000">
                <a:solidFill>
                  <a:schemeClr val="bg1"/>
                </a:solidFill>
              </a:defRPr>
            </a:lvl1pPr>
            <a:lvl2pPr marL="487604" indent="0">
              <a:buNone/>
              <a:defRPr sz="2133">
                <a:solidFill>
                  <a:schemeClr val="tx1">
                    <a:tint val="75000"/>
                  </a:schemeClr>
                </a:solidFill>
              </a:defRPr>
            </a:lvl2pPr>
            <a:lvl3pPr marL="975208" indent="0">
              <a:buNone/>
              <a:defRPr sz="1920">
                <a:solidFill>
                  <a:schemeClr val="tx1">
                    <a:tint val="75000"/>
                  </a:schemeClr>
                </a:solidFill>
              </a:defRPr>
            </a:lvl3pPr>
            <a:lvl4pPr marL="1462811" indent="0">
              <a:buNone/>
              <a:defRPr sz="1706">
                <a:solidFill>
                  <a:schemeClr val="tx1">
                    <a:tint val="75000"/>
                  </a:schemeClr>
                </a:solidFill>
              </a:defRPr>
            </a:lvl4pPr>
            <a:lvl5pPr marL="1950415" indent="0">
              <a:buNone/>
              <a:defRPr sz="1706">
                <a:solidFill>
                  <a:schemeClr val="tx1">
                    <a:tint val="75000"/>
                  </a:schemeClr>
                </a:solidFill>
              </a:defRPr>
            </a:lvl5pPr>
            <a:lvl6pPr marL="2438019" indent="0">
              <a:buNone/>
              <a:defRPr sz="1706">
                <a:solidFill>
                  <a:schemeClr val="tx1">
                    <a:tint val="75000"/>
                  </a:schemeClr>
                </a:solidFill>
              </a:defRPr>
            </a:lvl6pPr>
            <a:lvl7pPr marL="2925623" indent="0">
              <a:buNone/>
              <a:defRPr sz="1706">
                <a:solidFill>
                  <a:schemeClr val="tx1">
                    <a:tint val="75000"/>
                  </a:schemeClr>
                </a:solidFill>
              </a:defRPr>
            </a:lvl7pPr>
            <a:lvl8pPr marL="3413227" indent="0">
              <a:buNone/>
              <a:defRPr sz="1706">
                <a:solidFill>
                  <a:schemeClr val="tx1">
                    <a:tint val="75000"/>
                  </a:schemeClr>
                </a:solidFill>
              </a:defRPr>
            </a:lvl8pPr>
            <a:lvl9pPr marL="3900830" indent="0">
              <a:buNone/>
              <a:defRPr sz="1706">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3705230-8952-A547-ACE1-15DFC911D8B1}"/>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pic>
        <p:nvPicPr>
          <p:cNvPr id="8" name="Picture 7" descr="A close up of a fan&#10;&#10;Description automatically generated">
            <a:extLst>
              <a:ext uri="{FF2B5EF4-FFF2-40B4-BE49-F238E27FC236}">
                <a16:creationId xmlns:a16="http://schemas.microsoft.com/office/drawing/2014/main" id="{17FF5D5B-921E-EC4E-B038-AB919A85B573}"/>
              </a:ext>
            </a:extLst>
          </p:cNvPr>
          <p:cNvPicPr>
            <a:picLocks noChangeAspect="1"/>
          </p:cNvPicPr>
          <p:nvPr userDrawn="1"/>
        </p:nvPicPr>
        <p:blipFill>
          <a:blip r:embed="rId2"/>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34626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0CAE-10EC-D049-88D1-C77EDEFF18CC}"/>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23294B-5CD8-DA46-B80A-A2A3C3D050D7}"/>
              </a:ext>
            </a:extLst>
          </p:cNvPr>
          <p:cNvSpPr>
            <a:spLocks noGrp="1"/>
          </p:cNvSpPr>
          <p:nvPr>
            <p:ph sz="half" idx="1"/>
          </p:nvPr>
        </p:nvSpPr>
        <p:spPr>
          <a:xfrm>
            <a:off x="893971"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C9FC77-3886-0547-AC61-E501A0B10CB9}"/>
              </a:ext>
            </a:extLst>
          </p:cNvPr>
          <p:cNvSpPr>
            <a:spLocks noGrp="1"/>
          </p:cNvSpPr>
          <p:nvPr>
            <p:ph sz="half" idx="2"/>
          </p:nvPr>
        </p:nvSpPr>
        <p:spPr>
          <a:xfrm>
            <a:off x="6582876" y="1947333"/>
            <a:ext cx="5526366" cy="46414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EA0E5-50A4-8942-8AB7-CF4642A850E9}"/>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6" name="Footer Placeholder 5">
            <a:extLst>
              <a:ext uri="{FF2B5EF4-FFF2-40B4-BE49-F238E27FC236}">
                <a16:creationId xmlns:a16="http://schemas.microsoft.com/office/drawing/2014/main" id="{E9D81F10-EF1B-0E4D-B9DA-DF4F451EDE71}"/>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6AC16E-DEC9-564D-8CA2-30FB8016D4CC}"/>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5796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0C0-F449-0E40-9CCE-661135E112F0}"/>
              </a:ext>
            </a:extLst>
          </p:cNvPr>
          <p:cNvSpPr>
            <a:spLocks noGrp="1"/>
          </p:cNvSpPr>
          <p:nvPr>
            <p:ph type="title"/>
          </p:nvPr>
        </p:nvSpPr>
        <p:spPr>
          <a:xfrm>
            <a:off x="895665" y="389467"/>
            <a:ext cx="11215271" cy="1413934"/>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7CB940D-FB42-3C4C-B6C4-FA2740CF73CD}"/>
              </a:ext>
            </a:extLst>
          </p:cNvPr>
          <p:cNvSpPr>
            <a:spLocks noGrp="1"/>
          </p:cNvSpPr>
          <p:nvPr>
            <p:ph type="body" idx="1"/>
          </p:nvPr>
        </p:nvSpPr>
        <p:spPr>
          <a:xfrm>
            <a:off x="895665" y="1793241"/>
            <a:ext cx="5500968"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4" name="Content Placeholder 3">
            <a:extLst>
              <a:ext uri="{FF2B5EF4-FFF2-40B4-BE49-F238E27FC236}">
                <a16:creationId xmlns:a16="http://schemas.microsoft.com/office/drawing/2014/main" id="{4668EAAC-6599-414A-A233-A68A8A79D969}"/>
              </a:ext>
            </a:extLst>
          </p:cNvPr>
          <p:cNvSpPr>
            <a:spLocks noGrp="1"/>
          </p:cNvSpPr>
          <p:nvPr>
            <p:ph sz="half" idx="2"/>
          </p:nvPr>
        </p:nvSpPr>
        <p:spPr>
          <a:xfrm>
            <a:off x="895665" y="2672080"/>
            <a:ext cx="5500968"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57E6E-EB26-AE4E-AFB7-2D12E8A1C794}"/>
              </a:ext>
            </a:extLst>
          </p:cNvPr>
          <p:cNvSpPr>
            <a:spLocks noGrp="1"/>
          </p:cNvSpPr>
          <p:nvPr>
            <p:ph type="body" sz="quarter" idx="3"/>
          </p:nvPr>
        </p:nvSpPr>
        <p:spPr>
          <a:xfrm>
            <a:off x="6582877" y="1793241"/>
            <a:ext cx="5528059" cy="878839"/>
          </a:xfrm>
          <a:prstGeom prst="rect">
            <a:avLst/>
          </a:prstGeom>
        </p:spPr>
        <p:txBody>
          <a:bodyPr anchor="b"/>
          <a:lstStyle>
            <a:lvl1pPr marL="0" indent="0">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en-US"/>
              <a:t>Click to edit Master text styles</a:t>
            </a:r>
          </a:p>
        </p:txBody>
      </p:sp>
      <p:sp>
        <p:nvSpPr>
          <p:cNvPr id="6" name="Content Placeholder 5">
            <a:extLst>
              <a:ext uri="{FF2B5EF4-FFF2-40B4-BE49-F238E27FC236}">
                <a16:creationId xmlns:a16="http://schemas.microsoft.com/office/drawing/2014/main" id="{7B33FEC1-18D3-8F45-BDDF-BDE8636CBD85}"/>
              </a:ext>
            </a:extLst>
          </p:cNvPr>
          <p:cNvSpPr>
            <a:spLocks noGrp="1"/>
          </p:cNvSpPr>
          <p:nvPr>
            <p:ph sz="quarter" idx="4"/>
          </p:nvPr>
        </p:nvSpPr>
        <p:spPr>
          <a:xfrm>
            <a:off x="6582877" y="2672080"/>
            <a:ext cx="5528059" cy="3930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30053-037E-D841-9CC9-E9E633751911}"/>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8" name="Footer Placeholder 7">
            <a:extLst>
              <a:ext uri="{FF2B5EF4-FFF2-40B4-BE49-F238E27FC236}">
                <a16:creationId xmlns:a16="http://schemas.microsoft.com/office/drawing/2014/main" id="{0FDB4037-5432-BB46-91F1-EAA85DA3B28B}"/>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C7FC59-E54C-E041-B477-3D800D43A525}"/>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6457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886B-5FAA-E74B-96A1-50F6D7B55F21}"/>
              </a:ext>
            </a:extLst>
          </p:cNvPr>
          <p:cNvSpPr>
            <a:spLocks noGrp="1"/>
          </p:cNvSpPr>
          <p:nvPr>
            <p:ph type="title"/>
          </p:nvPr>
        </p:nvSpPr>
        <p:spPr>
          <a:xfrm>
            <a:off x="893971" y="389467"/>
            <a:ext cx="11215271" cy="1413934"/>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15F92B-19AF-9F46-A5C9-2A9210583006}"/>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4" name="Footer Placeholder 3">
            <a:extLst>
              <a:ext uri="{FF2B5EF4-FFF2-40B4-BE49-F238E27FC236}">
                <a16:creationId xmlns:a16="http://schemas.microsoft.com/office/drawing/2014/main" id="{4D447733-2AFE-974A-B10C-72B65BE908D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B5144-EAD6-334F-817C-CE6FE94D006D}"/>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45450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54FA5-E384-7E49-AB9A-08AE9ADDFBFA}"/>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3" name="Footer Placeholder 2">
            <a:extLst>
              <a:ext uri="{FF2B5EF4-FFF2-40B4-BE49-F238E27FC236}">
                <a16:creationId xmlns:a16="http://schemas.microsoft.com/office/drawing/2014/main" id="{B78A1A40-5AE7-A543-A41A-FA592FDBC408}"/>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C2261A-2030-E047-A081-7C3A76C54869}"/>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28762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13D5-B5D6-D24A-A633-66CC4461C471}"/>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6144284-322B-3C45-88D1-74DF165EA8A0}"/>
              </a:ext>
            </a:extLst>
          </p:cNvPr>
          <p:cNvSpPr>
            <a:spLocks noGrp="1"/>
          </p:cNvSpPr>
          <p:nvPr>
            <p:ph idx="1"/>
          </p:nvPr>
        </p:nvSpPr>
        <p:spPr>
          <a:xfrm>
            <a:off x="5528059" y="1053254"/>
            <a:ext cx="6582877" cy="5198533"/>
          </a:xfrm>
          <a:prstGeom prst="rect">
            <a:avLst/>
          </a:prstGeo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39234-5EF5-F741-93CD-C69D926DBD72}"/>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0DCB23E-FBB5-744B-9DCB-D73A61A14798}"/>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6" name="Footer Placeholder 5">
            <a:extLst>
              <a:ext uri="{FF2B5EF4-FFF2-40B4-BE49-F238E27FC236}">
                <a16:creationId xmlns:a16="http://schemas.microsoft.com/office/drawing/2014/main" id="{6B4E7778-4A8B-294F-9AE8-E06C75CB5009}"/>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CE86043-27DD-9B4B-865D-F884A0AC7184}"/>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4C8F-6E2D-FB44-8614-CF1C55EA0C70}"/>
              </a:ext>
            </a:extLst>
          </p:cNvPr>
          <p:cNvSpPr>
            <a:spLocks noGrp="1"/>
          </p:cNvSpPr>
          <p:nvPr>
            <p:ph type="title"/>
          </p:nvPr>
        </p:nvSpPr>
        <p:spPr>
          <a:xfrm>
            <a:off x="895665" y="487680"/>
            <a:ext cx="4193874" cy="1706880"/>
          </a:xfrm>
          <a:prstGeom prst="rect">
            <a:avLst/>
          </a:prstGeo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226699F7-9D8D-0243-AF43-69C7ADE60BBA}"/>
              </a:ext>
            </a:extLst>
          </p:cNvPr>
          <p:cNvSpPr>
            <a:spLocks noGrp="1"/>
          </p:cNvSpPr>
          <p:nvPr>
            <p:ph type="pic" idx="1"/>
          </p:nvPr>
        </p:nvSpPr>
        <p:spPr>
          <a:xfrm>
            <a:off x="5528059" y="1053254"/>
            <a:ext cx="6582877" cy="5198533"/>
          </a:xfrm>
          <a:prstGeom prst="rect">
            <a:avLst/>
          </a:prstGeom>
        </p:spPr>
        <p:txBody>
          <a:bodyPr/>
          <a:lstStyle>
            <a:lvl1pPr marL="0" indent="0">
              <a:buNone/>
              <a:defRPr sz="3413"/>
            </a:lvl1pPr>
            <a:lvl2pPr marL="487604" indent="0">
              <a:buNone/>
              <a:defRPr sz="2986"/>
            </a:lvl2pPr>
            <a:lvl3pPr marL="975208" indent="0">
              <a:buNone/>
              <a:defRPr sz="2560"/>
            </a:lvl3pPr>
            <a:lvl4pPr marL="1462811" indent="0">
              <a:buNone/>
              <a:defRPr sz="2133"/>
            </a:lvl4pPr>
            <a:lvl5pPr marL="1950415" indent="0">
              <a:buNone/>
              <a:defRPr sz="2133"/>
            </a:lvl5pPr>
            <a:lvl6pPr marL="2438019" indent="0">
              <a:buNone/>
              <a:defRPr sz="2133"/>
            </a:lvl6pPr>
            <a:lvl7pPr marL="2925623" indent="0">
              <a:buNone/>
              <a:defRPr sz="2133"/>
            </a:lvl7pPr>
            <a:lvl8pPr marL="3413227" indent="0">
              <a:buNone/>
              <a:defRPr sz="2133"/>
            </a:lvl8pPr>
            <a:lvl9pPr marL="3900830" indent="0">
              <a:buNone/>
              <a:defRPr sz="2133"/>
            </a:lvl9pPr>
          </a:lstStyle>
          <a:p>
            <a:endParaRPr lang="en-US"/>
          </a:p>
        </p:txBody>
      </p:sp>
      <p:sp>
        <p:nvSpPr>
          <p:cNvPr id="4" name="Text Placeholder 3">
            <a:extLst>
              <a:ext uri="{FF2B5EF4-FFF2-40B4-BE49-F238E27FC236}">
                <a16:creationId xmlns:a16="http://schemas.microsoft.com/office/drawing/2014/main" id="{1A59CC2C-67CE-7746-8941-7E4E622D8090}"/>
              </a:ext>
            </a:extLst>
          </p:cNvPr>
          <p:cNvSpPr>
            <a:spLocks noGrp="1"/>
          </p:cNvSpPr>
          <p:nvPr>
            <p:ph type="body" sz="half" idx="2"/>
          </p:nvPr>
        </p:nvSpPr>
        <p:spPr>
          <a:xfrm>
            <a:off x="895665" y="2194560"/>
            <a:ext cx="4193874" cy="4065694"/>
          </a:xfrm>
          <a:prstGeom prst="rect">
            <a:avLst/>
          </a:prstGeom>
        </p:spPr>
        <p:txBody>
          <a:bodyPr/>
          <a:lstStyle>
            <a:lvl1pPr marL="0" indent="0">
              <a:buNone/>
              <a:defRPr sz="1706"/>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6E0EB0A8-86C3-AE4E-9A11-BE818FDA0A44}"/>
              </a:ext>
            </a:extLst>
          </p:cNvPr>
          <p:cNvSpPr>
            <a:spLocks noGrp="1"/>
          </p:cNvSpPr>
          <p:nvPr>
            <p:ph type="dt" sz="half" idx="10"/>
          </p:nvPr>
        </p:nvSpPr>
        <p:spPr>
          <a:xfrm>
            <a:off x="893971" y="6780107"/>
            <a:ext cx="2925723" cy="389467"/>
          </a:xfrm>
          <a:prstGeom prst="rect">
            <a:avLst/>
          </a:prstGeom>
        </p:spPr>
        <p:txBody>
          <a:bodyPr/>
          <a:lstStyle/>
          <a:p>
            <a:fld id="{47E0B612-0D9C-E049-86F6-FCAD9E7B25D5}" type="datetimeFigureOut">
              <a:rPr lang="en-US" smtClean="0"/>
              <a:t>12/06/2024</a:t>
            </a:fld>
            <a:endParaRPr lang="en-US"/>
          </a:p>
        </p:txBody>
      </p:sp>
      <p:sp>
        <p:nvSpPr>
          <p:cNvPr id="6" name="Footer Placeholder 5">
            <a:extLst>
              <a:ext uri="{FF2B5EF4-FFF2-40B4-BE49-F238E27FC236}">
                <a16:creationId xmlns:a16="http://schemas.microsoft.com/office/drawing/2014/main" id="{24B82E6C-60AD-8949-B6EE-DFE592095D42}"/>
              </a:ext>
            </a:extLst>
          </p:cNvPr>
          <p:cNvSpPr>
            <a:spLocks noGrp="1"/>
          </p:cNvSpPr>
          <p:nvPr>
            <p:ph type="ftr" sz="quarter" idx="11"/>
          </p:nvPr>
        </p:nvSpPr>
        <p:spPr>
          <a:xfrm>
            <a:off x="4307315" y="6780107"/>
            <a:ext cx="4388584" cy="38946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90AD1-8CB0-F743-A558-87E84FAF4D5E}"/>
              </a:ext>
            </a:extLst>
          </p:cNvPr>
          <p:cNvSpPr>
            <a:spLocks noGrp="1"/>
          </p:cNvSpPr>
          <p:nvPr>
            <p:ph type="sldNum" sz="quarter" idx="12"/>
          </p:nvPr>
        </p:nvSpPr>
        <p:spPr>
          <a:xfrm>
            <a:off x="9183519" y="6780107"/>
            <a:ext cx="2925723" cy="389467"/>
          </a:xfrm>
          <a:prstGeom prst="rect">
            <a:avLst/>
          </a:prstGeom>
        </p:spPr>
        <p:txBody>
          <a:bodyPr/>
          <a:lstStyle/>
          <a:p>
            <a:fld id="{BFD84B8D-1F18-9F47-A50A-792F918DBF51}" type="slidenum">
              <a:rPr lang="en-US" smtClean="0"/>
              <a:t>‹#›</a:t>
            </a:fld>
            <a:endParaRPr lang="en-US"/>
          </a:p>
        </p:txBody>
      </p:sp>
    </p:spTree>
    <p:extLst>
      <p:ext uri="{BB962C8B-B14F-4D97-AF65-F5344CB8AC3E}">
        <p14:creationId xmlns:p14="http://schemas.microsoft.com/office/powerpoint/2010/main" val="176549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9ED9"/>
        </a:solidFill>
        <a:effectLst/>
      </p:bgPr>
    </p:bg>
    <p:spTree>
      <p:nvGrpSpPr>
        <p:cNvPr id="1" name=""/>
        <p:cNvGrpSpPr/>
        <p:nvPr/>
      </p:nvGrpSpPr>
      <p:grpSpPr>
        <a:xfrm>
          <a:off x="0" y="0"/>
          <a:ext cx="0" cy="0"/>
          <a:chOff x="0" y="0"/>
          <a:chExt cx="0" cy="0"/>
        </a:xfrm>
      </p:grpSpPr>
      <p:pic>
        <p:nvPicPr>
          <p:cNvPr id="8" name="Picture 7" descr="A close up of a fan&#10;&#10;Description automatically generated">
            <a:extLst>
              <a:ext uri="{FF2B5EF4-FFF2-40B4-BE49-F238E27FC236}">
                <a16:creationId xmlns:a16="http://schemas.microsoft.com/office/drawing/2014/main" id="{FF4F1E02-79EF-534C-B855-E6BB68415314}"/>
              </a:ext>
            </a:extLst>
          </p:cNvPr>
          <p:cNvPicPr>
            <a:picLocks noChangeAspect="1"/>
          </p:cNvPicPr>
          <p:nvPr userDrawn="1"/>
        </p:nvPicPr>
        <p:blipFill>
          <a:blip r:embed="rId13"/>
          <a:stretch>
            <a:fillRect/>
          </a:stretch>
        </p:blipFill>
        <p:spPr>
          <a:xfrm>
            <a:off x="12275506" y="145626"/>
            <a:ext cx="542723" cy="458201"/>
          </a:xfrm>
          <a:prstGeom prst="rect">
            <a:avLst/>
          </a:prstGeom>
        </p:spPr>
      </p:pic>
    </p:spTree>
    <p:extLst>
      <p:ext uri="{BB962C8B-B14F-4D97-AF65-F5344CB8AC3E}">
        <p14:creationId xmlns:p14="http://schemas.microsoft.com/office/powerpoint/2010/main" val="4188506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75208" rtl="0" eaLnBrk="1" latinLnBrk="0" hangingPunct="1">
        <a:lnSpc>
          <a:spcPct val="90000"/>
        </a:lnSpc>
        <a:spcBef>
          <a:spcPct val="0"/>
        </a:spcBef>
        <a:buNone/>
        <a:defRPr sz="4693" kern="1200">
          <a:solidFill>
            <a:schemeClr val="bg1"/>
          </a:solidFill>
          <a:latin typeface="Roboto" panose="02000000000000000000" pitchFamily="2" charset="0"/>
          <a:ea typeface="Roboto" panose="02000000000000000000" pitchFamily="2" charset="0"/>
          <a:cs typeface="+mj-cs"/>
        </a:defRPr>
      </a:lvl1pPr>
    </p:titleStyle>
    <p:bodyStyle>
      <a:lvl1pPr marL="243802" indent="-243802" algn="l" defTabSz="975208" rtl="0" eaLnBrk="1" latinLnBrk="0" hangingPunct="1">
        <a:lnSpc>
          <a:spcPct val="90000"/>
        </a:lnSpc>
        <a:spcBef>
          <a:spcPts val="1067"/>
        </a:spcBef>
        <a:buFont typeface="Arial" panose="020B0604020202020204" pitchFamily="34" charset="0"/>
        <a:buChar char="•"/>
        <a:defRPr sz="2986" kern="1200">
          <a:solidFill>
            <a:schemeClr val="bg1"/>
          </a:solidFill>
          <a:latin typeface="Roboto" panose="02000000000000000000" pitchFamily="2" charset="0"/>
          <a:ea typeface="Roboto" panose="02000000000000000000" pitchFamily="2" charset="0"/>
          <a:cs typeface="+mn-cs"/>
        </a:defRPr>
      </a:lvl1pPr>
      <a:lvl2pPr marL="731406" indent="-243802" algn="l" defTabSz="975208" rtl="0" eaLnBrk="1" latinLnBrk="0" hangingPunct="1">
        <a:lnSpc>
          <a:spcPct val="90000"/>
        </a:lnSpc>
        <a:spcBef>
          <a:spcPts val="533"/>
        </a:spcBef>
        <a:buFont typeface="Arial" panose="020B0604020202020204" pitchFamily="34" charset="0"/>
        <a:buChar char="•"/>
        <a:defRPr sz="2560" kern="1200">
          <a:solidFill>
            <a:schemeClr val="bg1"/>
          </a:solidFill>
          <a:latin typeface="Roboto" panose="02000000000000000000" pitchFamily="2" charset="0"/>
          <a:ea typeface="Roboto" panose="02000000000000000000" pitchFamily="2" charset="0"/>
          <a:cs typeface="+mn-cs"/>
        </a:defRPr>
      </a:lvl2pPr>
      <a:lvl3pPr marL="1219010" indent="-243802" algn="l" defTabSz="975208" rtl="0" eaLnBrk="1" latinLnBrk="0" hangingPunct="1">
        <a:lnSpc>
          <a:spcPct val="90000"/>
        </a:lnSpc>
        <a:spcBef>
          <a:spcPts val="533"/>
        </a:spcBef>
        <a:buFont typeface="Arial" panose="020B0604020202020204" pitchFamily="34" charset="0"/>
        <a:buChar char="•"/>
        <a:defRPr sz="2133" kern="1200">
          <a:solidFill>
            <a:schemeClr val="bg1"/>
          </a:solidFill>
          <a:latin typeface="Roboto" panose="02000000000000000000" pitchFamily="2" charset="0"/>
          <a:ea typeface="Roboto" panose="02000000000000000000" pitchFamily="2" charset="0"/>
          <a:cs typeface="+mn-cs"/>
        </a:defRPr>
      </a:lvl3pPr>
      <a:lvl4pPr marL="1706613"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4pPr>
      <a:lvl5pPr marL="2194217" indent="-243802" algn="l" defTabSz="975208" rtl="0" eaLnBrk="1" latinLnBrk="0" hangingPunct="1">
        <a:lnSpc>
          <a:spcPct val="90000"/>
        </a:lnSpc>
        <a:spcBef>
          <a:spcPts val="533"/>
        </a:spcBef>
        <a:buFont typeface="Arial" panose="020B0604020202020204" pitchFamily="34" charset="0"/>
        <a:buChar char="•"/>
        <a:defRPr sz="1920" kern="1200">
          <a:solidFill>
            <a:schemeClr val="bg1"/>
          </a:solidFill>
          <a:latin typeface="Roboto" panose="02000000000000000000" pitchFamily="2" charset="0"/>
          <a:ea typeface="Roboto" panose="02000000000000000000" pitchFamily="2" charset="0"/>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ebtv.un.org/en/asset/k1u/k1uhh5167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4" name="Title 1">
            <a:extLst>
              <a:ext uri="{FF2B5EF4-FFF2-40B4-BE49-F238E27FC236}">
                <a16:creationId xmlns:a16="http://schemas.microsoft.com/office/drawing/2014/main" id="{46654E2D-447D-CC46-A5DC-D468170CAF73}"/>
              </a:ext>
            </a:extLst>
          </p:cNvPr>
          <p:cNvSpPr>
            <a:spLocks noGrp="1"/>
          </p:cNvSpPr>
          <p:nvPr>
            <p:ph type="title"/>
          </p:nvPr>
        </p:nvSpPr>
        <p:spPr>
          <a:xfrm>
            <a:off x="844594" y="2838997"/>
            <a:ext cx="12158619" cy="1637205"/>
          </a:xfrm>
        </p:spPr>
        <p:txBody>
          <a:bodyPr>
            <a:normAutofit fontScale="90000"/>
          </a:bodyPr>
          <a:lstStyle/>
          <a:p>
            <a:pPr>
              <a:lnSpc>
                <a:spcPct val="100000"/>
              </a:lnSpc>
            </a:pPr>
            <a:r>
              <a:rPr lang="en-GB" sz="7300" dirty="0"/>
              <a:t>Personal use of social media</a:t>
            </a:r>
            <a:br>
              <a:rPr lang="en-GB" sz="4800" dirty="0"/>
            </a:br>
            <a:r>
              <a:rPr lang="en-GB" sz="2200" b="0" cap="all" dirty="0">
                <a:latin typeface="Roboto Light" panose="02000000000000000000" pitchFamily="2" charset="0"/>
                <a:ea typeface="Roboto Light" panose="02000000000000000000" pitchFamily="2" charset="0"/>
              </a:rPr>
              <a:t>How is my online behaviour?</a:t>
            </a:r>
            <a:endParaRPr lang="en-GB" sz="2000" b="0" dirty="0"/>
          </a:p>
        </p:txBody>
      </p:sp>
      <p:pic>
        <p:nvPicPr>
          <p:cNvPr id="5" name="Picture 4">
            <a:extLst>
              <a:ext uri="{FF2B5EF4-FFF2-40B4-BE49-F238E27FC236}">
                <a16:creationId xmlns:a16="http://schemas.microsoft.com/office/drawing/2014/main" id="{CDE823A2-73BB-D674-6B97-F403118E50BB}"/>
              </a:ext>
            </a:extLst>
          </p:cNvPr>
          <p:cNvPicPr>
            <a:picLocks noChangeAspect="1"/>
          </p:cNvPicPr>
          <p:nvPr/>
        </p:nvPicPr>
        <p:blipFill rotWithShape="1">
          <a:blip r:embed="rId4"/>
          <a:srcRect b="2729"/>
          <a:stretch/>
        </p:blipFill>
        <p:spPr>
          <a:xfrm>
            <a:off x="0" y="-839420"/>
            <a:ext cx="13003213" cy="8239680"/>
          </a:xfrm>
          <a:prstGeom prst="rect">
            <a:avLst/>
          </a:prstGeom>
        </p:spPr>
      </p:pic>
      <p:sp>
        <p:nvSpPr>
          <p:cNvPr id="11" name="TextBox 10">
            <a:extLst>
              <a:ext uri="{FF2B5EF4-FFF2-40B4-BE49-F238E27FC236}">
                <a16:creationId xmlns:a16="http://schemas.microsoft.com/office/drawing/2014/main" id="{3EC0374C-34CE-08A2-4781-616F6D6ED1E7}"/>
              </a:ext>
            </a:extLst>
          </p:cNvPr>
          <p:cNvSpPr txBox="1"/>
          <p:nvPr/>
        </p:nvSpPr>
        <p:spPr>
          <a:xfrm>
            <a:off x="111634" y="1902542"/>
            <a:ext cx="400110" cy="4350774"/>
          </a:xfrm>
          <a:prstGeom prst="rect">
            <a:avLst/>
          </a:prstGeom>
          <a:noFill/>
        </p:spPr>
        <p:txBody>
          <a:bodyPr vert="eaVert"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Leadership dialogue 2024</a:t>
            </a:r>
          </a:p>
        </p:txBody>
      </p:sp>
      <p:pic>
        <p:nvPicPr>
          <p:cNvPr id="4" name="Picture 3">
            <a:extLst>
              <a:ext uri="{FF2B5EF4-FFF2-40B4-BE49-F238E27FC236}">
                <a16:creationId xmlns:a16="http://schemas.microsoft.com/office/drawing/2014/main" id="{A41A3556-830C-B6B2-CC95-AB0A018FDB04}"/>
              </a:ext>
            </a:extLst>
          </p:cNvPr>
          <p:cNvPicPr>
            <a:picLocks noChangeAspect="1"/>
          </p:cNvPicPr>
          <p:nvPr/>
        </p:nvPicPr>
        <p:blipFill>
          <a:blip r:embed="rId5"/>
          <a:srcRect/>
          <a:stretch/>
        </p:blipFill>
        <p:spPr>
          <a:xfrm>
            <a:off x="8801094" y="4235425"/>
            <a:ext cx="3548966" cy="2428240"/>
          </a:xfrm>
          <a:prstGeom prst="rect">
            <a:avLst/>
          </a:prstGeom>
        </p:spPr>
      </p:pic>
    </p:spTree>
    <p:extLst>
      <p:ext uri="{BB962C8B-B14F-4D97-AF65-F5344CB8AC3E}">
        <p14:creationId xmlns:p14="http://schemas.microsoft.com/office/powerpoint/2010/main" val="252714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586228"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lnSpc>
                <a:spcPct val="15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TAKE AWAYS</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Complete separation between personal activity and UN status, responsibilities.</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Conflicts of interest shall be mitigated in </a:t>
            </a:r>
            <a:r>
              <a:rPr lang="en-US" dirty="0" err="1">
                <a:solidFill>
                  <a:srgbClr val="FFFFFF"/>
                </a:solidFill>
                <a:latin typeface="Roboto" panose="02000000000000000000" pitchFamily="2" charset="0"/>
                <a:ea typeface="Roboto" panose="02000000000000000000" pitchFamily="2" charset="0"/>
                <a:cs typeface="Roboto" panose="02000000000000000000" pitchFamily="2" charset="0"/>
              </a:rPr>
              <a:t>favour</a:t>
            </a: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 of the interests of the Organization.</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Office or knowledge gained from official functions is not to be used for private gain.</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Participation in certain outside activities requires prior approval</a:t>
            </a:r>
          </a:p>
          <a:p>
            <a:pPr marL="1200150" lvl="1" indent="-514350" algn="just">
              <a:lnSpc>
                <a:spcPct val="150000"/>
              </a:lnSpc>
              <a:buFont typeface="+mj-lt"/>
              <a:buAutoNum type="arabicPeriod"/>
            </a:pPr>
            <a:r>
              <a:rPr lang="en-US" dirty="0">
                <a:solidFill>
                  <a:srgbClr val="FFFFFF"/>
                </a:solidFill>
                <a:latin typeface="Roboto" panose="02000000000000000000" pitchFamily="2" charset="0"/>
                <a:ea typeface="Roboto" panose="02000000000000000000" pitchFamily="2" charset="0"/>
                <a:cs typeface="Roboto" panose="02000000000000000000" pitchFamily="2" charset="0"/>
              </a:rPr>
              <a:t>UN information that has not been made public, is not to be communicated without authorization; office is not be used for personal benefit.</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LD GOALS</a:t>
            </a:r>
          </a:p>
        </p:txBody>
      </p:sp>
    </p:spTree>
    <p:extLst>
      <p:ext uri="{BB962C8B-B14F-4D97-AF65-F5344CB8AC3E}">
        <p14:creationId xmlns:p14="http://schemas.microsoft.com/office/powerpoint/2010/main" val="51453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99996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1615816" y="1030514"/>
            <a:ext cx="4237760" cy="1421916"/>
          </a:xfrm>
          <a:solidFill>
            <a:schemeClr val="accent5">
              <a:lumMod val="20000"/>
              <a:lumOff val="80000"/>
            </a:schemeClr>
          </a:solidFill>
        </p:spPr>
        <p:txBody>
          <a:bodyPr vert="horz" lIns="91440" tIns="45720" rIns="91440" bIns="45720" rtlCol="0" anchor="b">
            <a:normAutofit/>
          </a:bodyPr>
          <a:lstStyle/>
          <a:p>
            <a:pPr defTabSz="914400"/>
            <a:r>
              <a:rPr lang="en-US" sz="4400" dirty="0">
                <a:solidFill>
                  <a:srgbClr val="149ED9"/>
                </a:solidFill>
                <a:latin typeface="Roboto"/>
                <a:ea typeface="Roboto"/>
              </a:rPr>
              <a:t>A PERSONAL EXAMPLE</a:t>
            </a:r>
          </a:p>
        </p:txBody>
      </p:sp>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pic>
        <p:nvPicPr>
          <p:cNvPr id="2" name="Picture 1">
            <a:extLst>
              <a:ext uri="{FF2B5EF4-FFF2-40B4-BE49-F238E27FC236}">
                <a16:creationId xmlns:a16="http://schemas.microsoft.com/office/drawing/2014/main" id="{2897D9B3-AF46-FC35-634A-AF9709C5B6B8}"/>
              </a:ext>
            </a:extLst>
          </p:cNvPr>
          <p:cNvPicPr>
            <a:picLocks noChangeAspect="1"/>
          </p:cNvPicPr>
          <p:nvPr/>
        </p:nvPicPr>
        <p:blipFill>
          <a:blip r:embed="rId3">
            <a:alphaModFix amt="11000"/>
          </a:blip>
          <a:stretch>
            <a:fillRect/>
          </a:stretch>
        </p:blipFill>
        <p:spPr>
          <a:xfrm>
            <a:off x="893980" y="0"/>
            <a:ext cx="11540919" cy="7315200"/>
          </a:xfrm>
          <a:prstGeom prst="rect">
            <a:avLst/>
          </a:prstGeom>
        </p:spPr>
      </p:pic>
    </p:spTree>
    <p:extLst>
      <p:ext uri="{BB962C8B-B14F-4D97-AF65-F5344CB8AC3E}">
        <p14:creationId xmlns:p14="http://schemas.microsoft.com/office/powerpoint/2010/main" val="387736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alpha val="28000"/>
          </a:srgb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3212" cy="73151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E1BDB9-5286-78A1-E506-D1B8551EF957}"/>
              </a:ext>
            </a:extLst>
          </p:cNvPr>
          <p:cNvPicPr>
            <a:picLocks noChangeAspect="1"/>
          </p:cNvPicPr>
          <p:nvPr/>
        </p:nvPicPr>
        <p:blipFill rotWithShape="1">
          <a:blip r:embed="rId3">
            <a:alphaModFix amt="23000"/>
          </a:blip>
          <a:srcRect t="5623" b="5623"/>
          <a:stretch/>
        </p:blipFill>
        <p:spPr>
          <a:xfrm>
            <a:off x="21" y="-1"/>
            <a:ext cx="13003192" cy="7315199"/>
          </a:xfrm>
          <a:prstGeom prst="rect">
            <a:avLst/>
          </a:prstGeom>
        </p:spPr>
      </p:pic>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3616433" y="2920887"/>
            <a:ext cx="3462793" cy="736711"/>
          </a:xfrm>
        </p:spPr>
        <p:txBody>
          <a:bodyPr vert="horz" lIns="91440" tIns="45720" rIns="91440" bIns="45720" rtlCol="0" anchor="b">
            <a:normAutofit/>
          </a:bodyPr>
          <a:lstStyle/>
          <a:p>
            <a:pPr algn="ctr" defTabSz="914400"/>
            <a:r>
              <a:rPr lang="en-US" sz="4400" dirty="0">
                <a:solidFill>
                  <a:srgbClr val="FFFFFF"/>
                </a:solidFill>
              </a:rPr>
              <a:t>SCENARIOS</a:t>
            </a:r>
          </a:p>
        </p:txBody>
      </p:sp>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Tree>
    <p:extLst>
      <p:ext uri="{BB962C8B-B14F-4D97-AF65-F5344CB8AC3E}">
        <p14:creationId xmlns:p14="http://schemas.microsoft.com/office/powerpoint/2010/main" val="16648859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1:	Personal academic writings </a:t>
            </a:r>
            <a:br>
              <a:rPr lang="en-US" sz="4400" dirty="0">
                <a:solidFill>
                  <a:srgbClr val="149ED9"/>
                </a:solidFill>
                <a:latin typeface="Roboto"/>
                <a:ea typeface="Roboto"/>
              </a:rPr>
            </a:br>
            <a:r>
              <a:rPr lang="en-US" sz="4400" dirty="0">
                <a:solidFill>
                  <a:srgbClr val="149ED9"/>
                </a:solidFill>
                <a:latin typeface="Roboto"/>
                <a:ea typeface="Roboto"/>
              </a:rPr>
              <a:t>			</a:t>
            </a:r>
            <a:r>
              <a:rPr lang="en-US" sz="2800" dirty="0">
                <a:solidFill>
                  <a:srgbClr val="149ED9"/>
                </a:solidFill>
                <a:latin typeface="Roboto"/>
                <a:ea typeface="Roboto"/>
              </a:rPr>
              <a:t>ON UN-RELATED TOPICS</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9711"/>
            <a:ext cx="11968873" cy="5759032"/>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200000"/>
              </a:lnSpc>
              <a:spcBef>
                <a:spcPts val="500"/>
              </a:spcBef>
              <a:spcAft>
                <a:spcPts val="1000"/>
              </a:spcAft>
            </a:pPr>
            <a:r>
              <a:rPr lang="en-US" dirty="0">
                <a:solidFill>
                  <a:schemeClr val="tx1"/>
                </a:solidFill>
                <a:cs typeface="Tahoma" panose="020B0604030504040204" pitchFamily="34" charset="0"/>
              </a:rPr>
              <a:t>Many staff members pursue academic studies in their personal time. Students pursuing higher degree </a:t>
            </a:r>
            <a:r>
              <a:rPr lang="en-US" dirty="0" err="1">
                <a:solidFill>
                  <a:schemeClr val="tx1"/>
                </a:solidFill>
                <a:cs typeface="Tahoma" panose="020B0604030504040204" pitchFamily="34" charset="0"/>
              </a:rPr>
              <a:t>programmes</a:t>
            </a:r>
            <a:r>
              <a:rPr lang="en-US" dirty="0">
                <a:solidFill>
                  <a:schemeClr val="tx1"/>
                </a:solidFill>
                <a:cs typeface="Tahoma" panose="020B0604030504040204" pitchFamily="34" charset="0"/>
              </a:rPr>
              <a:t> may be required to write a master’s or doctoral dissertation. UN Staff members undertaking such personal studies occasionally seek to write about a topic related to the work of the United Nations, including their own area of responsibility with the Organization.</a:t>
            </a:r>
          </a:p>
          <a:p>
            <a:pPr algn="just">
              <a:lnSpc>
                <a:spcPct val="200000"/>
              </a:lnSpc>
              <a:spcBef>
                <a:spcPts val="500"/>
              </a:spcBef>
              <a:spcAft>
                <a:spcPts val="1000"/>
              </a:spcAft>
            </a:pPr>
            <a:r>
              <a:rPr lang="en-US" dirty="0">
                <a:solidFill>
                  <a:schemeClr val="tx1"/>
                </a:solidFill>
                <a:cs typeface="Tahoma" panose="020B0604030504040204" pitchFamily="34" charset="0"/>
              </a:rPr>
              <a:t>Sergey is a Project Coordinator at a UN field mission in </a:t>
            </a:r>
            <a:r>
              <a:rPr lang="en-US" dirty="0" err="1">
                <a:solidFill>
                  <a:schemeClr val="tx1"/>
                </a:solidFill>
                <a:cs typeface="Tahoma" panose="020B0604030504040204" pitchFamily="34" charset="0"/>
              </a:rPr>
              <a:t>Talusia</a:t>
            </a:r>
            <a:r>
              <a:rPr lang="en-US" dirty="0">
                <a:solidFill>
                  <a:schemeClr val="tx1"/>
                </a:solidFill>
                <a:cs typeface="Tahoma" panose="020B0604030504040204" pitchFamily="34" charset="0"/>
              </a:rPr>
              <a:t>. He is pursuing his master’s degree in international development. He has decided to write his master’s thesis on “</a:t>
            </a:r>
            <a:r>
              <a:rPr lang="en-US" b="1" dirty="0">
                <a:solidFill>
                  <a:schemeClr val="tx1"/>
                </a:solidFill>
                <a:cs typeface="Tahoma" panose="020B0604030504040204" pitchFamily="34" charset="0"/>
              </a:rPr>
              <a:t>Women and economic development in </a:t>
            </a:r>
            <a:r>
              <a:rPr lang="en-US" b="1" dirty="0" err="1">
                <a:solidFill>
                  <a:schemeClr val="tx1"/>
                </a:solidFill>
                <a:cs typeface="Tahoma" panose="020B0604030504040204" pitchFamily="34" charset="0"/>
              </a:rPr>
              <a:t>Talusia</a:t>
            </a:r>
            <a:r>
              <a:rPr lang="en-US" dirty="0">
                <a:solidFill>
                  <a:schemeClr val="tx1"/>
                </a:solidFill>
                <a:cs typeface="Tahoma" panose="020B0604030504040204" pitchFamily="34" charset="0"/>
              </a:rPr>
              <a:t>”, an issue that he also deals with as part of his UN duties. </a:t>
            </a:r>
            <a:endParaRPr lang="en-US" sz="1600" dirty="0">
              <a:solidFill>
                <a:schemeClr val="tx1"/>
              </a:solidFill>
              <a:cs typeface="Tahoma" panose="020B0604030504040204" pitchFamily="34" charset="0"/>
            </a:endParaRPr>
          </a:p>
        </p:txBody>
      </p:sp>
    </p:spTree>
    <p:extLst>
      <p:ext uri="{BB962C8B-B14F-4D97-AF65-F5344CB8AC3E}">
        <p14:creationId xmlns:p14="http://schemas.microsoft.com/office/powerpoint/2010/main" val="383691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1: (cont.)</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16502"/>
            <a:ext cx="11968873" cy="574169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200000"/>
              </a:lnSpc>
              <a:spcBef>
                <a:spcPts val="500"/>
              </a:spcBef>
              <a:spcAft>
                <a:spcPts val="1000"/>
              </a:spcAft>
            </a:pPr>
            <a:r>
              <a:rPr lang="en-US" dirty="0">
                <a:solidFill>
                  <a:schemeClr val="tx1"/>
                </a:solidFill>
                <a:cs typeface="Tahoma" panose="020B0604030504040204" pitchFamily="34" charset="0"/>
              </a:rPr>
              <a:t>He has written an email to his Human Resources Office to get approval to conduct questionnaires and interviews with his UN colleagues and counterparts on this topic.</a:t>
            </a:r>
            <a:endParaRPr lang="en-US" sz="2400" dirty="0">
              <a:solidFill>
                <a:schemeClr val="tx1"/>
              </a:solidFill>
              <a:cs typeface="Tahoma" panose="020B0604030504040204" pitchFamily="34" charset="0"/>
            </a:endParaRPr>
          </a:p>
          <a:p>
            <a:pPr algn="just">
              <a:lnSpc>
                <a:spcPct val="200000"/>
              </a:lnSpc>
              <a:spcBef>
                <a:spcPts val="500"/>
              </a:spcBef>
              <a:spcAft>
                <a:spcPts val="1000"/>
              </a:spcAft>
            </a:pPr>
            <a:r>
              <a:rPr lang="en-US" dirty="0">
                <a:solidFill>
                  <a:schemeClr val="tx1"/>
                </a:solidFill>
                <a:cs typeface="Tahoma" panose="020B0604030504040204" pitchFamily="34" charset="0"/>
              </a:rPr>
              <a:t>Sergey plans to carry out questionnaires and interviews with UN staff, including UN personnel within the </a:t>
            </a:r>
            <a:r>
              <a:rPr lang="en-US" dirty="0" err="1">
                <a:solidFill>
                  <a:schemeClr val="tx1"/>
                </a:solidFill>
                <a:cs typeface="Tahoma" panose="020B0604030504040204" pitchFamily="34" charset="0"/>
              </a:rPr>
              <a:t>Talusia</a:t>
            </a:r>
            <a:r>
              <a:rPr lang="en-US" dirty="0">
                <a:solidFill>
                  <a:schemeClr val="tx1"/>
                </a:solidFill>
                <a:cs typeface="Tahoma" panose="020B0604030504040204" pitchFamily="34" charset="0"/>
              </a:rPr>
              <a:t> country team, his interlocutors in the Ministry of Finance and staff of a local NGO that he interacts with in his UN capacity. </a:t>
            </a:r>
          </a:p>
          <a:p>
            <a:pPr algn="just">
              <a:lnSpc>
                <a:spcPct val="200000"/>
              </a:lnSpc>
              <a:spcBef>
                <a:spcPts val="500"/>
              </a:spcBef>
              <a:spcAft>
                <a:spcPts val="1000"/>
              </a:spcAft>
            </a:pPr>
            <a:r>
              <a:rPr lang="en-US" dirty="0">
                <a:solidFill>
                  <a:schemeClr val="tx1"/>
                </a:solidFill>
                <a:cs typeface="Tahoma" panose="020B0604030504040204" pitchFamily="34" charset="0"/>
              </a:rPr>
              <a:t>Sergey mentioned in his email to the Human Resource Office that his proposed thesis is based on his current work for the mission. </a:t>
            </a:r>
          </a:p>
        </p:txBody>
      </p:sp>
    </p:spTree>
    <p:extLst>
      <p:ext uri="{BB962C8B-B14F-4D97-AF65-F5344CB8AC3E}">
        <p14:creationId xmlns:p14="http://schemas.microsoft.com/office/powerpoint/2010/main" val="329434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1: (cont.)</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416502"/>
            <a:ext cx="11968873" cy="56663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200000"/>
              </a:lnSpc>
              <a:spcBef>
                <a:spcPts val="500"/>
              </a:spcBef>
              <a:spcAft>
                <a:spcPts val="1000"/>
              </a:spcAft>
            </a:pPr>
            <a:r>
              <a:rPr lang="en-US" dirty="0">
                <a:solidFill>
                  <a:schemeClr val="tx1"/>
                </a:solidFill>
                <a:cs typeface="Tahoma" panose="020B0604030504040204" pitchFamily="34" charset="0"/>
              </a:rPr>
              <a:t>He gave assurances that the identities of those responding to the questionnaires will remain confidential and that the information gathered through the interviews will only be used as raw data to conduct analysis and will not be copied or quoted. His thesis will be submitted to an academic review panel and once approved, it will then be published in an academic journal. </a:t>
            </a:r>
          </a:p>
          <a:p>
            <a:pPr algn="just">
              <a:lnSpc>
                <a:spcPct val="200000"/>
              </a:lnSpc>
              <a:spcBef>
                <a:spcPts val="500"/>
              </a:spcBef>
              <a:spcAft>
                <a:spcPts val="1000"/>
              </a:spcAft>
            </a:pPr>
            <a:r>
              <a:rPr lang="en-US" dirty="0">
                <a:solidFill>
                  <a:schemeClr val="tx1"/>
                </a:solidFill>
                <a:cs typeface="Tahoma" panose="020B0604030504040204" pitchFamily="34" charset="0"/>
              </a:rPr>
              <a:t>Sergey’s Human Resources Office, however, has advised him to choose a thesis topic that is not directly related to his UN functions or the mission. Sergey is accordingly considering writing his thesis on another topic using only publicly available UN information, if required.</a:t>
            </a:r>
          </a:p>
        </p:txBody>
      </p:sp>
    </p:spTree>
    <p:extLst>
      <p:ext uri="{BB962C8B-B14F-4D97-AF65-F5344CB8AC3E}">
        <p14:creationId xmlns:p14="http://schemas.microsoft.com/office/powerpoint/2010/main" val="395364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1: Discussion</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Facilitator will read out questions from the Leader’s Guide to facilitate the discussion</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Participants are encouraged to contribute their views and experiences.</a:t>
            </a:r>
          </a:p>
        </p:txBody>
      </p:sp>
    </p:spTree>
    <p:extLst>
      <p:ext uri="{BB962C8B-B14F-4D97-AF65-F5344CB8AC3E}">
        <p14:creationId xmlns:p14="http://schemas.microsoft.com/office/powerpoint/2010/main" val="419075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1: Key Messages</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1968873" cy="5642836"/>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Staff should not use their office or knowledge gained from their official functions for private gain.</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Staff may not communicate UN information that has not been made public, or use their office for personal benefit.</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Disclosure of UN insider information (information that has not been made public) could breach confidentiality or jeopardize the Organization’s reputation and credibility. </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All rights, including title, copyright, and patent rights, in any work performed by staff members as part of their official duties shall be vested in the United Nations. </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A staff member cannot participate in any requested survey or questionnaires concerning the United Nations without proper authorization from their UN management. </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In conducting their personal academic studies, including writing research papers, staff must refrain from using UN insider information or access to UN personnel or other UN resources. </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Any intended publication that relates to the purpose, activities, or interests of the UN must receive approval prior to publication and include a disclaimer, as applicable. </a:t>
            </a:r>
          </a:p>
        </p:txBody>
      </p:sp>
    </p:spTree>
    <p:extLst>
      <p:ext uri="{BB962C8B-B14F-4D97-AF65-F5344CB8AC3E}">
        <p14:creationId xmlns:p14="http://schemas.microsoft.com/office/powerpoint/2010/main" val="278153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2:	</a:t>
            </a:r>
            <a:r>
              <a:rPr kumimoji="0" lang="en-US" sz="4400" b="1" i="0" u="none" strike="noStrike" kern="1200" cap="none" spc="0" normalizeH="0" baseline="0" noProof="0" dirty="0">
                <a:ln>
                  <a:noFill/>
                </a:ln>
                <a:solidFill>
                  <a:srgbClr val="149ED9"/>
                </a:solidFill>
                <a:effectLst/>
                <a:uLnTx/>
                <a:uFillTx/>
                <a:latin typeface="Roboto"/>
                <a:ea typeface="Roboto"/>
                <a:cs typeface="+mj-cs"/>
              </a:rPr>
              <a:t> Participation in boards, panels,  </a:t>
            </a:r>
            <a:br>
              <a:rPr kumimoji="0" lang="en-US" sz="4400" b="1" i="0" u="none" strike="noStrike" kern="1200" cap="none" spc="0" normalizeH="0" baseline="0" noProof="0" dirty="0">
                <a:ln>
                  <a:noFill/>
                </a:ln>
                <a:solidFill>
                  <a:srgbClr val="149ED9"/>
                </a:solidFill>
                <a:effectLst/>
                <a:uLnTx/>
                <a:uFillTx/>
                <a:latin typeface="Roboto"/>
                <a:ea typeface="Roboto"/>
                <a:cs typeface="+mj-cs"/>
              </a:rPr>
            </a:br>
            <a:r>
              <a:rPr kumimoji="0" lang="en-US" sz="4400" b="1" i="0" u="none" strike="noStrike" kern="1200" cap="none" spc="0" normalizeH="0" baseline="0" noProof="0" dirty="0">
                <a:ln>
                  <a:noFill/>
                </a:ln>
                <a:solidFill>
                  <a:srgbClr val="149ED9"/>
                </a:solidFill>
                <a:effectLst/>
                <a:uLnTx/>
                <a:uFillTx/>
                <a:latin typeface="Roboto"/>
                <a:ea typeface="Roboto"/>
                <a:cs typeface="+mj-cs"/>
              </a:rPr>
              <a:t>			</a:t>
            </a:r>
            <a:r>
              <a:rPr kumimoji="0" lang="en-US" sz="2800" b="1" i="0" u="none" strike="noStrike" kern="1200" cap="none" spc="0" normalizeH="0" baseline="0" noProof="0" dirty="0">
                <a:ln>
                  <a:noFill/>
                </a:ln>
                <a:solidFill>
                  <a:srgbClr val="149ED9"/>
                </a:solidFill>
                <a:effectLst/>
                <a:uLnTx/>
                <a:uFillTx/>
                <a:latin typeface="Roboto"/>
                <a:ea typeface="Roboto"/>
                <a:cs typeface="+mj-cs"/>
              </a:rPr>
              <a:t>COMMITTEES, EXPERT GROUPS, AND SIMILAR BODIES</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407085"/>
            <a:ext cx="12121071" cy="5635528"/>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15000"/>
              </a:lnSpc>
              <a:spcBef>
                <a:spcPts val="500"/>
              </a:spcBef>
              <a:spcAft>
                <a:spcPts val="1000"/>
              </a:spcAft>
            </a:pPr>
            <a:endParaRPr lang="en-US" sz="1000" dirty="0">
              <a:solidFill>
                <a:schemeClr val="tx1"/>
              </a:solidFill>
              <a:cs typeface="Tahoma" panose="020B0604030504040204" pitchFamily="34" charset="0"/>
            </a:endParaRP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Our next topic is participating on boards, panels, committees, expert groups or similar bodies that are external to the Organization.</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Hala:	I once sat on an advisory board for an NGO.</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Was that in your official or personal capacity, Hala?</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Hala:	Personal, I think. Does it matter?</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Jaime:	This is a good place to start, whether you participate in an official or personal capacity is very important for how the engagement is assessed. </a:t>
            </a:r>
          </a:p>
          <a:p>
            <a:pPr marL="0" marR="0" lvl="0" indent="0" algn="just" defTabSz="914400" rtl="0" eaLnBrk="1" fontAlgn="auto" latinLnBrk="0" hangingPunct="1">
              <a:lnSpc>
                <a:spcPct val="150000"/>
              </a:lnSpc>
              <a:spcBef>
                <a:spcPts val="50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ahoma" panose="020B0604030504040204" pitchFamily="34" charset="0"/>
              </a:rPr>
              <a:t>For instance, if you are invited to serve on an advisory board in your official capacity to represent the views and interests of the Organization, then this is not an outside activity? Instead, your participation would form part of your official duties and responsibilities, subject to approval. When your management reviews the invitation, they will consider – like all other official engagements with external entities – whether the entity has an institutional relationship with the UN, such as an MOU, whether they are, for example, a service provider, a donor, a recipient of UN funding, or an implementing partner, whether your participation would serve the interests of the Organization and contribute to the achievement of its goals, whether the activity is in alignment with the work being carried out by relevant offices, whether your participation would not give rise to any reputational risks or conflicts of interests, and that you are the right person to make such representations.</a:t>
            </a:r>
          </a:p>
        </p:txBody>
      </p:sp>
      <p:pic>
        <p:nvPicPr>
          <p:cNvPr id="3" name="Graphic 2" descr="Video camera with solid fill">
            <a:hlinkClick r:id="rId4"/>
            <a:extLst>
              <a:ext uri="{FF2B5EF4-FFF2-40B4-BE49-F238E27FC236}">
                <a16:creationId xmlns:a16="http://schemas.microsoft.com/office/drawing/2014/main" id="{0C43F663-E003-843D-A686-5C5A3DF5B964}"/>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a:stretch/>
        </p:blipFill>
        <p:spPr>
          <a:xfrm>
            <a:off x="11506311" y="-337729"/>
            <a:ext cx="1472227" cy="1472227"/>
          </a:xfrm>
          <a:prstGeom prst="rect">
            <a:avLst/>
          </a:prstGeom>
        </p:spPr>
      </p:pic>
      <p:pic>
        <p:nvPicPr>
          <p:cNvPr id="6" name="Picture 5">
            <a:hlinkClick r:id="rId4"/>
            <a:extLst>
              <a:ext uri="{FF2B5EF4-FFF2-40B4-BE49-F238E27FC236}">
                <a16:creationId xmlns:a16="http://schemas.microsoft.com/office/drawing/2014/main" id="{A7DB848E-2951-06A3-2491-5C611AA8108B}"/>
              </a:ext>
            </a:extLst>
          </p:cNvPr>
          <p:cNvPicPr>
            <a:picLocks noGrp="1" noRot="1" noChangeAspect="1" noMove="1" noResize="1" noEditPoints="1" noAdjustHandles="1" noChangeArrowheads="1" noChangeShapeType="1" noCrop="1"/>
          </p:cNvPicPr>
          <p:nvPr/>
        </p:nvPicPr>
        <p:blipFill>
          <a:blip r:embed="rId7"/>
          <a:stretch>
            <a:fillRect/>
          </a:stretch>
        </p:blipFill>
        <p:spPr>
          <a:xfrm>
            <a:off x="11697807" y="398384"/>
            <a:ext cx="570393" cy="606800"/>
          </a:xfrm>
          <a:prstGeom prst="rect">
            <a:avLst/>
          </a:prstGeom>
        </p:spPr>
      </p:pic>
    </p:spTree>
    <p:extLst>
      <p:ext uri="{BB962C8B-B14F-4D97-AF65-F5344CB8AC3E}">
        <p14:creationId xmlns:p14="http://schemas.microsoft.com/office/powerpoint/2010/main" val="45151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2:	Cont’d</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519711"/>
            <a:ext cx="11981210" cy="5795489"/>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n-US" sz="1400" dirty="0">
                <a:solidFill>
                  <a:schemeClr val="tx1"/>
                </a:solidFill>
                <a:cs typeface="Tahoma" panose="020B0604030504040204" pitchFamily="34" charset="0"/>
              </a:rPr>
              <a:t>Hala: 	So, if I’m invited, my management may decide that I’m not suitable to sit on the advisory board, but my colleague is?</a:t>
            </a:r>
          </a:p>
          <a:p>
            <a:pPr algn="just">
              <a:lnSpc>
                <a:spcPct val="150000"/>
              </a:lnSpc>
              <a:spcBef>
                <a:spcPts val="500"/>
              </a:spcBef>
              <a:spcAft>
                <a:spcPts val="1000"/>
              </a:spcAft>
            </a:pPr>
            <a:r>
              <a:rPr lang="en-US" sz="1400" dirty="0">
                <a:solidFill>
                  <a:schemeClr val="tx1"/>
                </a:solidFill>
                <a:cs typeface="Tahoma" panose="020B0604030504040204" pitchFamily="34" charset="0"/>
              </a:rPr>
              <a:t>Jaime: 	In principle, yes. If participation is in an official capacity to represent the views and interests of the Organization, the Organization decides who is best suited to make those representations. </a:t>
            </a:r>
          </a:p>
          <a:p>
            <a:pPr algn="just">
              <a:lnSpc>
                <a:spcPct val="150000"/>
              </a:lnSpc>
              <a:spcBef>
                <a:spcPts val="500"/>
              </a:spcBef>
              <a:spcAft>
                <a:spcPts val="1000"/>
              </a:spcAft>
            </a:pPr>
            <a:r>
              <a:rPr lang="en-US" sz="1400" dirty="0">
                <a:solidFill>
                  <a:schemeClr val="tx1"/>
                </a:solidFill>
                <a:cs typeface="Tahoma" panose="020B0604030504040204" pitchFamily="34" charset="0"/>
              </a:rPr>
              <a:t>Sergio:	What if I’ve been invited to serve on a commission for development cooperation set up by my government to advise on its development aid. This would be a great opportunity for me, as an SDG Officer, to influence how development funding is channeled to support the SDGs. </a:t>
            </a:r>
          </a:p>
          <a:p>
            <a:pPr algn="just">
              <a:lnSpc>
                <a:spcPct val="150000"/>
              </a:lnSpc>
              <a:spcBef>
                <a:spcPts val="500"/>
              </a:spcBef>
              <a:spcAft>
                <a:spcPts val="1000"/>
              </a:spcAft>
            </a:pPr>
            <a:r>
              <a:rPr lang="en-US" sz="1400" dirty="0">
                <a:solidFill>
                  <a:schemeClr val="tx1"/>
                </a:solidFill>
                <a:cs typeface="Tahoma" panose="020B0604030504040204" pitchFamily="34" charset="0"/>
              </a:rPr>
              <a:t>Jaime: 	This one is sensitive because according to the Charter of the UN and the staff regulations, staff may not seek or accept instructions from any Government or external source and staff are required to discharge their functions and regulate their conduct with the interests of the Organization only in view.</a:t>
            </a:r>
          </a:p>
          <a:p>
            <a:pPr algn="just">
              <a:lnSpc>
                <a:spcPct val="150000"/>
              </a:lnSpc>
              <a:spcBef>
                <a:spcPts val="500"/>
              </a:spcBef>
              <a:spcAft>
                <a:spcPts val="1000"/>
              </a:spcAft>
            </a:pPr>
            <a:r>
              <a:rPr lang="en-US" sz="1400" dirty="0">
                <a:solidFill>
                  <a:schemeClr val="tx1"/>
                </a:solidFill>
                <a:cs typeface="Tahoma" panose="020B0604030504040204" pitchFamily="34" charset="0"/>
              </a:rPr>
              <a:t>Sergio: 	What does that mean, only in view?</a:t>
            </a:r>
          </a:p>
          <a:p>
            <a:pPr algn="just">
              <a:lnSpc>
                <a:spcPct val="150000"/>
              </a:lnSpc>
              <a:spcBef>
                <a:spcPts val="500"/>
              </a:spcBef>
              <a:spcAft>
                <a:spcPts val="1000"/>
              </a:spcAft>
            </a:pPr>
            <a:r>
              <a:rPr lang="en-US" sz="1400" dirty="0">
                <a:solidFill>
                  <a:schemeClr val="tx1"/>
                </a:solidFill>
                <a:cs typeface="Tahoma" panose="020B0604030504040204" pitchFamily="34" charset="0"/>
              </a:rPr>
              <a:t>Jaime: 	It means we must place the views and interests of the Organization ahead of any personal, national, or other view or interest.</a:t>
            </a:r>
          </a:p>
          <a:p>
            <a:pPr algn="just">
              <a:lnSpc>
                <a:spcPct val="150000"/>
              </a:lnSpc>
              <a:spcBef>
                <a:spcPts val="500"/>
              </a:spcBef>
              <a:spcAft>
                <a:spcPts val="1000"/>
              </a:spcAft>
            </a:pPr>
            <a:r>
              <a:rPr lang="en-US" sz="1400" dirty="0">
                <a:solidFill>
                  <a:schemeClr val="tx1"/>
                </a:solidFill>
                <a:cs typeface="Tahoma" panose="020B0604030504040204" pitchFamily="34" charset="0"/>
              </a:rPr>
              <a:t>Sergio: 	But my participation would serve the interests of the SDGs and that means, the UN.</a:t>
            </a:r>
          </a:p>
        </p:txBody>
      </p:sp>
    </p:spTree>
    <p:extLst>
      <p:ext uri="{BB962C8B-B14F-4D97-AF65-F5344CB8AC3E}">
        <p14:creationId xmlns:p14="http://schemas.microsoft.com/office/powerpoint/2010/main" val="212381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graphicFrame>
        <p:nvGraphicFramePr>
          <p:cNvPr id="4" name="Table 4">
            <a:extLst>
              <a:ext uri="{FF2B5EF4-FFF2-40B4-BE49-F238E27FC236}">
                <a16:creationId xmlns:a16="http://schemas.microsoft.com/office/drawing/2014/main" id="{570DC2B0-9814-3A6C-DE02-EBCAA0B6BF5F}"/>
              </a:ext>
            </a:extLst>
          </p:cNvPr>
          <p:cNvGraphicFramePr>
            <a:graphicFrameLocks noGrp="1"/>
          </p:cNvGraphicFramePr>
          <p:nvPr>
            <p:extLst>
              <p:ext uri="{D42A27DB-BD31-4B8C-83A1-F6EECF244321}">
                <p14:modId xmlns:p14="http://schemas.microsoft.com/office/powerpoint/2010/main" val="4035979203"/>
              </p:ext>
            </p:extLst>
          </p:nvPr>
        </p:nvGraphicFramePr>
        <p:xfrm>
          <a:off x="168767" y="1783589"/>
          <a:ext cx="12153861" cy="1402080"/>
        </p:xfrm>
        <a:graphic>
          <a:graphicData uri="http://schemas.openxmlformats.org/drawingml/2006/table">
            <a:tbl>
              <a:tblPr firstRow="1" bandRow="1">
                <a:tableStyleId>{2D5ABB26-0587-4C30-8999-92F81FD0307C}</a:tableStyleId>
              </a:tblPr>
              <a:tblGrid>
                <a:gridCol w="12153861">
                  <a:extLst>
                    <a:ext uri="{9D8B030D-6E8A-4147-A177-3AD203B41FA5}">
                      <a16:colId xmlns:a16="http://schemas.microsoft.com/office/drawing/2014/main" val="3239616676"/>
                    </a:ext>
                  </a:extLst>
                </a:gridCol>
              </a:tblGrid>
              <a:tr h="370840">
                <a:tc>
                  <a:txBody>
                    <a:bodyPr/>
                    <a:lstStyle/>
                    <a:p>
                      <a:r>
                        <a:rPr lang="en-US" sz="2800" b="1" dirty="0">
                          <a:solidFill>
                            <a:schemeClr val="bg1"/>
                          </a:solidFill>
                          <a:latin typeface="Roboto" panose="02000000000000000000" pitchFamily="2" charset="0"/>
                          <a:ea typeface="Roboto" panose="02000000000000000000" pitchFamily="2" charset="0"/>
                        </a:rPr>
                        <a:t>WHAT WE WILL BE DISCUSSING</a:t>
                      </a:r>
                    </a:p>
                    <a:p>
                      <a:endParaRPr lang="en-U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00602"/>
                  </a:ext>
                </a:extLst>
              </a:tr>
              <a:tr h="370840">
                <a:tc>
                  <a:txBody>
                    <a:bodyPr/>
                    <a:lstStyle/>
                    <a:p>
                      <a:pPr marL="342900" indent="-342900">
                        <a:buFont typeface="Arial" panose="020B0604020202020204" pitchFamily="34" charset="0"/>
                        <a:buChar char="•"/>
                      </a:pPr>
                      <a:r>
                        <a:rPr lang="en-US" sz="2800" dirty="0">
                          <a:solidFill>
                            <a:schemeClr val="bg1"/>
                          </a:solidFill>
                          <a:latin typeface="Roboto" panose="02000000000000000000" pitchFamily="2" charset="0"/>
                          <a:ea typeface="Roboto" panose="02000000000000000000" pitchFamily="2" charset="0"/>
                        </a:rPr>
                        <a:t>Navigating  outside  activities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146274"/>
                  </a:ext>
                </a:extLst>
              </a:tr>
            </a:tbl>
          </a:graphicData>
        </a:graphic>
      </p:graphicFrame>
      <p:graphicFrame>
        <p:nvGraphicFramePr>
          <p:cNvPr id="6" name="Table 5">
            <a:extLst>
              <a:ext uri="{FF2B5EF4-FFF2-40B4-BE49-F238E27FC236}">
                <a16:creationId xmlns:a16="http://schemas.microsoft.com/office/drawing/2014/main" id="{56CC1D5C-9663-34D2-91FE-E4E4B5CAF5B7}"/>
              </a:ext>
            </a:extLst>
          </p:cNvPr>
          <p:cNvGraphicFramePr>
            <a:graphicFrameLocks noGrp="1"/>
          </p:cNvGraphicFramePr>
          <p:nvPr>
            <p:extLst>
              <p:ext uri="{D42A27DB-BD31-4B8C-83A1-F6EECF244321}">
                <p14:modId xmlns:p14="http://schemas.microsoft.com/office/powerpoint/2010/main" val="3836354657"/>
              </p:ext>
            </p:extLst>
          </p:nvPr>
        </p:nvGraphicFramePr>
        <p:xfrm>
          <a:off x="168767" y="3802272"/>
          <a:ext cx="11947033" cy="2255520"/>
        </p:xfrm>
        <a:graphic>
          <a:graphicData uri="http://schemas.openxmlformats.org/drawingml/2006/table">
            <a:tbl>
              <a:tblPr firstRow="1" bandRow="1">
                <a:tableStyleId>{2D5ABB26-0587-4C30-8999-92F81FD0307C}</a:tableStyleId>
              </a:tblPr>
              <a:tblGrid>
                <a:gridCol w="11947033">
                  <a:extLst>
                    <a:ext uri="{9D8B030D-6E8A-4147-A177-3AD203B41FA5}">
                      <a16:colId xmlns:a16="http://schemas.microsoft.com/office/drawing/2014/main" val="2617077325"/>
                    </a:ext>
                  </a:extLst>
                </a:gridCol>
              </a:tblGrid>
              <a:tr h="370840">
                <a:tc>
                  <a:txBody>
                    <a:bodyPr/>
                    <a:lstStyle/>
                    <a:p>
                      <a:r>
                        <a:rPr lang="en-US" sz="2800" b="1" dirty="0">
                          <a:solidFill>
                            <a:schemeClr val="bg1"/>
                          </a:solidFill>
                          <a:latin typeface="Roboto" panose="02000000000000000000" pitchFamily="2" charset="0"/>
                          <a:ea typeface="Roboto" panose="02000000000000000000" pitchFamily="2" charset="0"/>
                        </a:rPr>
                        <a:t>WHY THE DISCUSSION MATTERS</a:t>
                      </a:r>
                    </a:p>
                    <a:p>
                      <a:endParaRPr lang="en-US" sz="2400" b="1"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461742"/>
                  </a:ext>
                </a:extLst>
              </a:tr>
              <a:tr h="370840">
                <a:tc>
                  <a:txBody>
                    <a:bodyPr/>
                    <a:lstStyle/>
                    <a:p>
                      <a:pPr marL="342900" indent="-342900" algn="just">
                        <a:buFont typeface="Arial" panose="020B0604020202020204" pitchFamily="34" charset="0"/>
                        <a:buChar char="•"/>
                      </a:pPr>
                      <a:r>
                        <a:rPr lang="en-US" sz="2800" b="0" dirty="0">
                          <a:solidFill>
                            <a:schemeClr val="bg1"/>
                          </a:solidFill>
                          <a:latin typeface="Roboto" panose="02000000000000000000" pitchFamily="2" charset="0"/>
                          <a:ea typeface="Roboto" panose="02000000000000000000" pitchFamily="2" charset="0"/>
                        </a:rPr>
                        <a:t>To remind us that we are the face of the Organization, and to ensure that our engagement in any outside activity does not call into question our integrity, independence, and impartiality as staff of the Organization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72649"/>
                  </a:ext>
                </a:extLst>
              </a:tr>
            </a:tbl>
          </a:graphicData>
        </a:graphic>
      </p:graphicFrame>
    </p:spTree>
    <p:extLst>
      <p:ext uri="{BB962C8B-B14F-4D97-AF65-F5344CB8AC3E}">
        <p14:creationId xmlns:p14="http://schemas.microsoft.com/office/powerpoint/2010/main" val="222980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2:	Cont’d</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990959"/>
            <a:ext cx="11981210" cy="6324242"/>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n-US" sz="1400" dirty="0">
                <a:solidFill>
                  <a:schemeClr val="tx1"/>
                </a:solidFill>
                <a:cs typeface="Tahoma" panose="020B0604030504040204" pitchFamily="34" charset="0"/>
              </a:rPr>
              <a:t>Jaime: 	That may be, but as an independent international civil servant appointed by, accountable to and under the exclusive authority of the Secretary-General, it would be inconsistent with your status to serve in a personal capacity on a board or entity linked to your national government. </a:t>
            </a:r>
          </a:p>
          <a:p>
            <a:pPr algn="just">
              <a:lnSpc>
                <a:spcPct val="150000"/>
              </a:lnSpc>
              <a:spcBef>
                <a:spcPts val="500"/>
              </a:spcBef>
              <a:spcAft>
                <a:spcPts val="1000"/>
              </a:spcAft>
            </a:pP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What if I’m invited, in my personal capacity, to serve on the board of an NGO whose mission is to provide psycho-social support to victims of human trafficking. </a:t>
            </a:r>
          </a:p>
          <a:p>
            <a:pPr algn="just">
              <a:lnSpc>
                <a:spcPct val="150000"/>
              </a:lnSpc>
              <a:spcBef>
                <a:spcPts val="500"/>
              </a:spcBef>
              <a:spcAft>
                <a:spcPts val="1000"/>
              </a:spcAft>
            </a:pPr>
            <a:r>
              <a:rPr lang="en-US" sz="1400" dirty="0">
                <a:solidFill>
                  <a:schemeClr val="tx1"/>
                </a:solidFill>
                <a:cs typeface="Tahoma" panose="020B0604030504040204" pitchFamily="34" charset="0"/>
              </a:rPr>
              <a:t>Jaime:	To serve on any external board in your personal capacity, you must submit a request in writing to your Head of Entity through your Executive Office or local Human Resources Office and provide all the relevant information with your request.</a:t>
            </a:r>
          </a:p>
          <a:p>
            <a:pPr algn="just">
              <a:lnSpc>
                <a:spcPct val="150000"/>
              </a:lnSpc>
              <a:spcBef>
                <a:spcPts val="500"/>
              </a:spcBef>
              <a:spcAft>
                <a:spcPts val="1000"/>
              </a:spcAft>
            </a:pP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What kind of information?</a:t>
            </a:r>
          </a:p>
          <a:p>
            <a:pPr algn="just">
              <a:lnSpc>
                <a:spcPct val="150000"/>
              </a:lnSpc>
              <a:spcBef>
                <a:spcPts val="500"/>
              </a:spcBef>
              <a:spcAft>
                <a:spcPts val="1000"/>
              </a:spcAft>
            </a:pPr>
            <a:r>
              <a:rPr lang="en-US" sz="1400" dirty="0">
                <a:solidFill>
                  <a:schemeClr val="tx1"/>
                </a:solidFill>
                <a:cs typeface="Tahoma" panose="020B0604030504040204" pitchFamily="34" charset="0"/>
              </a:rPr>
              <a:t>Jaime:	Like, the name of the entity and what it does, whether you have any engagement with the entity in your UN capacity and whether the entity has an institutional relationship with the UN. For example, do they have an MOU with the UN, are they or have they been a UN service provider, a donor, a recipient of UN funding, or an implementing partner, etc. whether you would have a fiduciary duty to the entity or fundraising responsibilities? What are you expected to do for them, when and for how long are you expected to do it, and whether you’ll be paid.</a:t>
            </a:r>
          </a:p>
          <a:p>
            <a:pPr algn="just">
              <a:lnSpc>
                <a:spcPct val="150000"/>
              </a:lnSpc>
              <a:spcBef>
                <a:spcPts val="500"/>
              </a:spcBef>
              <a:spcAft>
                <a:spcPts val="1000"/>
              </a:spcAft>
            </a:pP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Wait. What’s a fiduciary duty? </a:t>
            </a:r>
          </a:p>
          <a:p>
            <a:pPr algn="just">
              <a:lnSpc>
                <a:spcPct val="150000"/>
              </a:lnSpc>
              <a:spcBef>
                <a:spcPts val="500"/>
              </a:spcBef>
              <a:spcAft>
                <a:spcPts val="1000"/>
              </a:spcAft>
            </a:pPr>
            <a:r>
              <a:rPr lang="en-US" sz="1400" dirty="0">
                <a:solidFill>
                  <a:schemeClr val="tx1"/>
                </a:solidFill>
                <a:cs typeface="Tahoma" panose="020B0604030504040204" pitchFamily="34" charset="0"/>
              </a:rPr>
              <a:t>Jaime: 	A fiduciary duty is a legal responsibility of loyalty and care pursuant to which you may be held accountable by third parties for the actions, activities or decisions taken by the entity and its personnel. </a:t>
            </a:r>
          </a:p>
          <a:p>
            <a:pPr algn="just">
              <a:lnSpc>
                <a:spcPct val="150000"/>
              </a:lnSpc>
              <a:spcBef>
                <a:spcPts val="500"/>
              </a:spcBef>
              <a:spcAft>
                <a:spcPts val="1000"/>
              </a:spcAft>
            </a:pP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What if I don’t know whether membership of the Board involves fiduciary duties.</a:t>
            </a:r>
          </a:p>
        </p:txBody>
      </p:sp>
    </p:spTree>
    <p:extLst>
      <p:ext uri="{BB962C8B-B14F-4D97-AF65-F5344CB8AC3E}">
        <p14:creationId xmlns:p14="http://schemas.microsoft.com/office/powerpoint/2010/main" val="159046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2:	Cont’d</a:t>
            </a:r>
            <a:br>
              <a:rPr lang="en-US" sz="4400" dirty="0">
                <a:solidFill>
                  <a:srgbClr val="149ED9"/>
                </a:solidFill>
                <a:latin typeface="Roboto"/>
                <a:ea typeface="Roboto"/>
              </a:rPr>
            </a:br>
            <a:r>
              <a:rPr lang="en-US" sz="4400" dirty="0">
                <a:solidFill>
                  <a:srgbClr val="149ED9"/>
                </a:solidFill>
                <a:latin typeface="Roboto"/>
                <a:ea typeface="Roboto"/>
              </a:rPr>
              <a:t>			</a:t>
            </a:r>
            <a:endParaRPr lang="en-US" sz="28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519711"/>
            <a:ext cx="11981210" cy="579549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50000"/>
              </a:lnSpc>
              <a:spcBef>
                <a:spcPts val="500"/>
              </a:spcBef>
              <a:spcAft>
                <a:spcPts val="1000"/>
              </a:spcAft>
            </a:pPr>
            <a:r>
              <a:rPr lang="en-US" sz="1400" dirty="0">
                <a:solidFill>
                  <a:schemeClr val="tx1"/>
                </a:solidFill>
                <a:cs typeface="Tahoma" panose="020B0604030504040204" pitchFamily="34" charset="0"/>
              </a:rPr>
              <a:t>Jaime:	Usually officers of a corporation including NGOs, or members of the Board Directors or Board of Trustees, have fiduciary duties, but if you’re not sure, ask the entity first for the by-laws or terms of reference for membership of the Board and submit that with your request.</a:t>
            </a:r>
          </a:p>
          <a:p>
            <a:pPr algn="just">
              <a:lnSpc>
                <a:spcPct val="150000"/>
              </a:lnSpc>
              <a:spcBef>
                <a:spcPts val="500"/>
              </a:spcBef>
              <a:spcAft>
                <a:spcPts val="1000"/>
              </a:spcAft>
            </a:pPr>
            <a:r>
              <a:rPr lang="en-US" sz="1400" dirty="0">
                <a:solidFill>
                  <a:schemeClr val="tx1"/>
                </a:solidFill>
                <a:cs typeface="Tahoma" panose="020B0604030504040204" pitchFamily="34" charset="0"/>
              </a:rPr>
              <a:t>Reza: 	What then? Would </a:t>
            </a: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be allowed to serve on this NGO Board?</a:t>
            </a:r>
          </a:p>
          <a:p>
            <a:pPr algn="just">
              <a:lnSpc>
                <a:spcPct val="150000"/>
              </a:lnSpc>
              <a:spcBef>
                <a:spcPts val="500"/>
              </a:spcBef>
              <a:spcAft>
                <a:spcPts val="1000"/>
              </a:spcAft>
            </a:pPr>
            <a:r>
              <a:rPr lang="en-US" sz="1400" dirty="0">
                <a:solidFill>
                  <a:schemeClr val="tx1"/>
                </a:solidFill>
                <a:cs typeface="Tahoma" panose="020B0604030504040204" pitchFamily="34" charset="0"/>
              </a:rPr>
              <a:t>Jaime:	Well, if there are no legal, financial, or fiduciary duties or fundraising responsibilities, if </a:t>
            </a: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has no engagement with the entity in her UN capacity, and the entity does not have an institutional relationship with the UN and there are no other conflicts of interest, her participation in an advisory capacity may be permissible. </a:t>
            </a:r>
          </a:p>
          <a:p>
            <a:pPr algn="just">
              <a:lnSpc>
                <a:spcPct val="150000"/>
              </a:lnSpc>
              <a:spcBef>
                <a:spcPts val="500"/>
              </a:spcBef>
              <a:spcAft>
                <a:spcPts val="1000"/>
              </a:spcAft>
            </a:pPr>
            <a:r>
              <a:rPr lang="en-US" sz="1400" dirty="0">
                <a:solidFill>
                  <a:schemeClr val="tx1"/>
                </a:solidFill>
                <a:cs typeface="Tahoma" panose="020B0604030504040204" pitchFamily="34" charset="0"/>
              </a:rPr>
              <a:t>Reza:	What if </a:t>
            </a:r>
            <a:r>
              <a:rPr lang="en-US" sz="1400" dirty="0" err="1">
                <a:solidFill>
                  <a:schemeClr val="tx1"/>
                </a:solidFill>
                <a:cs typeface="Tahoma" panose="020B0604030504040204" pitchFamily="34" charset="0"/>
              </a:rPr>
              <a:t>Abeba</a:t>
            </a:r>
            <a:r>
              <a:rPr lang="en-US" sz="1400" dirty="0">
                <a:solidFill>
                  <a:schemeClr val="tx1"/>
                </a:solidFill>
                <a:cs typeface="Tahoma" panose="020B0604030504040204" pitchFamily="34" charset="0"/>
              </a:rPr>
              <a:t> is invited to serve on a committee of an NGO which is a UN service provider? Any issue?</a:t>
            </a:r>
          </a:p>
          <a:p>
            <a:pPr algn="just">
              <a:lnSpc>
                <a:spcPct val="150000"/>
              </a:lnSpc>
              <a:spcBef>
                <a:spcPts val="500"/>
              </a:spcBef>
              <a:spcAft>
                <a:spcPts val="1000"/>
              </a:spcAft>
            </a:pPr>
            <a:r>
              <a:rPr lang="en-US" sz="1400" dirty="0">
                <a:solidFill>
                  <a:schemeClr val="tx1"/>
                </a:solidFill>
                <a:cs typeface="Tahoma" panose="020B0604030504040204" pitchFamily="34" charset="0"/>
              </a:rPr>
              <a:t>Jaime:	If the entity is, or seeks to become, a UN service provider, having a UN staff member serve on its Committee, even in a personal capacity, could give rise to conflict-of-interest situations. First, her engagement with the NGO could suggest a UN endorsement, and/or preferential treatment, which could give, or appear to give, the NGO an unfair market advantage. This could expose the Organization to challenges from other vendors and allegations of impropriety. Her engagement could also give rise to an appearance or perception that she is disclosing UN insider information, or that she is using her UN affiliation to help the NGO for her own private gain. This could also suggest a misuse of her position with the Organization. </a:t>
            </a:r>
          </a:p>
          <a:p>
            <a:pPr algn="just">
              <a:lnSpc>
                <a:spcPct val="150000"/>
              </a:lnSpc>
              <a:spcBef>
                <a:spcPts val="500"/>
              </a:spcBef>
              <a:spcAft>
                <a:spcPts val="1000"/>
              </a:spcAft>
            </a:pPr>
            <a:r>
              <a:rPr lang="en-US" sz="1400" dirty="0">
                <a:solidFill>
                  <a:schemeClr val="tx1"/>
                </a:solidFill>
                <a:cs typeface="Tahoma" panose="020B0604030504040204" pitchFamily="34" charset="0"/>
              </a:rPr>
              <a:t>	Just remember, you must have approval from your Head of Entity to serve in your personal capacity on any board, panel, committee, expert group, or similar body external to the UN, regardless of whether or not it is related to the Organization. </a:t>
            </a:r>
          </a:p>
        </p:txBody>
      </p:sp>
    </p:spTree>
    <p:extLst>
      <p:ext uri="{BB962C8B-B14F-4D97-AF65-F5344CB8AC3E}">
        <p14:creationId xmlns:p14="http://schemas.microsoft.com/office/powerpoint/2010/main" val="285029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2: Discussion</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Facilitator will read out questions from the Leader’s Guide to facilitate the discussion</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Participants are encouraged to contribute their views and experiences.</a:t>
            </a:r>
          </a:p>
        </p:txBody>
      </p:sp>
    </p:spTree>
    <p:extLst>
      <p:ext uri="{BB962C8B-B14F-4D97-AF65-F5344CB8AC3E}">
        <p14:creationId xmlns:p14="http://schemas.microsoft.com/office/powerpoint/2010/main" val="235390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2: Key Messages</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1968873" cy="5799844"/>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gn="just">
              <a:lnSpc>
                <a:spcPct val="115000"/>
              </a:lnSpc>
              <a:spcBef>
                <a:spcPts val="500"/>
              </a:spcBef>
              <a:spcAft>
                <a:spcPts val="1000"/>
              </a:spcAft>
              <a:buFont typeface="Arial" panose="020B0604020202020204" pitchFamily="34" charset="0"/>
              <a:buChar char="•"/>
            </a:pPr>
            <a:r>
              <a:rPr lang="en-US" dirty="0">
                <a:solidFill>
                  <a:schemeClr val="tx1"/>
                </a:solidFill>
                <a:cs typeface="Tahoma" panose="020B0604030504040204" pitchFamily="34" charset="0"/>
              </a:rPr>
              <a:t>Participation in a personal capacity in boards, panels, committees, expert groups or similar bodies that are external to the Organization requires prior approval of the Secretary-General. Staff members should make it clear that they are acting in their personal capacity and not as representatives of the United Nations.</a:t>
            </a:r>
          </a:p>
          <a:p>
            <a:pPr marL="342900" indent="-342900" algn="just">
              <a:lnSpc>
                <a:spcPct val="115000"/>
              </a:lnSpc>
              <a:spcBef>
                <a:spcPts val="500"/>
              </a:spcBef>
              <a:spcAft>
                <a:spcPts val="1000"/>
              </a:spcAft>
              <a:buFont typeface="Arial" panose="020B0604020202020204" pitchFamily="34" charset="0"/>
              <a:buChar char="•"/>
            </a:pPr>
            <a:r>
              <a:rPr lang="en-US" dirty="0">
                <a:solidFill>
                  <a:schemeClr val="tx1"/>
                </a:solidFill>
                <a:cs typeface="Tahoma" panose="020B0604030504040204" pitchFamily="34" charset="0"/>
              </a:rPr>
              <a:t>Participating in a personal capacity in any external board, panel, committee or similar body that takes positions that are not aligned with the positions of the UN creates conflict of interest situations and therefore should be avoided.</a:t>
            </a:r>
          </a:p>
          <a:p>
            <a:pPr marL="342900" indent="-342900" algn="just">
              <a:lnSpc>
                <a:spcPct val="115000"/>
              </a:lnSpc>
              <a:spcBef>
                <a:spcPts val="500"/>
              </a:spcBef>
              <a:spcAft>
                <a:spcPts val="1000"/>
              </a:spcAft>
              <a:buFont typeface="Arial" panose="020B0604020202020204" pitchFamily="34" charset="0"/>
              <a:buChar char="•"/>
            </a:pPr>
            <a:r>
              <a:rPr lang="en-US" dirty="0">
                <a:solidFill>
                  <a:schemeClr val="tx1"/>
                </a:solidFill>
                <a:cs typeface="Tahoma" panose="020B0604030504040204" pitchFamily="34" charset="0"/>
              </a:rPr>
              <a:t>Staff should refrain from publicly advocating or engaging in fundraising for external entities that relate to the purpose, activities or interests of the United Nations, as doing so would call into question their independence and impartiality and create a perception of a UN endorsement. </a:t>
            </a:r>
          </a:p>
          <a:p>
            <a:pPr marL="342900" indent="-342900" algn="just">
              <a:lnSpc>
                <a:spcPct val="115000"/>
              </a:lnSpc>
              <a:spcBef>
                <a:spcPts val="500"/>
              </a:spcBef>
              <a:spcAft>
                <a:spcPts val="1000"/>
              </a:spcAft>
              <a:buFont typeface="Arial" panose="020B0604020202020204" pitchFamily="34" charset="0"/>
              <a:buChar char="•"/>
            </a:pPr>
            <a:r>
              <a:rPr lang="en-US" dirty="0">
                <a:solidFill>
                  <a:schemeClr val="tx1"/>
                </a:solidFill>
                <a:cs typeface="Tahoma" panose="020B0604030504040204" pitchFamily="34" charset="0"/>
              </a:rPr>
              <a:t>Sections 6.1 to 6.5 of administrative instruction ST/AI/2000/13, “Outside activities”, set out procedures for staff members seeking in confidence clarification as to whether participation in a planned outside activity or outside occupation or employment would conflict with their status as an international civil servant.</a:t>
            </a:r>
          </a:p>
        </p:txBody>
      </p:sp>
    </p:spTree>
    <p:extLst>
      <p:ext uri="{BB962C8B-B14F-4D97-AF65-F5344CB8AC3E}">
        <p14:creationId xmlns:p14="http://schemas.microsoft.com/office/powerpoint/2010/main" val="114141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3:	Ownership of a Business </a:t>
            </a:r>
            <a:br>
              <a:rPr lang="en-US" sz="4400" dirty="0">
                <a:solidFill>
                  <a:srgbClr val="149ED9"/>
                </a:solidFill>
                <a:latin typeface="Roboto"/>
                <a:ea typeface="Roboto"/>
              </a:rPr>
            </a:br>
            <a:r>
              <a:rPr lang="en-US" sz="4400" dirty="0">
                <a:solidFill>
                  <a:srgbClr val="149ED9"/>
                </a:solidFill>
                <a:latin typeface="Roboto"/>
                <a:ea typeface="Roboto"/>
              </a:rPr>
              <a:t>			</a:t>
            </a:r>
            <a:r>
              <a:rPr lang="en-US" sz="2800" dirty="0">
                <a:solidFill>
                  <a:srgbClr val="149ED9"/>
                </a:solidFill>
                <a:latin typeface="Roboto"/>
                <a:ea typeface="Roboto"/>
              </a:rPr>
              <a:t> </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407085"/>
            <a:ext cx="11981210" cy="5635528"/>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algn="just">
              <a:lnSpc>
                <a:spcPct val="115000"/>
              </a:lnSpc>
              <a:spcBef>
                <a:spcPts val="500"/>
              </a:spcBef>
              <a:spcAft>
                <a:spcPts val="1000"/>
              </a:spcAft>
            </a:pPr>
            <a:endParaRPr lang="en-US" sz="1000" dirty="0">
              <a:solidFill>
                <a:schemeClr val="tx1"/>
              </a:solidFill>
              <a:cs typeface="Tahoma" panose="020B0604030504040204" pitchFamily="34" charset="0"/>
            </a:endParaRPr>
          </a:p>
          <a:p>
            <a:pPr algn="just">
              <a:lnSpc>
                <a:spcPct val="200000"/>
              </a:lnSpc>
              <a:spcBef>
                <a:spcPts val="500"/>
              </a:spcBef>
              <a:spcAft>
                <a:spcPts val="1000"/>
              </a:spcAft>
            </a:pPr>
            <a:r>
              <a:rPr lang="en-US" dirty="0">
                <a:solidFill>
                  <a:schemeClr val="tx1"/>
                </a:solidFill>
                <a:cs typeface="Tahoma" panose="020B0604030504040204" pitchFamily="34" charset="0"/>
              </a:rPr>
              <a:t>Vivian has written to her Human Resources Unit seeking approval for her co-ownership of and involvement with an outside business. She is a Procurement Officer in a headquarter location. She disclosed that she and her two close friends have set up a business in her home country. They are considered equal co-owners of a company, Hydrate247 LLC. The company sells purified drinking water to households in different residential areas (including areas where UN staff reside), as well as to small offices, restaurants, and resellers of water. She clarified that:</a:t>
            </a:r>
          </a:p>
        </p:txBody>
      </p:sp>
    </p:spTree>
    <p:extLst>
      <p:ext uri="{BB962C8B-B14F-4D97-AF65-F5344CB8AC3E}">
        <p14:creationId xmlns:p14="http://schemas.microsoft.com/office/powerpoint/2010/main" val="108971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5"/>
            <a:ext cx="12819234" cy="1088136"/>
          </a:xfrm>
        </p:spPr>
        <p:txBody>
          <a:bodyPr lIns="91440" tIns="45720" rIns="91440" bIns="45720" anchor="b">
            <a:noAutofit/>
          </a:bodyPr>
          <a:lstStyle/>
          <a:p>
            <a:r>
              <a:rPr lang="en-US" sz="4400" dirty="0">
                <a:solidFill>
                  <a:srgbClr val="149ED9"/>
                </a:solidFill>
                <a:latin typeface="Roboto"/>
                <a:ea typeface="Roboto"/>
              </a:rPr>
              <a:t>Scenario 3:	Ownership of a Business </a:t>
            </a:r>
            <a:br>
              <a:rPr lang="en-US" sz="4400" dirty="0">
                <a:solidFill>
                  <a:srgbClr val="149ED9"/>
                </a:solidFill>
                <a:latin typeface="Roboto"/>
                <a:ea typeface="Roboto"/>
              </a:rPr>
            </a:br>
            <a:r>
              <a:rPr lang="en-US" sz="4400" dirty="0">
                <a:solidFill>
                  <a:srgbClr val="149ED9"/>
                </a:solidFill>
                <a:latin typeface="Roboto"/>
                <a:ea typeface="Roboto"/>
              </a:rPr>
              <a:t>			</a:t>
            </a:r>
            <a:r>
              <a:rPr lang="en-US" sz="2800" dirty="0">
                <a:solidFill>
                  <a:srgbClr val="149ED9"/>
                </a:solidFill>
                <a:latin typeface="Roboto"/>
                <a:ea typeface="Roboto"/>
              </a:rPr>
              <a:t> </a:t>
            </a: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86990" y="1407085"/>
            <a:ext cx="11981210" cy="5635528"/>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200000"/>
              </a:lnSpc>
              <a:spcBef>
                <a:spcPts val="500"/>
              </a:spcBef>
              <a:spcAft>
                <a:spcPts val="1000"/>
              </a:spcAft>
              <a:buFont typeface="+mj-lt"/>
              <a:buAutoNum type="alphaLcPeriod"/>
            </a:pPr>
            <a:r>
              <a:rPr lang="en-US" dirty="0">
                <a:solidFill>
                  <a:schemeClr val="tx1"/>
                </a:solidFill>
                <a:cs typeface="Tahoma" panose="020B0604030504040204" pitchFamily="34" charset="0"/>
              </a:rPr>
              <a:t>The company is managed by her two friends and co-owners. It has 12 employees, mostly drivers.</a:t>
            </a:r>
          </a:p>
          <a:p>
            <a:pPr marL="457200" indent="-457200" algn="just">
              <a:lnSpc>
                <a:spcPct val="200000"/>
              </a:lnSpc>
              <a:spcBef>
                <a:spcPts val="500"/>
              </a:spcBef>
              <a:spcAft>
                <a:spcPts val="1000"/>
              </a:spcAft>
              <a:buFont typeface="+mj-lt"/>
              <a:buAutoNum type="alphaLcPeriod"/>
            </a:pPr>
            <a:r>
              <a:rPr lang="en-US" dirty="0">
                <a:solidFill>
                  <a:schemeClr val="tx1"/>
                </a:solidFill>
                <a:cs typeface="Tahoma" panose="020B0604030504040204" pitchFamily="34" charset="0"/>
              </a:rPr>
              <a:t>Vivian is not involved in the day-to-day operations of the company but may go in from time-to-time to see how the business is operating and to do some light paperwork and certify documents;</a:t>
            </a:r>
          </a:p>
          <a:p>
            <a:pPr marL="457200" indent="-457200" algn="just">
              <a:lnSpc>
                <a:spcPct val="200000"/>
              </a:lnSpc>
              <a:spcBef>
                <a:spcPts val="500"/>
              </a:spcBef>
              <a:spcAft>
                <a:spcPts val="1000"/>
              </a:spcAft>
              <a:buFont typeface="+mj-lt"/>
              <a:buAutoNum type="alphaLcPeriod"/>
            </a:pPr>
            <a:r>
              <a:rPr lang="en-US" dirty="0">
                <a:solidFill>
                  <a:schemeClr val="tx1"/>
                </a:solidFill>
                <a:cs typeface="Tahoma" panose="020B0604030504040204" pitchFamily="34" charset="0"/>
              </a:rPr>
              <a:t>She does not draw a salary; however, the profits are split equally among the co-owners every quarter;</a:t>
            </a:r>
          </a:p>
          <a:p>
            <a:pPr marL="457200" indent="-457200" algn="just">
              <a:lnSpc>
                <a:spcPct val="200000"/>
              </a:lnSpc>
              <a:spcBef>
                <a:spcPts val="500"/>
              </a:spcBef>
              <a:spcAft>
                <a:spcPts val="1000"/>
              </a:spcAft>
              <a:buFont typeface="+mj-lt"/>
              <a:buAutoNum type="alphaLcPeriod"/>
            </a:pPr>
            <a:r>
              <a:rPr lang="en-US" dirty="0">
                <a:solidFill>
                  <a:schemeClr val="tx1"/>
                </a:solidFill>
                <a:cs typeface="Tahoma" panose="020B0604030504040204" pitchFamily="34" charset="0"/>
              </a:rPr>
              <a:t>Vivian confirmed that Hydrate247 does not have any contractual relationship or dealings with the UN. However, the two co-owners of Hydrate247 work for an IT company which has sought to do business with the UN in the past and may do so again in the future.</a:t>
            </a:r>
          </a:p>
        </p:txBody>
      </p:sp>
    </p:spTree>
    <p:extLst>
      <p:ext uri="{BB962C8B-B14F-4D97-AF65-F5344CB8AC3E}">
        <p14:creationId xmlns:p14="http://schemas.microsoft.com/office/powerpoint/2010/main" val="426205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3: Discussion</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2404558"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Facilitator will read out questions from the Leader’s Guide to facilitate the discussion</a:t>
            </a:r>
          </a:p>
          <a:p>
            <a:pPr marL="342900" indent="-342900">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Participants are encouraged to contribute their views and experiences.</a:t>
            </a:r>
          </a:p>
        </p:txBody>
      </p:sp>
    </p:spTree>
    <p:extLst>
      <p:ext uri="{BB962C8B-B14F-4D97-AF65-F5344CB8AC3E}">
        <p14:creationId xmlns:p14="http://schemas.microsoft.com/office/powerpoint/2010/main" val="8580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Scenario 3: Key Messages</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515356"/>
            <a:ext cx="11968873" cy="5036950"/>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342900" indent="-342900" algn="just">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Exercise of a profession, whether as an employee or an independent contractor for any non-United Nations entity is covered by the notion of “occupation” and “employment” and requires the approval of the Secretary-General.</a:t>
            </a:r>
          </a:p>
          <a:p>
            <a:pPr marL="342900" indent="-342900" algn="just">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Staff must ensure the complete separation between their personal activity and their UN status and official responsibilities. </a:t>
            </a:r>
          </a:p>
          <a:p>
            <a:pPr marL="342900" indent="-342900" algn="just">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Staff should not use their office to promote their personal activities, including personal business services or product. </a:t>
            </a:r>
          </a:p>
          <a:p>
            <a:pPr marL="342900" indent="-342900" algn="just">
              <a:lnSpc>
                <a:spcPct val="115000"/>
              </a:lnSpc>
              <a:spcBef>
                <a:spcPts val="500"/>
              </a:spcBef>
              <a:spcAft>
                <a:spcPts val="1000"/>
              </a:spcAft>
              <a:buFont typeface="Arial" panose="020B0604020202020204" pitchFamily="34" charset="0"/>
              <a:buChar char="•"/>
            </a:pPr>
            <a:r>
              <a:rPr lang="en-US" sz="2200" dirty="0">
                <a:solidFill>
                  <a:schemeClr val="tx1"/>
                </a:solidFill>
                <a:cs typeface="Tahoma" panose="020B0604030504040204" pitchFamily="34" charset="0"/>
              </a:rPr>
              <a:t>An actual or possible conflict of interest shall be mitigated by the Organization and resolved in </a:t>
            </a:r>
            <a:r>
              <a:rPr lang="en-US" sz="2200" dirty="0" err="1">
                <a:solidFill>
                  <a:schemeClr val="tx1"/>
                </a:solidFill>
                <a:cs typeface="Tahoma" panose="020B0604030504040204" pitchFamily="34" charset="0"/>
              </a:rPr>
              <a:t>favour</a:t>
            </a:r>
            <a:r>
              <a:rPr lang="en-US" sz="2200" dirty="0">
                <a:solidFill>
                  <a:schemeClr val="tx1"/>
                </a:solidFill>
                <a:cs typeface="Tahoma" panose="020B0604030504040204" pitchFamily="34" charset="0"/>
              </a:rPr>
              <a:t> of the interests of the Organization.</a:t>
            </a:r>
          </a:p>
        </p:txBody>
      </p:sp>
    </p:spTree>
    <p:extLst>
      <p:ext uri="{BB962C8B-B14F-4D97-AF65-F5344CB8AC3E}">
        <p14:creationId xmlns:p14="http://schemas.microsoft.com/office/powerpoint/2010/main" val="323369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999961"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67A5A2D-7037-C48C-84B6-9AE2B2F5267C}"/>
              </a:ext>
            </a:extLst>
          </p:cNvPr>
          <p:cNvSpPr>
            <a:spLocks noGrp="1"/>
          </p:cNvSpPr>
          <p:nvPr>
            <p:ph type="title"/>
          </p:nvPr>
        </p:nvSpPr>
        <p:spPr>
          <a:xfrm>
            <a:off x="893970" y="197125"/>
            <a:ext cx="11215271" cy="1606275"/>
          </a:xfrm>
        </p:spPr>
        <p:txBody>
          <a:bodyPr vert="horz" lIns="91440" tIns="45720" rIns="91440" bIns="45720" rtlCol="0" anchor="ctr">
            <a:normAutofit/>
          </a:bodyPr>
          <a:lstStyle/>
          <a:p>
            <a:pPr defTabSz="914400"/>
            <a:r>
              <a:rPr lang="en-US" sz="5500" kern="1200">
                <a:solidFill>
                  <a:schemeClr val="tx1"/>
                </a:solidFill>
                <a:latin typeface="+mj-lt"/>
                <a:ea typeface="+mj-ea"/>
                <a:cs typeface="+mj-cs"/>
              </a:rPr>
              <a:t>CONCLUSION</a:t>
            </a:r>
          </a:p>
        </p:txBody>
      </p:sp>
      <p:pic>
        <p:nvPicPr>
          <p:cNvPr id="2" name="Picture 1">
            <a:extLst>
              <a:ext uri="{FF2B5EF4-FFF2-40B4-BE49-F238E27FC236}">
                <a16:creationId xmlns:a16="http://schemas.microsoft.com/office/drawing/2014/main" id="{C0DFD70B-9C51-153A-895D-4CDC7550DF9C}"/>
              </a:ext>
            </a:extLst>
          </p:cNvPr>
          <p:cNvPicPr>
            <a:picLocks noChangeAspect="1"/>
          </p:cNvPicPr>
          <p:nvPr/>
        </p:nvPicPr>
        <p:blipFill>
          <a:blip r:embed="rId3"/>
          <a:stretch>
            <a:fillRect/>
          </a:stretch>
        </p:blipFill>
        <p:spPr>
          <a:xfrm>
            <a:off x="2762190" y="1968454"/>
            <a:ext cx="7475574" cy="4746990"/>
          </a:xfrm>
          <a:prstGeom prst="rect">
            <a:avLst/>
          </a:prstGeom>
        </p:spPr>
      </p:pic>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Tree>
    <p:extLst>
      <p:ext uri="{BB962C8B-B14F-4D97-AF65-F5344CB8AC3E}">
        <p14:creationId xmlns:p14="http://schemas.microsoft.com/office/powerpoint/2010/main" val="407216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88E7EE67-1746-C14A-956A-CB42AF50F7E6}"/>
              </a:ext>
            </a:extLst>
          </p:cNvPr>
          <p:cNvSpPr txBox="1">
            <a:spLocks/>
          </p:cNvSpPr>
          <p:nvPr/>
        </p:nvSpPr>
        <p:spPr>
          <a:xfrm>
            <a:off x="4197922" y="6908886"/>
            <a:ext cx="8715351" cy="406314"/>
          </a:xfrm>
          <a:prstGeom prst="rect">
            <a:avLst/>
          </a:prstGeom>
        </p:spPr>
        <p:txBody>
          <a:bodyPr vert="horz" lIns="91440" tIns="45720" rIns="91440" bIns="45720" rtlCol="0">
            <a:norm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endParaRPr lang="en-US" sz="1800" b="1">
              <a:latin typeface="Roboto Condensed" panose="02000000000000000000" pitchFamily="2" charset="0"/>
              <a:ea typeface="Roboto Condensed" panose="02000000000000000000" pitchFamily="2" charset="0"/>
            </a:endParaRPr>
          </a:p>
        </p:txBody>
      </p:sp>
      <p:sp>
        <p:nvSpPr>
          <p:cNvPr id="14" name="Rectangle 13">
            <a:extLst>
              <a:ext uri="{FF2B5EF4-FFF2-40B4-BE49-F238E27FC236}">
                <a16:creationId xmlns:a16="http://schemas.microsoft.com/office/drawing/2014/main" id="{E0F1AE8D-59B2-A940-BDC9-8B6E36C3EA13}"/>
              </a:ext>
            </a:extLst>
          </p:cNvPr>
          <p:cNvSpPr/>
          <p:nvPr/>
        </p:nvSpPr>
        <p:spPr>
          <a:xfrm>
            <a:off x="0" y="-222960"/>
            <a:ext cx="13003213" cy="753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picture containing text, vector graphics&#10;&#10;Description automatically generated">
            <a:extLst>
              <a:ext uri="{FF2B5EF4-FFF2-40B4-BE49-F238E27FC236}">
                <a16:creationId xmlns:a16="http://schemas.microsoft.com/office/drawing/2014/main" id="{84988125-77B2-934E-835B-BDADF6BC7EA2}"/>
              </a:ext>
            </a:extLst>
          </p:cNvPr>
          <p:cNvPicPr>
            <a:picLocks noChangeAspect="1"/>
          </p:cNvPicPr>
          <p:nvPr/>
        </p:nvPicPr>
        <p:blipFill>
          <a:blip r:embed="rId3"/>
          <a:stretch>
            <a:fillRect/>
          </a:stretch>
        </p:blipFill>
        <p:spPr>
          <a:xfrm>
            <a:off x="12268200" y="157008"/>
            <a:ext cx="541147" cy="453982"/>
          </a:xfrm>
          <a:prstGeom prst="rect">
            <a:avLst/>
          </a:prstGeom>
        </p:spPr>
      </p:pic>
      <p:sp>
        <p:nvSpPr>
          <p:cNvPr id="38" name="Title 1">
            <a:extLst>
              <a:ext uri="{FF2B5EF4-FFF2-40B4-BE49-F238E27FC236}">
                <a16:creationId xmlns:a16="http://schemas.microsoft.com/office/drawing/2014/main" id="{27814F55-260E-01A8-E720-C5686D2CC0AF}"/>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solidFill>
                  <a:srgbClr val="149ED9"/>
                </a:solidFill>
                <a:latin typeface="Roboto"/>
                <a:ea typeface="Roboto"/>
              </a:rPr>
              <a:t>Key Messages recap</a:t>
            </a:r>
            <a:br>
              <a:rPr lang="en-US" sz="4400" dirty="0">
                <a:solidFill>
                  <a:srgbClr val="149ED9"/>
                </a:solidFill>
                <a:latin typeface="Roboto"/>
                <a:ea typeface="Roboto"/>
              </a:rPr>
            </a:br>
            <a:endParaRPr lang="en-US" sz="1400" dirty="0">
              <a:solidFill>
                <a:srgbClr val="149ED9"/>
              </a:solidFill>
              <a:latin typeface="Roboto"/>
              <a:ea typeface="Roboto"/>
            </a:endParaRPr>
          </a:p>
        </p:txBody>
      </p:sp>
      <p:sp>
        <p:nvSpPr>
          <p:cNvPr id="8" name="Content Placeholder 2">
            <a:extLst>
              <a:ext uri="{FF2B5EF4-FFF2-40B4-BE49-F238E27FC236}">
                <a16:creationId xmlns:a16="http://schemas.microsoft.com/office/drawing/2014/main" id="{581255BE-00D4-16B9-C089-88C75AEECDE0}"/>
              </a:ext>
            </a:extLst>
          </p:cNvPr>
          <p:cNvSpPr txBox="1">
            <a:spLocks/>
          </p:cNvSpPr>
          <p:nvPr/>
        </p:nvSpPr>
        <p:spPr>
          <a:xfrm>
            <a:off x="299327" y="1265526"/>
            <a:ext cx="11968873" cy="5444763"/>
          </a:xfrm>
          <a:prstGeom prst="rect">
            <a:avLst/>
          </a:prstGeom>
        </p:spPr>
        <p:txBody>
          <a:bodyPr>
            <a:noAutofit/>
          </a:bodyPr>
          <a:lstStyle>
            <a:lvl1pPr marL="0" indent="0" algn="l" defTabSz="975208" rtl="0" eaLnBrk="1" latinLnBrk="0" hangingPunct="1">
              <a:lnSpc>
                <a:spcPct val="90000"/>
              </a:lnSpc>
              <a:spcBef>
                <a:spcPts val="1067"/>
              </a:spcBef>
              <a:buFont typeface="Arial" panose="020B0604020202020204" pitchFamily="34" charset="0"/>
              <a:buNone/>
              <a:defRPr sz="2000" kern="1200">
                <a:solidFill>
                  <a:schemeClr val="bg1"/>
                </a:solidFill>
                <a:latin typeface="Roboto" panose="02000000000000000000" pitchFamily="2" charset="0"/>
                <a:ea typeface="Roboto" panose="02000000000000000000" pitchFamily="2" charset="0"/>
                <a:cs typeface="+mn-cs"/>
              </a:defRPr>
            </a:lvl1pPr>
            <a:lvl2pPr marL="487604" indent="0" algn="l" defTabSz="975208" rtl="0" eaLnBrk="1" latinLnBrk="0" hangingPunct="1">
              <a:lnSpc>
                <a:spcPct val="90000"/>
              </a:lnSpc>
              <a:spcBef>
                <a:spcPts val="533"/>
              </a:spcBef>
              <a:buFont typeface="Arial" panose="020B0604020202020204" pitchFamily="34" charset="0"/>
              <a:buNone/>
              <a:defRPr sz="2133" kern="1200">
                <a:solidFill>
                  <a:schemeClr val="tx1">
                    <a:tint val="75000"/>
                  </a:schemeClr>
                </a:solidFill>
                <a:latin typeface="Roboto" panose="02000000000000000000" pitchFamily="2" charset="0"/>
                <a:ea typeface="Roboto" panose="02000000000000000000" pitchFamily="2" charset="0"/>
                <a:cs typeface="+mn-cs"/>
              </a:defRPr>
            </a:lvl2pPr>
            <a:lvl3pPr marL="975208" indent="0" algn="l" defTabSz="975208" rtl="0" eaLnBrk="1" latinLnBrk="0" hangingPunct="1">
              <a:lnSpc>
                <a:spcPct val="90000"/>
              </a:lnSpc>
              <a:spcBef>
                <a:spcPts val="533"/>
              </a:spcBef>
              <a:buFont typeface="Arial" panose="020B0604020202020204" pitchFamily="34" charset="0"/>
              <a:buNone/>
              <a:defRPr sz="1920" kern="1200">
                <a:solidFill>
                  <a:schemeClr val="tx1">
                    <a:tint val="75000"/>
                  </a:schemeClr>
                </a:solidFill>
                <a:latin typeface="Roboto" panose="02000000000000000000" pitchFamily="2" charset="0"/>
                <a:ea typeface="Roboto" panose="02000000000000000000" pitchFamily="2" charset="0"/>
                <a:cs typeface="+mn-cs"/>
              </a:defRPr>
            </a:lvl3pPr>
            <a:lvl4pPr marL="1462811"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4pPr>
            <a:lvl5pPr marL="1950415"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Roboto" panose="02000000000000000000" pitchFamily="2" charset="0"/>
                <a:ea typeface="Roboto" panose="02000000000000000000" pitchFamily="2" charset="0"/>
                <a:cs typeface="+mn-cs"/>
              </a:defRPr>
            </a:lvl5pPr>
            <a:lvl6pPr marL="2438019"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6pPr>
            <a:lvl7pPr marL="2925623"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7pPr>
            <a:lvl8pPr marL="3413227"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8pPr>
            <a:lvl9pPr marL="3900830" indent="0" algn="l" defTabSz="975208" rtl="0" eaLnBrk="1" latinLnBrk="0" hangingPunct="1">
              <a:lnSpc>
                <a:spcPct val="90000"/>
              </a:lnSpc>
              <a:spcBef>
                <a:spcPts val="533"/>
              </a:spcBef>
              <a:buFont typeface="Arial" panose="020B0604020202020204" pitchFamily="34" charset="0"/>
              <a:buNone/>
              <a:defRPr sz="1706" kern="1200">
                <a:solidFill>
                  <a:schemeClr val="tx1">
                    <a:tint val="75000"/>
                  </a:schemeClr>
                </a:solidFill>
                <a:latin typeface="+mn-lt"/>
                <a:ea typeface="+mn-ea"/>
                <a:cs typeface="+mn-cs"/>
              </a:defRPr>
            </a:lvl9pPr>
          </a:lstStyle>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Staff must ensure the complete separation between their personal activity and their UN status and official responsibilities. </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An actual or possible conflict of interest shall be mitigated by the Organization and resolved in </a:t>
            </a:r>
            <a:r>
              <a:rPr lang="en-US" dirty="0" err="1">
                <a:solidFill>
                  <a:schemeClr val="tx1"/>
                </a:solidFill>
                <a:cs typeface="Tahoma" panose="020B0604030504040204" pitchFamily="34" charset="0"/>
              </a:rPr>
              <a:t>favour</a:t>
            </a:r>
            <a:r>
              <a:rPr lang="en-US" dirty="0">
                <a:solidFill>
                  <a:schemeClr val="tx1"/>
                </a:solidFill>
                <a:cs typeface="Tahoma" panose="020B0604030504040204" pitchFamily="34" charset="0"/>
              </a:rPr>
              <a:t> of the interests of the Organization.</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Staff should not use their office or knowledge gained from their official functions for private gain, financial or otherwise, or for the private gain of any third party, including family, friends, and those they </a:t>
            </a:r>
            <a:r>
              <a:rPr lang="en-US" dirty="0" err="1">
                <a:solidFill>
                  <a:schemeClr val="tx1"/>
                </a:solidFill>
                <a:cs typeface="Tahoma" panose="020B0604030504040204" pitchFamily="34" charset="0"/>
              </a:rPr>
              <a:t>favour</a:t>
            </a:r>
            <a:r>
              <a:rPr lang="en-US" dirty="0">
                <a:solidFill>
                  <a:schemeClr val="tx1"/>
                </a:solidFill>
                <a:cs typeface="Tahoma" panose="020B0604030504040204" pitchFamily="34" charset="0"/>
              </a:rPr>
              <a:t>.</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Participation in a personal capacity in boards, panels, committees, expert groups or similar bodies that are external to the Organization requires prior approval of the Secretary-General. Similarly, exercise of a profession, whether as an employee or an independent contractor for any non-United Nations entity is covered by the notion of “occupation” and “employment” and requires the approval of the Secretary-General.</a:t>
            </a:r>
          </a:p>
          <a:p>
            <a:pPr marL="457200" indent="-457200" algn="just">
              <a:lnSpc>
                <a:spcPct val="115000"/>
              </a:lnSpc>
              <a:spcBef>
                <a:spcPts val="500"/>
              </a:spcBef>
              <a:spcAft>
                <a:spcPts val="1000"/>
              </a:spcAft>
              <a:buFont typeface="+mj-lt"/>
              <a:buAutoNum type="arabicPeriod"/>
            </a:pPr>
            <a:r>
              <a:rPr lang="en-US" dirty="0">
                <a:solidFill>
                  <a:schemeClr val="tx1"/>
                </a:solidFill>
                <a:cs typeface="Tahoma" panose="020B0604030504040204" pitchFamily="34" charset="0"/>
              </a:rPr>
              <a:t>Staff may not communicate, to any source, UN information that has not been made public, except in the normal course of their duties or by authorization of the Secretary-General nor may staff use their office for personal benefit. </a:t>
            </a:r>
          </a:p>
        </p:txBody>
      </p:sp>
    </p:spTree>
    <p:extLst>
      <p:ext uri="{BB962C8B-B14F-4D97-AF65-F5344CB8AC3E}">
        <p14:creationId xmlns:p14="http://schemas.microsoft.com/office/powerpoint/2010/main" val="219452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C80-E866-DF4A-9F35-4D8AD4C101BD}"/>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graphicFrame>
        <p:nvGraphicFramePr>
          <p:cNvPr id="6" name="Table 5">
            <a:extLst>
              <a:ext uri="{FF2B5EF4-FFF2-40B4-BE49-F238E27FC236}">
                <a16:creationId xmlns:a16="http://schemas.microsoft.com/office/drawing/2014/main" id="{56CC1D5C-9663-34D2-91FE-E4E4B5CAF5B7}"/>
              </a:ext>
            </a:extLst>
          </p:cNvPr>
          <p:cNvGraphicFramePr>
            <a:graphicFrameLocks noGrp="1"/>
          </p:cNvGraphicFramePr>
          <p:nvPr>
            <p:extLst>
              <p:ext uri="{D42A27DB-BD31-4B8C-83A1-F6EECF244321}">
                <p14:modId xmlns:p14="http://schemas.microsoft.com/office/powerpoint/2010/main" val="2250617349"/>
              </p:ext>
            </p:extLst>
          </p:nvPr>
        </p:nvGraphicFramePr>
        <p:xfrm>
          <a:off x="197796" y="1645920"/>
          <a:ext cx="12153862" cy="4023360"/>
        </p:xfrm>
        <a:graphic>
          <a:graphicData uri="http://schemas.openxmlformats.org/drawingml/2006/table">
            <a:tbl>
              <a:tblPr firstRow="1" bandRow="1">
                <a:tableStyleId>{2D5ABB26-0587-4C30-8999-92F81FD0307C}</a:tableStyleId>
              </a:tblPr>
              <a:tblGrid>
                <a:gridCol w="12153862">
                  <a:extLst>
                    <a:ext uri="{9D8B030D-6E8A-4147-A177-3AD203B41FA5}">
                      <a16:colId xmlns:a16="http://schemas.microsoft.com/office/drawing/2014/main" val="2617077325"/>
                    </a:ext>
                  </a:extLst>
                </a:gridCol>
              </a:tblGrid>
              <a:tr h="370840">
                <a:tc>
                  <a:txBody>
                    <a:bodyPr/>
                    <a:lstStyle/>
                    <a:p>
                      <a:r>
                        <a:rPr lang="en-US" sz="2800" b="1" dirty="0">
                          <a:solidFill>
                            <a:schemeClr val="bg1"/>
                          </a:solidFill>
                          <a:latin typeface="Roboto" panose="02000000000000000000" pitchFamily="2" charset="0"/>
                          <a:ea typeface="Roboto" panose="02000000000000000000" pitchFamily="2" charset="0"/>
                        </a:rPr>
                        <a:t>GROUND RULES</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Participate and encourage participation</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Questions are good!</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Be curious and avoid being judgmental</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Explore together the reasons for disagreement</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Self-reflect when feeling defensive</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Ask don’t assume</a:t>
                      </a:r>
                    </a:p>
                    <a:p>
                      <a:pPr marL="342900" indent="-342900" algn="l" defTabSz="975208" rtl="0" eaLnBrk="1" latinLnBrk="0" hangingPunct="1">
                        <a:buFont typeface="Arial" panose="020B0604020202020204" pitchFamily="34" charset="0"/>
                        <a:buChar char="•"/>
                      </a:pPr>
                      <a:r>
                        <a:rPr lang="en-US" sz="2800" kern="1200" dirty="0">
                          <a:solidFill>
                            <a:schemeClr val="bg1"/>
                          </a:solidFill>
                          <a:latin typeface="Roboto" panose="02000000000000000000" pitchFamily="2" charset="0"/>
                          <a:ea typeface="Roboto" panose="02000000000000000000" pitchFamily="2" charset="0"/>
                          <a:cs typeface="+mn-cs"/>
                        </a:rPr>
                        <a:t>Other ground rules?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7461742"/>
                  </a:ext>
                </a:extLst>
              </a:tr>
              <a:tr h="370840">
                <a:tc>
                  <a:txBody>
                    <a:bodyPr/>
                    <a:lstStyle/>
                    <a:p>
                      <a:pPr marL="0" indent="0" algn="just">
                        <a:buFont typeface="Arial" panose="020B0604020202020204" pitchFamily="34" charset="0"/>
                        <a:buNone/>
                      </a:pPr>
                      <a:endParaRPr lang="en-US" sz="2800" b="0" dirty="0">
                        <a:solidFill>
                          <a:schemeClr val="bg1"/>
                        </a:solidFill>
                        <a:latin typeface="Roboto" panose="02000000000000000000" pitchFamily="2" charset="0"/>
                        <a:ea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72649"/>
                  </a:ext>
                </a:extLst>
              </a:tr>
            </a:tbl>
          </a:graphicData>
        </a:graphic>
      </p:graphicFrame>
    </p:spTree>
    <p:extLst>
      <p:ext uri="{BB962C8B-B14F-4D97-AF65-F5344CB8AC3E}">
        <p14:creationId xmlns:p14="http://schemas.microsoft.com/office/powerpoint/2010/main" val="315267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Shape 41558">
            <a:extLst>
              <a:ext uri="{FF2B5EF4-FFF2-40B4-BE49-F238E27FC236}">
                <a16:creationId xmlns:a16="http://schemas.microsoft.com/office/drawing/2014/main" id="{DB8116D5-22D3-455E-A0E1-93F53A075022}"/>
              </a:ext>
            </a:extLst>
          </p:cNvPr>
          <p:cNvSpPr/>
          <p:nvPr/>
        </p:nvSpPr>
        <p:spPr>
          <a:xfrm rot="6300000">
            <a:off x="16412563"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7" name="Shape 41559">
            <a:extLst>
              <a:ext uri="{FF2B5EF4-FFF2-40B4-BE49-F238E27FC236}">
                <a16:creationId xmlns:a16="http://schemas.microsoft.com/office/drawing/2014/main" id="{B8550A53-26E2-470D-B8A4-85380D69672E}"/>
              </a:ext>
            </a:extLst>
          </p:cNvPr>
          <p:cNvSpPr/>
          <p:nvPr/>
        </p:nvSpPr>
        <p:spPr>
          <a:xfrm rot="900000">
            <a:off x="16843682"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8" name="Shape 41562">
            <a:extLst>
              <a:ext uri="{FF2B5EF4-FFF2-40B4-BE49-F238E27FC236}">
                <a16:creationId xmlns:a16="http://schemas.microsoft.com/office/drawing/2014/main" id="{B60A10D8-9241-4F4D-8B55-B3D13666D6F8}"/>
              </a:ext>
            </a:extLst>
          </p:cNvPr>
          <p:cNvSpPr/>
          <p:nvPr/>
        </p:nvSpPr>
        <p:spPr>
          <a:xfrm rot="5400000">
            <a:off x="17767442" y="10887880"/>
            <a:ext cx="1547302" cy="1527240"/>
          </a:xfrm>
          <a:prstGeom prst="ellipse">
            <a:avLst/>
          </a:prstGeom>
          <a:solidFill>
            <a:schemeClr val="accent1">
              <a:lumMod val="20000"/>
              <a:lumOff val="80000"/>
            </a:schemeClr>
          </a:solidFill>
          <a:ln w="12700" cap="flat">
            <a:noFill/>
            <a:miter lim="400000"/>
          </a:ln>
          <a:effectLst/>
        </p:spPr>
        <p:txBody>
          <a:bodyPr wrap="square" lIns="76191" tIns="76191" rIns="76191" bIns="76191" numCol="1" anchor="ctr">
            <a:noAutofit/>
          </a:bodyPr>
          <a:lstStyle/>
          <a:p>
            <a:endParaRPr sz="5400">
              <a:latin typeface="Lato Light" panose="020F0502020204030203" pitchFamily="34" charset="0"/>
            </a:endParaRPr>
          </a:p>
        </p:txBody>
      </p:sp>
      <p:sp>
        <p:nvSpPr>
          <p:cNvPr id="10" name="Shape 41563">
            <a:extLst>
              <a:ext uri="{FF2B5EF4-FFF2-40B4-BE49-F238E27FC236}">
                <a16:creationId xmlns:a16="http://schemas.microsoft.com/office/drawing/2014/main" id="{9829D919-DB03-43D6-8965-3BA1424D8D0D}"/>
              </a:ext>
            </a:extLst>
          </p:cNvPr>
          <p:cNvSpPr/>
          <p:nvPr/>
        </p:nvSpPr>
        <p:spPr>
          <a:xfrm>
            <a:off x="18198561" y="11065393"/>
            <a:ext cx="685062" cy="1172215"/>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40000"/>
              <a:lumOff val="60000"/>
            </a:schemeClr>
          </a:solidFill>
          <a:ln w="12700" cap="flat">
            <a:noFill/>
            <a:miter lim="400000"/>
          </a:ln>
          <a:effectLst/>
        </p:spPr>
        <p:txBody>
          <a:bodyPr wrap="square" lIns="57143" tIns="57143" rIns="57143" bIns="57143" numCol="1" anchor="ctr">
            <a:noAutofit/>
          </a:bodyPr>
          <a:lstStyle/>
          <a:p>
            <a:endParaRPr sz="5400">
              <a:latin typeface="Lato Light" panose="020F0502020204030203" pitchFamily="34" charset="0"/>
            </a:endParaRPr>
          </a:p>
        </p:txBody>
      </p:sp>
      <p:sp>
        <p:nvSpPr>
          <p:cNvPr id="11" name="TextBox 10">
            <a:extLst>
              <a:ext uri="{FF2B5EF4-FFF2-40B4-BE49-F238E27FC236}">
                <a16:creationId xmlns:a16="http://schemas.microsoft.com/office/drawing/2014/main" id="{18CD8CD7-1E36-FDB7-6322-C3E9C3AAB51D}"/>
              </a:ext>
            </a:extLst>
          </p:cNvPr>
          <p:cNvSpPr txBox="1"/>
          <p:nvPr/>
        </p:nvSpPr>
        <p:spPr>
          <a:xfrm>
            <a:off x="1374968" y="6781800"/>
            <a:ext cx="11020232" cy="307777"/>
          </a:xfrm>
          <a:prstGeom prst="rect">
            <a:avLst/>
          </a:prstGeom>
          <a:noFill/>
        </p:spPr>
        <p:txBody>
          <a:bodyPr wrap="square" lIns="91440" tIns="45720" rIns="91440" bIns="45720" rtlCol="0" anchor="t">
            <a:spAutoFit/>
          </a:bodyPr>
          <a:lstStyle/>
          <a:p>
            <a:pPr algn="r"/>
            <a:r>
              <a:rPr lang="en-US" sz="1400" cap="all" spc="600" dirty="0">
                <a:solidFill>
                  <a:schemeClr val="bg1"/>
                </a:solidFill>
                <a:latin typeface="Roboto Light"/>
                <a:ea typeface="Roboto Light"/>
                <a:cs typeface="Calibri" panose="020F0502020204030204"/>
              </a:rPr>
              <a:t>+1-917-367-9858</a:t>
            </a:r>
          </a:p>
        </p:txBody>
      </p:sp>
      <p:sp>
        <p:nvSpPr>
          <p:cNvPr id="12" name="TextBox 11">
            <a:extLst>
              <a:ext uri="{FF2B5EF4-FFF2-40B4-BE49-F238E27FC236}">
                <a16:creationId xmlns:a16="http://schemas.microsoft.com/office/drawing/2014/main" id="{9B2F5034-41D2-9D08-9916-883285D90038}"/>
              </a:ext>
            </a:extLst>
          </p:cNvPr>
          <p:cNvSpPr txBox="1"/>
          <p:nvPr/>
        </p:nvSpPr>
        <p:spPr>
          <a:xfrm>
            <a:off x="331751" y="6781800"/>
            <a:ext cx="11641438" cy="307777"/>
          </a:xfrm>
          <a:prstGeom prst="rect">
            <a:avLst/>
          </a:prstGeom>
          <a:noFill/>
        </p:spPr>
        <p:txBody>
          <a:bodyPr wrap="square" lIns="91440" tIns="45720" rIns="91440" bIns="45720" rtlCol="0" anchor="t">
            <a:spAutoFit/>
          </a:bodyPr>
          <a:lstStyle/>
          <a:p>
            <a:r>
              <a:rPr lang="en-US" sz="1400" cap="all" spc="600" dirty="0">
                <a:solidFill>
                  <a:schemeClr val="bg1"/>
                </a:solidFill>
                <a:latin typeface="Roboto Light"/>
                <a:ea typeface="Roboto Light"/>
                <a:cs typeface="Calibri" panose="020F0502020204030204"/>
              </a:rPr>
              <a:t>ethicsoffice@un.org</a:t>
            </a:r>
          </a:p>
        </p:txBody>
      </p:sp>
      <p:pic>
        <p:nvPicPr>
          <p:cNvPr id="5122" name="Picture 2">
            <a:extLst>
              <a:ext uri="{FF2B5EF4-FFF2-40B4-BE49-F238E27FC236}">
                <a16:creationId xmlns:a16="http://schemas.microsoft.com/office/drawing/2014/main" id="{1C9598E1-D6B2-22D3-2544-771842176B48}"/>
              </a:ext>
            </a:extLst>
          </p:cNvPr>
          <p:cNvPicPr>
            <a:picLocks noChangeAspect="1" noChangeArrowheads="1"/>
          </p:cNvPicPr>
          <p:nvPr/>
        </p:nvPicPr>
        <p:blipFill>
          <a:blip r:embed="rId4"/>
          <a:srcRect/>
          <a:stretch/>
        </p:blipFill>
        <p:spPr bwMode="auto">
          <a:xfrm>
            <a:off x="2328974" y="0"/>
            <a:ext cx="73152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477944"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YOUR PARTICIPATION MATTERS</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If you feel uncomfortable discussing anything that comes up in this Dialogue, please reach out to me, OHR, or the Ethics Office after the session.</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A useful resource for staff related to ethics is The Roadmap (check the Ethics Office ISeek page).</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72560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819233"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TODAY’S AGENDA</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Our obligations re engagement in outside activities</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Opening activity: a personal example</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Discussion of scenarios </a:t>
            </a:r>
          </a:p>
          <a:p>
            <a:pPr marL="1200150" lvl="1" indent="-514350">
              <a:lnSpc>
                <a:spcPct val="150000"/>
              </a:lnSpc>
              <a:buFont typeface="+mj-lt"/>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Closing activity: take away lessons</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INTRODUCTION</a:t>
            </a:r>
          </a:p>
        </p:txBody>
      </p:sp>
    </p:spTree>
    <p:extLst>
      <p:ext uri="{BB962C8B-B14F-4D97-AF65-F5344CB8AC3E}">
        <p14:creationId xmlns:p14="http://schemas.microsoft.com/office/powerpoint/2010/main" val="164783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2" y="1694200"/>
            <a:ext cx="12477944"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INTRODUCTION</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Examples: public speaking engagement, advising a local community organization, or publishing material related to the United Nations</a:t>
            </a:r>
            <a:r>
              <a:rPr lang="en-US" sz="2800" dirty="0">
                <a:solidFill>
                  <a:srgbClr val="FFFFFF"/>
                </a:solidFill>
                <a:latin typeface="Roboto" panose="02000000000000000000" pitchFamily="2" charset="0"/>
                <a:ea typeface="Roboto" panose="02000000000000000000" pitchFamily="2" charset="0"/>
              </a:rPr>
              <a:t>, </a:t>
            </a: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etc. </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Not part of our official duties or functions, not acting as a representative of the UN</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On our own time, and at our own expense.</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OUTSIDE ACTIVITIES</a:t>
            </a:r>
          </a:p>
        </p:txBody>
      </p:sp>
    </p:spTree>
    <p:extLst>
      <p:ext uri="{BB962C8B-B14F-4D97-AF65-F5344CB8AC3E}">
        <p14:creationId xmlns:p14="http://schemas.microsoft.com/office/powerpoint/2010/main" val="131423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14039"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Potential to call into question our independence and impartiality.</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Potential for conflict of interest/ to reflect adversely on the UN</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Requirement for prior approval from the SG</a:t>
            </a:r>
          </a:p>
          <a:p>
            <a:pPr marL="971550" lvl="1" indent="-285750" algn="just">
              <a:lnSpc>
                <a:spcPct val="150000"/>
              </a:lnSpc>
              <a:buFont typeface="Arial"/>
              <a:buChar char="•"/>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Staff Regulation 1.2 (o) (p), Staff Rule 1.2(r), section 11 of ST/IC/2006/30.</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OUTSIDE ACTIVITIES</a:t>
            </a:r>
          </a:p>
        </p:txBody>
      </p:sp>
    </p:spTree>
    <p:extLst>
      <p:ext uri="{BB962C8B-B14F-4D97-AF65-F5344CB8AC3E}">
        <p14:creationId xmlns:p14="http://schemas.microsoft.com/office/powerpoint/2010/main" val="421373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14039"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STAFF REGULATION 1.2 M</a:t>
            </a:r>
          </a:p>
          <a:p>
            <a:pPr lvl="1" indent="0" algn="just">
              <a:lnSpc>
                <a:spcPct val="150000"/>
              </a:lnSpc>
              <a:buNone/>
            </a:pPr>
            <a:r>
              <a:rPr lang="en-US" i="1" dirty="0">
                <a:solidFill>
                  <a:srgbClr val="FFFFFF"/>
                </a:solidFill>
                <a:latin typeface="Roboto" panose="02000000000000000000" pitchFamily="2" charset="0"/>
                <a:ea typeface="Roboto" panose="02000000000000000000" pitchFamily="2" charset="0"/>
                <a:cs typeface="Roboto" panose="02000000000000000000" pitchFamily="2" charset="0"/>
              </a:rPr>
              <a:t>“A conflict of interest occurs when, by act or omission, a staff member’s personal interests interfere with the performance of his or her official duties and responsibilities or with the integrity, independence and impartiality required by the staff member’s status as an international civil servant. When an actual or possible conflict of interest does arise, the conflict shall be disclosed by staff members to their head of office, mitigated by the Organization and resolved in </a:t>
            </a:r>
            <a:r>
              <a:rPr lang="en-US" i="1" dirty="0" err="1">
                <a:solidFill>
                  <a:srgbClr val="FFFFFF"/>
                </a:solidFill>
                <a:latin typeface="Roboto" panose="02000000000000000000" pitchFamily="2" charset="0"/>
                <a:ea typeface="Roboto" panose="02000000000000000000" pitchFamily="2" charset="0"/>
                <a:cs typeface="Roboto" panose="02000000000000000000" pitchFamily="2" charset="0"/>
              </a:rPr>
              <a:t>favour</a:t>
            </a:r>
            <a:r>
              <a:rPr lang="en-US" i="1" dirty="0">
                <a:solidFill>
                  <a:srgbClr val="FFFFFF"/>
                </a:solidFill>
                <a:latin typeface="Roboto" panose="02000000000000000000" pitchFamily="2" charset="0"/>
                <a:ea typeface="Roboto" panose="02000000000000000000" pitchFamily="2" charset="0"/>
                <a:cs typeface="Roboto" panose="02000000000000000000" pitchFamily="2" charset="0"/>
              </a:rPr>
              <a:t> of the interests of the Organization” </a:t>
            </a:r>
          </a:p>
          <a:p>
            <a:pPr lvl="1" indent="0">
              <a:lnSpc>
                <a:spcPct val="150000"/>
              </a:lnSpc>
              <a:buNone/>
            </a:pPr>
            <a:endParaRPr lang="en-US" sz="28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OUTSIDE ACTIVITIES</a:t>
            </a:r>
          </a:p>
        </p:txBody>
      </p:sp>
    </p:spTree>
    <p:extLst>
      <p:ext uri="{BB962C8B-B14F-4D97-AF65-F5344CB8AC3E}">
        <p14:creationId xmlns:p14="http://schemas.microsoft.com/office/powerpoint/2010/main" val="114156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484F754A-7256-79FD-3575-038F8DA51569}"/>
              </a:ext>
            </a:extLst>
          </p:cNvPr>
          <p:cNvSpPr txBox="1">
            <a:spLocks/>
          </p:cNvSpPr>
          <p:nvPr/>
        </p:nvSpPr>
        <p:spPr>
          <a:xfrm>
            <a:off x="-277923" y="1694200"/>
            <a:ext cx="12502007" cy="117302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gn="just">
              <a:lnSpc>
                <a:spcPct val="150000"/>
              </a:lnSpc>
              <a:buNone/>
            </a:pPr>
            <a:r>
              <a:rPr lang="en-US" sz="2800" b="1" dirty="0">
                <a:solidFill>
                  <a:srgbClr val="FFFFFF"/>
                </a:solidFill>
                <a:latin typeface="Roboto" panose="02000000000000000000" pitchFamily="2" charset="0"/>
                <a:ea typeface="Roboto" panose="02000000000000000000" pitchFamily="2" charset="0"/>
                <a:cs typeface="Roboto" panose="02000000000000000000" pitchFamily="2" charset="0"/>
              </a:rPr>
              <a:t>QUESTIONS</a:t>
            </a:r>
          </a:p>
          <a:p>
            <a:pPr marL="1200150" lvl="1" indent="-514350" algn="just">
              <a:lnSpc>
                <a:spcPct val="150000"/>
              </a:lnSpc>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Why is it important to obtain prior authorization?</a:t>
            </a:r>
          </a:p>
          <a:p>
            <a:pPr marL="1200150" lvl="1" indent="-514350" algn="just">
              <a:lnSpc>
                <a:spcPct val="150000"/>
              </a:lnSpc>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Why is it necessary to obtain clearance of certain personal manuscripts prior to publication?</a:t>
            </a:r>
          </a:p>
          <a:p>
            <a:pPr marL="1200150" lvl="1" indent="-514350" algn="just">
              <a:lnSpc>
                <a:spcPct val="150000"/>
              </a:lnSpc>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Is it a conflict of interest to serve on certain panels or committees?</a:t>
            </a:r>
          </a:p>
          <a:p>
            <a:pPr marL="1200150" lvl="1" indent="-514350" algn="just">
              <a:lnSpc>
                <a:spcPct val="150000"/>
              </a:lnSpc>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Can staff use their UN title, or identify their UN affiliation?</a:t>
            </a:r>
          </a:p>
          <a:p>
            <a:pPr marL="1200150" lvl="1" indent="-514350" algn="just">
              <a:lnSpc>
                <a:spcPct val="150000"/>
              </a:lnSpc>
              <a:buAutoNum type="arabicPeriod"/>
            </a:pPr>
            <a:r>
              <a:rPr lang="en-US" sz="2800" dirty="0">
                <a:solidFill>
                  <a:srgbClr val="FFFFFF"/>
                </a:solidFill>
                <a:latin typeface="Roboto" panose="02000000000000000000" pitchFamily="2" charset="0"/>
                <a:ea typeface="Roboto" panose="02000000000000000000" pitchFamily="2" charset="0"/>
                <a:cs typeface="Roboto" panose="02000000000000000000" pitchFamily="2" charset="0"/>
              </a:rPr>
              <a:t>Is it appropriate to promote personal business interests at work or to work partners?</a:t>
            </a:r>
          </a:p>
        </p:txBody>
      </p:sp>
      <p:sp>
        <p:nvSpPr>
          <p:cNvPr id="7" name="Title 1">
            <a:extLst>
              <a:ext uri="{FF2B5EF4-FFF2-40B4-BE49-F238E27FC236}">
                <a16:creationId xmlns:a16="http://schemas.microsoft.com/office/drawing/2014/main" id="{54F114F1-6DE3-CDE4-9799-4156C1A3DF88}"/>
              </a:ext>
            </a:extLst>
          </p:cNvPr>
          <p:cNvSpPr>
            <a:spLocks noGrp="1"/>
          </p:cNvSpPr>
          <p:nvPr>
            <p:ph type="title"/>
          </p:nvPr>
        </p:nvSpPr>
        <p:spPr>
          <a:xfrm>
            <a:off x="79652" y="431576"/>
            <a:ext cx="12819234" cy="1083780"/>
          </a:xfrm>
        </p:spPr>
        <p:txBody>
          <a:bodyPr lIns="91440" tIns="45720" rIns="91440" bIns="45720" anchor="b">
            <a:noAutofit/>
          </a:bodyPr>
          <a:lstStyle/>
          <a:p>
            <a:r>
              <a:rPr lang="en-US" sz="4400" dirty="0">
                <a:latin typeface="Roboto"/>
                <a:ea typeface="Roboto"/>
              </a:rPr>
              <a:t>LD GOALS</a:t>
            </a:r>
          </a:p>
        </p:txBody>
      </p:sp>
    </p:spTree>
    <p:extLst>
      <p:ext uri="{BB962C8B-B14F-4D97-AF65-F5344CB8AC3E}">
        <p14:creationId xmlns:p14="http://schemas.microsoft.com/office/powerpoint/2010/main" val="3357641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eb470e-1a82-429e-8299-ea67b804f197">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FC40F4A94FBE46AA35C4E547749382" ma:contentTypeVersion="18" ma:contentTypeDescription="Create a new document." ma:contentTypeScope="" ma:versionID="73d25ff056f8456d5357d98693c49ae0">
  <xsd:schema xmlns:xsd="http://www.w3.org/2001/XMLSchema" xmlns:xs="http://www.w3.org/2001/XMLSchema" xmlns:p="http://schemas.microsoft.com/office/2006/metadata/properties" xmlns:ns2="61eb470e-1a82-429e-8299-ea67b804f197" xmlns:ns3="cf6b5686-4118-47b9-9072-8853c5a958d5" xmlns:ns4="985ec44e-1bab-4c0b-9df0-6ba128686fc9" targetNamespace="http://schemas.microsoft.com/office/2006/metadata/properties" ma:root="true" ma:fieldsID="a9251b59e7b80f99118b626c44213a88" ns2:_="" ns3:_="" ns4:_="">
    <xsd:import namespace="61eb470e-1a82-429e-8299-ea67b804f197"/>
    <xsd:import namespace="cf6b5686-4118-47b9-9072-8853c5a958d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b470e-1a82-429e-8299-ea67b804f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b5686-4118-47b9-9072-8853c5a958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293d89d-cbed-4616-9384-83aa4468511a}" ma:internalName="TaxCatchAll" ma:showField="CatchAllData" ma:web="cf6b5686-4118-47b9-9072-8853c5a958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D2688C-056C-4411-B4A3-E08069EE7A33}">
  <ds:schemaRefs>
    <ds:schemaRef ds:uri="http://schemas.microsoft.com/sharepoint/v3/contenttype/forms"/>
  </ds:schemaRefs>
</ds:datastoreItem>
</file>

<file path=customXml/itemProps2.xml><?xml version="1.0" encoding="utf-8"?>
<ds:datastoreItem xmlns:ds="http://schemas.openxmlformats.org/officeDocument/2006/customXml" ds:itemID="{ADE1EC21-F636-47C5-9EE8-A7D115666907}">
  <ds:schemaRefs>
    <ds:schemaRef ds:uri="http://schemas.microsoft.com/office/2006/metadata/properties"/>
    <ds:schemaRef ds:uri="http://www.w3.org/2000/xmlns/"/>
    <ds:schemaRef ds:uri="61eb470e-1a82-429e-8299-ea67b804f197"/>
    <ds:schemaRef ds:uri="http://schemas.microsoft.com/office/infopath/2007/PartnerControls"/>
    <ds:schemaRef ds:uri="985ec44e-1bab-4c0b-9df0-6ba128686fc9"/>
    <ds:schemaRef ds:uri="http://www.w3.org/2001/XMLSchema-instance"/>
  </ds:schemaRefs>
</ds:datastoreItem>
</file>

<file path=customXml/itemProps3.xml><?xml version="1.0" encoding="utf-8"?>
<ds:datastoreItem xmlns:ds="http://schemas.openxmlformats.org/officeDocument/2006/customXml" ds:itemID="{7E0A637A-19C8-4EB5-B4DE-A5173FC43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b470e-1a82-429e-8299-ea67b804f197"/>
    <ds:schemaRef ds:uri="cf6b5686-4118-47b9-9072-8853c5a958d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1744</TotalTime>
  <Words>8220</Words>
  <Application>Microsoft Office PowerPoint</Application>
  <PresentationFormat>Custom</PresentationFormat>
  <Paragraphs>476</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Century Gothic</vt:lpstr>
      <vt:lpstr>Lato Light</vt:lpstr>
      <vt:lpstr>Roboto</vt:lpstr>
      <vt:lpstr>Roboto Black</vt:lpstr>
      <vt:lpstr>Roboto Condensed</vt:lpstr>
      <vt:lpstr>Roboto Light</vt:lpstr>
      <vt:lpstr>Office Theme</vt:lpstr>
      <vt:lpstr>Personal use of social media How is my online behaviour?</vt:lpstr>
      <vt:lpstr>INTRODUCTION</vt:lpstr>
      <vt:lpstr>INTRODUCTION</vt:lpstr>
      <vt:lpstr>INTRODUCTION</vt:lpstr>
      <vt:lpstr>INTRODUCTION</vt:lpstr>
      <vt:lpstr>OUTSIDE ACTIVITIES</vt:lpstr>
      <vt:lpstr>OUTSIDE ACTIVITIES</vt:lpstr>
      <vt:lpstr>OUTSIDE ACTIVITIES</vt:lpstr>
      <vt:lpstr>LD GOALS</vt:lpstr>
      <vt:lpstr>LD GOALS</vt:lpstr>
      <vt:lpstr>A PERSONAL EXAMPLE</vt:lpstr>
      <vt:lpstr>SCENARIOS</vt:lpstr>
      <vt:lpstr>Scenario 1: Personal academic writings     ON UN-RELATED TOPICS</vt:lpstr>
      <vt:lpstr>Scenario 1: (cont.) </vt:lpstr>
      <vt:lpstr>Scenario 1: (cont.) </vt:lpstr>
      <vt:lpstr>Scenario 1: Discussion </vt:lpstr>
      <vt:lpstr>Scenario 1: Key Messages </vt:lpstr>
      <vt:lpstr>Scenario 2:  Participation in boards, panels,      COMMITTEES, EXPERT GROUPS, AND SIMILAR BODIES</vt:lpstr>
      <vt:lpstr>Scenario 2: Cont’d    </vt:lpstr>
      <vt:lpstr>Scenario 2: Cont’d    </vt:lpstr>
      <vt:lpstr>Scenario 2: Cont’d    </vt:lpstr>
      <vt:lpstr>Scenario 2: Discussion </vt:lpstr>
      <vt:lpstr>Scenario 2: Key Messages </vt:lpstr>
      <vt:lpstr>Scenario 3: Ownership of a Business      </vt:lpstr>
      <vt:lpstr>Scenario 3: Ownership of a Business      </vt:lpstr>
      <vt:lpstr>Scenario 3: Discussion </vt:lpstr>
      <vt:lpstr>Scenario 3: Key Messages </vt:lpstr>
      <vt:lpstr>CONCLUSION</vt:lpstr>
      <vt:lpstr>Key Messages recap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OHR Initiatives &amp; Updates</dc:title>
  <dc:creator>Lindsey Thoeng</dc:creator>
  <cp:lastModifiedBy>Paul Saukila</cp:lastModifiedBy>
  <cp:revision>41</cp:revision>
  <dcterms:created xsi:type="dcterms:W3CDTF">2020-06-06T00:55:50Z</dcterms:created>
  <dcterms:modified xsi:type="dcterms:W3CDTF">2024-06-12T17:14:12Z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0x01010075FC40F4A94FBE46AA35C4E547749382</vt:lpwstr>
  </property>
  <property fmtid="{D5CDD505-2E9C-101B-9397-08002B2CF9AE}" pid="3" name="MediaServiceImageTags">
    <vt:lpwstr/>
  </property>
</Properties>
</file>