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33"/>
  </p:notesMasterIdLst>
  <p:sldIdLst>
    <p:sldId id="263" r:id="rId5"/>
    <p:sldId id="294" r:id="rId6"/>
    <p:sldId id="281" r:id="rId7"/>
    <p:sldId id="295" r:id="rId8"/>
    <p:sldId id="296" r:id="rId9"/>
    <p:sldId id="297" r:id="rId10"/>
    <p:sldId id="298" r:id="rId11"/>
    <p:sldId id="277" r:id="rId12"/>
    <p:sldId id="299" r:id="rId13"/>
    <p:sldId id="300" r:id="rId14"/>
    <p:sldId id="301" r:id="rId15"/>
    <p:sldId id="284" r:id="rId16"/>
    <p:sldId id="321" r:id="rId17"/>
    <p:sldId id="324" r:id="rId18"/>
    <p:sldId id="303" r:id="rId19"/>
    <p:sldId id="304" r:id="rId20"/>
    <p:sldId id="322" r:id="rId21"/>
    <p:sldId id="325" r:id="rId22"/>
    <p:sldId id="316" r:id="rId23"/>
    <p:sldId id="317" r:id="rId24"/>
    <p:sldId id="323" r:id="rId25"/>
    <p:sldId id="326" r:id="rId26"/>
    <p:sldId id="319" r:id="rId27"/>
    <p:sldId id="311" r:id="rId28"/>
    <p:sldId id="320" r:id="rId29"/>
    <p:sldId id="313" r:id="rId30"/>
    <p:sldId id="314" r:id="rId31"/>
    <p:sldId id="315" r:id="rId32"/>
  </p:sldIdLst>
  <p:sldSz cx="13003213"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ED9"/>
    <a:srgbClr val="6DD7FC"/>
    <a:srgbClr val="035DA1"/>
    <a:srgbClr val="133B95"/>
    <a:srgbClr val="70B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A0F35-F0F9-4602-ACB6-589963224A31}" v="1" dt="2025-06-12T19:37:35.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89" autoAdjust="0"/>
    <p:restoredTop sz="67312" autoAdjust="0"/>
  </p:normalViewPr>
  <p:slideViewPr>
    <p:cSldViewPr snapToGrid="0">
      <p:cViewPr varScale="1">
        <p:scale>
          <a:sx n="62" d="100"/>
          <a:sy n="62" d="100"/>
        </p:scale>
        <p:origin x="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aukila" userId="532a3116-391d-4a41-b3ed-6e041ce6a84a" providerId="ADAL" clId="{144A0F35-F0F9-4602-ACB6-589963224A31}"/>
    <pc:docChg chg="modSld">
      <pc:chgData name="Paul Saukila" userId="532a3116-391d-4a41-b3ed-6e041ce6a84a" providerId="ADAL" clId="{144A0F35-F0F9-4602-ACB6-589963224A31}" dt="2025-06-12T19:37:35.518" v="0"/>
      <pc:docMkLst>
        <pc:docMk/>
      </pc:docMkLst>
      <pc:sldChg chg="addSp modSp">
        <pc:chgData name="Paul Saukila" userId="532a3116-391d-4a41-b3ed-6e041ce6a84a" providerId="ADAL" clId="{144A0F35-F0F9-4602-ACB6-589963224A31}" dt="2025-06-12T19:37:35.518" v="0"/>
        <pc:sldMkLst>
          <pc:docMk/>
          <pc:sldMk cId="2527142437" sldId="263"/>
        </pc:sldMkLst>
        <pc:picChg chg="add mod">
          <ac:chgData name="Paul Saukila" userId="532a3116-391d-4a41-b3ed-6e041ce6a84a" providerId="ADAL" clId="{144A0F35-F0F9-4602-ACB6-589963224A31}" dt="2025-06-12T19:37:35.518" v="0"/>
          <ac:picMkLst>
            <pc:docMk/>
            <pc:sldMk cId="2527142437" sldId="263"/>
            <ac:picMk id="2" creationId="{AA3B58EA-C74E-AA17-F32E-D9578D9D5CB1}"/>
          </ac:picMkLst>
        </pc:picChg>
      </pc:sldChg>
    </pc:docChg>
  </pc:docChgLst>
  <pc:docChgLst>
    <pc:chgData name="Paul Saukila" userId="532a3116-391d-4a41-b3ed-6e041ce6a84a" providerId="ADAL" clId="{A9688FB2-EDD5-4C0B-B4CB-9F67DF184303}"/>
    <pc:docChg chg="undo custSel addSld modSld">
      <pc:chgData name="Paul Saukila" userId="532a3116-391d-4a41-b3ed-6e041ce6a84a" providerId="ADAL" clId="{A9688FB2-EDD5-4C0B-B4CB-9F67DF184303}" dt="2025-05-08T15:48:01.100" v="35" actId="403"/>
      <pc:docMkLst>
        <pc:docMk/>
      </pc:docMkLst>
      <pc:sldChg chg="modSp mod">
        <pc:chgData name="Paul Saukila" userId="532a3116-391d-4a41-b3ed-6e041ce6a84a" providerId="ADAL" clId="{A9688FB2-EDD5-4C0B-B4CB-9F67DF184303}" dt="2025-05-08T15:42:34.091" v="13" actId="20577"/>
        <pc:sldMkLst>
          <pc:docMk/>
          <pc:sldMk cId="3836918172" sldId="284"/>
        </pc:sldMkLst>
        <pc:spChg chg="mod">
          <ac:chgData name="Paul Saukila" userId="532a3116-391d-4a41-b3ed-6e041ce6a84a" providerId="ADAL" clId="{A9688FB2-EDD5-4C0B-B4CB-9F67DF184303}" dt="2025-05-08T15:42:34.091" v="13" actId="20577"/>
          <ac:spMkLst>
            <pc:docMk/>
            <pc:sldMk cId="3836918172" sldId="284"/>
            <ac:spMk id="8" creationId="{581255BE-00D4-16B9-C089-88C75AEECDE0}"/>
          </ac:spMkLst>
        </pc:spChg>
      </pc:sldChg>
      <pc:sldChg chg="modSp mod">
        <pc:chgData name="Paul Saukila" userId="532a3116-391d-4a41-b3ed-6e041ce6a84a" providerId="ADAL" clId="{A9688FB2-EDD5-4C0B-B4CB-9F67DF184303}" dt="2025-05-08T15:44:07.153" v="18" actId="403"/>
        <pc:sldMkLst>
          <pc:docMk/>
          <pc:sldMk cId="2418033411" sldId="304"/>
        </pc:sldMkLst>
        <pc:spChg chg="mod">
          <ac:chgData name="Paul Saukila" userId="532a3116-391d-4a41-b3ed-6e041ce6a84a" providerId="ADAL" clId="{A9688FB2-EDD5-4C0B-B4CB-9F67DF184303}" dt="2025-05-08T15:44:07.153" v="18" actId="403"/>
          <ac:spMkLst>
            <pc:docMk/>
            <pc:sldMk cId="2418033411" sldId="304"/>
            <ac:spMk id="8" creationId="{581255BE-00D4-16B9-C089-88C75AEECDE0}"/>
          </ac:spMkLst>
        </pc:spChg>
      </pc:sldChg>
      <pc:sldChg chg="modSp mod">
        <pc:chgData name="Paul Saukila" userId="532a3116-391d-4a41-b3ed-6e041ce6a84a" providerId="ADAL" clId="{A9688FB2-EDD5-4C0B-B4CB-9F67DF184303}" dt="2025-05-08T15:47:33.106" v="31" actId="403"/>
        <pc:sldMkLst>
          <pc:docMk/>
          <pc:sldMk cId="690776191" sldId="317"/>
        </pc:sldMkLst>
        <pc:spChg chg="mod">
          <ac:chgData name="Paul Saukila" userId="532a3116-391d-4a41-b3ed-6e041ce6a84a" providerId="ADAL" clId="{A9688FB2-EDD5-4C0B-B4CB-9F67DF184303}" dt="2025-05-08T15:47:33.106" v="31" actId="403"/>
          <ac:spMkLst>
            <pc:docMk/>
            <pc:sldMk cId="690776191" sldId="317"/>
            <ac:spMk id="8" creationId="{0DB71BF5-8DF5-C744-4D35-2CB040B274D3}"/>
          </ac:spMkLst>
        </pc:spChg>
      </pc:sldChg>
      <pc:sldChg chg="modSp mod">
        <pc:chgData name="Paul Saukila" userId="532a3116-391d-4a41-b3ed-6e041ce6a84a" providerId="ADAL" clId="{A9688FB2-EDD5-4C0B-B4CB-9F67DF184303}" dt="2025-05-08T15:42:07.954" v="10" actId="403"/>
        <pc:sldMkLst>
          <pc:docMk/>
          <pc:sldMk cId="4088841841" sldId="321"/>
        </pc:sldMkLst>
        <pc:spChg chg="mod">
          <ac:chgData name="Paul Saukila" userId="532a3116-391d-4a41-b3ed-6e041ce6a84a" providerId="ADAL" clId="{A9688FB2-EDD5-4C0B-B4CB-9F67DF184303}" dt="2025-05-08T15:42:07.954" v="10" actId="403"/>
          <ac:spMkLst>
            <pc:docMk/>
            <pc:sldMk cId="4088841841" sldId="321"/>
            <ac:spMk id="8" creationId="{963AB242-12D6-6E1F-376F-C3F554290D6D}"/>
          </ac:spMkLst>
        </pc:spChg>
      </pc:sldChg>
      <pc:sldChg chg="modSp mod">
        <pc:chgData name="Paul Saukila" userId="532a3116-391d-4a41-b3ed-6e041ce6a84a" providerId="ADAL" clId="{A9688FB2-EDD5-4C0B-B4CB-9F67DF184303}" dt="2025-05-08T15:44:13.190" v="20" actId="403"/>
        <pc:sldMkLst>
          <pc:docMk/>
          <pc:sldMk cId="4204325869" sldId="322"/>
        </pc:sldMkLst>
        <pc:spChg chg="mod">
          <ac:chgData name="Paul Saukila" userId="532a3116-391d-4a41-b3ed-6e041ce6a84a" providerId="ADAL" clId="{A9688FB2-EDD5-4C0B-B4CB-9F67DF184303}" dt="2025-05-08T15:44:13.190" v="20" actId="403"/>
          <ac:spMkLst>
            <pc:docMk/>
            <pc:sldMk cId="4204325869" sldId="322"/>
            <ac:spMk id="8" creationId="{D9B66CE5-A299-21E1-C14D-B2E8671AF689}"/>
          </ac:spMkLst>
        </pc:spChg>
      </pc:sldChg>
      <pc:sldChg chg="modSp mod">
        <pc:chgData name="Paul Saukila" userId="532a3116-391d-4a41-b3ed-6e041ce6a84a" providerId="ADAL" clId="{A9688FB2-EDD5-4C0B-B4CB-9F67DF184303}" dt="2025-05-08T15:47:46.466" v="33" actId="403"/>
        <pc:sldMkLst>
          <pc:docMk/>
          <pc:sldMk cId="1772237386" sldId="323"/>
        </pc:sldMkLst>
        <pc:spChg chg="mod">
          <ac:chgData name="Paul Saukila" userId="532a3116-391d-4a41-b3ed-6e041ce6a84a" providerId="ADAL" clId="{A9688FB2-EDD5-4C0B-B4CB-9F67DF184303}" dt="2025-05-08T15:47:46.466" v="33" actId="403"/>
          <ac:spMkLst>
            <pc:docMk/>
            <pc:sldMk cId="1772237386" sldId="323"/>
            <ac:spMk id="8" creationId="{12ED2C8C-65AB-81AE-C257-AA6B3D7A8050}"/>
          </ac:spMkLst>
        </pc:spChg>
      </pc:sldChg>
      <pc:sldChg chg="modSp add mod">
        <pc:chgData name="Paul Saukila" userId="532a3116-391d-4a41-b3ed-6e041ce6a84a" providerId="ADAL" clId="{A9688FB2-EDD5-4C0B-B4CB-9F67DF184303}" dt="2025-05-08T15:42:13.528" v="11" actId="403"/>
        <pc:sldMkLst>
          <pc:docMk/>
          <pc:sldMk cId="2851096197" sldId="324"/>
        </pc:sldMkLst>
        <pc:spChg chg="mod">
          <ac:chgData name="Paul Saukila" userId="532a3116-391d-4a41-b3ed-6e041ce6a84a" providerId="ADAL" clId="{A9688FB2-EDD5-4C0B-B4CB-9F67DF184303}" dt="2025-05-08T15:42:13.528" v="11" actId="403"/>
          <ac:spMkLst>
            <pc:docMk/>
            <pc:sldMk cId="2851096197" sldId="324"/>
            <ac:spMk id="8" creationId="{C2F48526-2287-734C-E479-CCA36F9F2457}"/>
          </ac:spMkLst>
        </pc:spChg>
      </pc:sldChg>
      <pc:sldChg chg="modSp add mod">
        <pc:chgData name="Paul Saukila" userId="532a3116-391d-4a41-b3ed-6e041ce6a84a" providerId="ADAL" clId="{A9688FB2-EDD5-4C0B-B4CB-9F67DF184303}" dt="2025-05-08T15:44:19.026" v="22" actId="403"/>
        <pc:sldMkLst>
          <pc:docMk/>
          <pc:sldMk cId="1719587345" sldId="325"/>
        </pc:sldMkLst>
        <pc:spChg chg="mod">
          <ac:chgData name="Paul Saukila" userId="532a3116-391d-4a41-b3ed-6e041ce6a84a" providerId="ADAL" clId="{A9688FB2-EDD5-4C0B-B4CB-9F67DF184303}" dt="2025-05-08T15:44:19.026" v="22" actId="403"/>
          <ac:spMkLst>
            <pc:docMk/>
            <pc:sldMk cId="1719587345" sldId="325"/>
            <ac:spMk id="8" creationId="{B0AE7EA0-2076-8AEF-906F-97D69352A3F2}"/>
          </ac:spMkLst>
        </pc:spChg>
      </pc:sldChg>
      <pc:sldChg chg="modSp add mod">
        <pc:chgData name="Paul Saukila" userId="532a3116-391d-4a41-b3ed-6e041ce6a84a" providerId="ADAL" clId="{A9688FB2-EDD5-4C0B-B4CB-9F67DF184303}" dt="2025-05-08T15:48:01.100" v="35" actId="403"/>
        <pc:sldMkLst>
          <pc:docMk/>
          <pc:sldMk cId="885902794" sldId="326"/>
        </pc:sldMkLst>
        <pc:spChg chg="mod">
          <ac:chgData name="Paul Saukila" userId="532a3116-391d-4a41-b3ed-6e041ce6a84a" providerId="ADAL" clId="{A9688FB2-EDD5-4C0B-B4CB-9F67DF184303}" dt="2025-05-08T15:48:01.100" v="35" actId="403"/>
          <ac:spMkLst>
            <pc:docMk/>
            <pc:sldMk cId="885902794" sldId="326"/>
            <ac:spMk id="8" creationId="{E5084900-0640-38D2-87A9-76D475A3FF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DF1EF-1D5A-CA4E-835B-3CAA48C7FBD7}" type="datetimeFigureOut">
              <a:rPr lang="en-US" smtClean="0"/>
              <a:t>12/06/2025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A5675-0DCA-0049-9F30-898DE165463C}" type="slidenum">
              <a:rPr lang="en-US" smtClean="0"/>
              <a:t>‹#›</a:t>
            </a:fld>
            <a:endParaRPr lang="en-US"/>
          </a:p>
        </p:txBody>
      </p:sp>
    </p:spTree>
    <p:extLst>
      <p:ext uri="{BB962C8B-B14F-4D97-AF65-F5344CB8AC3E}">
        <p14:creationId xmlns:p14="http://schemas.microsoft.com/office/powerpoint/2010/main" val="4099372948"/>
      </p:ext>
    </p:extLst>
  </p:cSld>
  <p:clrMap bg1="lt1" tx1="dk1" bg2="lt2" tx2="dk2" accent1="accent1" accent2="accent2" accent3="accent3" accent4="accent4" accent5="accent5" accent6="accent6" hlink="hlink" folHlink="folHlink"/>
  <p:notesStyle>
    <a:lvl1pPr marL="0" algn="l" defTabSz="975208" rtl="0" eaLnBrk="1" latinLnBrk="0" hangingPunct="1">
      <a:defRPr sz="1280" kern="1200">
        <a:solidFill>
          <a:schemeClr val="tx1"/>
        </a:solidFill>
        <a:latin typeface="+mn-lt"/>
        <a:ea typeface="+mn-ea"/>
        <a:cs typeface="+mn-cs"/>
      </a:defRPr>
    </a:lvl1pPr>
    <a:lvl2pPr marL="487604" algn="l" defTabSz="975208" rtl="0" eaLnBrk="1" latinLnBrk="0" hangingPunct="1">
      <a:defRPr sz="1280" kern="1200">
        <a:solidFill>
          <a:schemeClr val="tx1"/>
        </a:solidFill>
        <a:latin typeface="+mn-lt"/>
        <a:ea typeface="+mn-ea"/>
        <a:cs typeface="+mn-cs"/>
      </a:defRPr>
    </a:lvl2pPr>
    <a:lvl3pPr marL="975208" algn="l" defTabSz="975208" rtl="0" eaLnBrk="1" latinLnBrk="0" hangingPunct="1">
      <a:defRPr sz="1280" kern="1200">
        <a:solidFill>
          <a:schemeClr val="tx1"/>
        </a:solidFill>
        <a:latin typeface="+mn-lt"/>
        <a:ea typeface="+mn-ea"/>
        <a:cs typeface="+mn-cs"/>
      </a:defRPr>
    </a:lvl3pPr>
    <a:lvl4pPr marL="1462811" algn="l" defTabSz="975208" rtl="0" eaLnBrk="1" latinLnBrk="0" hangingPunct="1">
      <a:defRPr sz="1280" kern="1200">
        <a:solidFill>
          <a:schemeClr val="tx1"/>
        </a:solidFill>
        <a:latin typeface="+mn-lt"/>
        <a:ea typeface="+mn-ea"/>
        <a:cs typeface="+mn-cs"/>
      </a:defRPr>
    </a:lvl4pPr>
    <a:lvl5pPr marL="1950415" algn="l" defTabSz="975208" rtl="0" eaLnBrk="1" latinLnBrk="0" hangingPunct="1">
      <a:defRPr sz="1280" kern="1200">
        <a:solidFill>
          <a:schemeClr val="tx1"/>
        </a:solidFill>
        <a:latin typeface="+mn-lt"/>
        <a:ea typeface="+mn-ea"/>
        <a:cs typeface="+mn-cs"/>
      </a:defRPr>
    </a:lvl5pPr>
    <a:lvl6pPr marL="2438019" algn="l" defTabSz="975208" rtl="0" eaLnBrk="1" latinLnBrk="0" hangingPunct="1">
      <a:defRPr sz="1280" kern="1200">
        <a:solidFill>
          <a:schemeClr val="tx1"/>
        </a:solidFill>
        <a:latin typeface="+mn-lt"/>
        <a:ea typeface="+mn-ea"/>
        <a:cs typeface="+mn-cs"/>
      </a:defRPr>
    </a:lvl6pPr>
    <a:lvl7pPr marL="2925623" algn="l" defTabSz="975208" rtl="0" eaLnBrk="1" latinLnBrk="0" hangingPunct="1">
      <a:defRPr sz="1280" kern="1200">
        <a:solidFill>
          <a:schemeClr val="tx1"/>
        </a:solidFill>
        <a:latin typeface="+mn-lt"/>
        <a:ea typeface="+mn-ea"/>
        <a:cs typeface="+mn-cs"/>
      </a:defRPr>
    </a:lvl7pPr>
    <a:lvl8pPr marL="3413227" algn="l" defTabSz="975208" rtl="0" eaLnBrk="1" latinLnBrk="0" hangingPunct="1">
      <a:defRPr sz="1280" kern="1200">
        <a:solidFill>
          <a:schemeClr val="tx1"/>
        </a:solidFill>
        <a:latin typeface="+mn-lt"/>
        <a:ea typeface="+mn-ea"/>
        <a:cs typeface="+mn-cs"/>
      </a:defRPr>
    </a:lvl8pPr>
    <a:lvl9pPr marL="3900830" algn="l" defTabSz="975208"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BA5675-0DCA-0049-9F30-898DE165463C}" type="slidenum">
              <a:rPr lang="en-US" smtClean="0"/>
              <a:t>1</a:t>
            </a:fld>
            <a:endParaRPr lang="en-US"/>
          </a:p>
        </p:txBody>
      </p:sp>
    </p:spTree>
    <p:extLst>
      <p:ext uri="{BB962C8B-B14F-4D97-AF65-F5344CB8AC3E}">
        <p14:creationId xmlns:p14="http://schemas.microsoft.com/office/powerpoint/2010/main" val="156006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600"/>
              </a:spcAft>
            </a:pPr>
            <a:r>
              <a:rPr lang="en-GB" sz="1200" b="1" dirty="0">
                <a:latin typeface="Aptos" panose="020B0004020202020204" pitchFamily="34" charset="0"/>
                <a:ea typeface="Meiryo" panose="020B0604030504040204" pitchFamily="34" charset="-128"/>
              </a:rPr>
              <a:t>A Personal Example</a:t>
            </a:r>
          </a:p>
          <a:p>
            <a:pPr algn="just">
              <a:spcBef>
                <a:spcPts val="600"/>
              </a:spcBef>
              <a:spcAft>
                <a:spcPts val="600"/>
              </a:spcAft>
            </a:pPr>
            <a:endParaRPr lang="en-GB" sz="1200" dirty="0">
              <a:latin typeface="Aptos" panose="020B0004020202020204" pitchFamily="34" charset="0"/>
              <a:ea typeface="Meiryo" panose="020B0604030504040204" pitchFamily="34" charset="-128"/>
            </a:endParaRPr>
          </a:p>
          <a:p>
            <a:pPr algn="just">
              <a:spcBef>
                <a:spcPts val="600"/>
              </a:spcBef>
              <a:spcAft>
                <a:spcPts val="600"/>
              </a:spcAft>
            </a:pPr>
            <a:r>
              <a:rPr lang="en-GB" sz="1200" dirty="0">
                <a:effectLst/>
                <a:latin typeface="Aptos" panose="020B0004020202020204" pitchFamily="34" charset="0"/>
                <a:ea typeface="DengXian" panose="02010600030101010101" pitchFamily="2" charset="-122"/>
                <a:cs typeface="Calibri" panose="020F0502020204030204" pitchFamily="34" charset="0"/>
              </a:rPr>
              <a:t>For this first activity, I would like to share with you a personal story about a time I faced an opportunity/ accomplishment/ something that worked well, or a challenge linked to one/two of the five behaviours in the UN Values and Behaviours Framework. As I share it, please think what you would do if you found yourselves facing a similar situation.</a:t>
            </a:r>
            <a:endParaRPr lang="en-US"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10</a:t>
            </a:fld>
            <a:endParaRPr lang="en-US"/>
          </a:p>
        </p:txBody>
      </p:sp>
    </p:spTree>
    <p:extLst>
      <p:ext uri="{BB962C8B-B14F-4D97-AF65-F5344CB8AC3E}">
        <p14:creationId xmlns:p14="http://schemas.microsoft.com/office/powerpoint/2010/main" val="298471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spcBef>
                <a:spcPts val="600"/>
              </a:spcBef>
              <a:defRPr/>
            </a:pPr>
            <a:r>
              <a:rPr lang="en-GB" sz="1200" b="1" dirty="0">
                <a:latin typeface="Aptos" panose="020B0004020202020204" pitchFamily="34" charset="0"/>
                <a:ea typeface="Meiryo" panose="020B0604030504040204" pitchFamily="34" charset="-128"/>
                <a:cs typeface="Tahoma" panose="020B0604030504040204" pitchFamily="34" charset="0"/>
              </a:rPr>
              <a:t>Scenarios</a:t>
            </a:r>
          </a:p>
          <a:p>
            <a:pPr defTabSz="966338">
              <a:spcBef>
                <a:spcPts val="600"/>
              </a:spcBef>
              <a:defRPr/>
            </a:pPr>
            <a:endParaRPr lang="en-GB" sz="1200" dirty="0">
              <a:latin typeface="Aptos" panose="020B0004020202020204" pitchFamily="34" charset="0"/>
              <a:ea typeface="Meiryo" panose="020B0604030504040204" pitchFamily="34" charset="-128"/>
              <a:cs typeface="Tahoma" panose="020B0604030504040204" pitchFamily="34" charset="0"/>
            </a:endParaRPr>
          </a:p>
          <a:p>
            <a:pPr marL="0" marR="0">
              <a:lnSpc>
                <a:spcPct val="115000"/>
              </a:lnSpc>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Let us move on to the scenarios. The scenarios we will discuss today relate to the UN behaviours. We will aim to discuss two scenarios and, if there is time, we will discuss a third. We have about 25 minutes to discuss each scenario.</a:t>
            </a:r>
          </a:p>
          <a:p>
            <a:pPr marL="0" marR="0">
              <a:lnSpc>
                <a:spcPct val="115000"/>
              </a:lnSpc>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Each scenario relates to two of the five Behaviours in the UN Values and Behaviours Framework: Connect and Collaborate, Analyse and Plan, Deliver Results with Positive Impact, Learn and Develop, and Adapt and Innovate.</a:t>
            </a:r>
          </a:p>
          <a:p>
            <a:pPr marL="0" marR="0">
              <a:lnSpc>
                <a:spcPct val="115000"/>
              </a:lnSpc>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All the scenarios can be found in the Participant’s Guide which you have already received.</a:t>
            </a:r>
          </a:p>
          <a:p>
            <a:pPr marL="0" marR="0">
              <a:lnSpc>
                <a:spcPct val="115000"/>
              </a:lnSpc>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Then say either:</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600"/>
              </a:spcAft>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Let us start with scenario &lt;1/2/3&gt;, which is on &lt;indicate the behaviours covered by the chosen scenario&gt;.</a:t>
            </a:r>
          </a:p>
          <a:p>
            <a:pPr marL="342900" marR="0" lvl="0" indent="-342900">
              <a:lnSpc>
                <a:spcPct val="115000"/>
              </a:lnSpc>
              <a:spcAft>
                <a:spcPts val="600"/>
              </a:spcAft>
              <a:buFont typeface="Symbol" panose="05050102010706020507" pitchFamily="18" charset="2"/>
              <a:buChar char=""/>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Or ask:</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a:buNone/>
            </a:pPr>
            <a:r>
              <a:rPr lang="en-GB" sz="1200" dirty="0">
                <a:effectLst/>
                <a:latin typeface="Aptos" panose="020B0004020202020204" pitchFamily="34" charset="0"/>
                <a:ea typeface="DengXian" panose="02010600030101010101" pitchFamily="2" charset="-122"/>
                <a:cs typeface="Calibri" panose="020F0502020204030204" pitchFamily="34" charset="0"/>
              </a:rPr>
              <a:t>Which scenario would you like to discuss first?</a:t>
            </a:r>
            <a:endParaRPr lang="en-US"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11</a:t>
            </a:fld>
            <a:endParaRPr lang="en-US"/>
          </a:p>
        </p:txBody>
      </p:sp>
    </p:spTree>
    <p:extLst>
      <p:ext uri="{BB962C8B-B14F-4D97-AF65-F5344CB8AC3E}">
        <p14:creationId xmlns:p14="http://schemas.microsoft.com/office/powerpoint/2010/main" val="133391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Scenario 1: Connect and collaborate/Deliver results with positive impact</a:t>
            </a:r>
          </a:p>
          <a:p>
            <a:pPr algn="just">
              <a:spcBef>
                <a:spcPts val="600"/>
              </a:spcBef>
              <a:spcAft>
                <a:spcPts val="1268"/>
              </a:spcAft>
            </a:pPr>
            <a:endParaRPr lang="en-GB" sz="1200" dirty="0">
              <a:latin typeface="Aptos" panose="020B0004020202020204" pitchFamily="34" charset="0"/>
              <a:ea typeface="Meiryo" panose="020B0604030504040204" pitchFamily="34" charset="-128"/>
            </a:endParaRPr>
          </a:p>
          <a:p>
            <a:pPr algn="just">
              <a:spcBef>
                <a:spcPts val="600"/>
              </a:spcBef>
              <a:spcAft>
                <a:spcPts val="1268"/>
              </a:spcAft>
            </a:pPr>
            <a:r>
              <a:rPr lang="en-GB" sz="1200" dirty="0">
                <a:latin typeface="Aptos" panose="020B0004020202020204" pitchFamily="34" charset="0"/>
                <a:ea typeface="Meiryo" panose="020B0604030504040204" pitchFamily="34" charset="-128"/>
                <a:cs typeface="Tahoma" panose="020B0604030504040204" pitchFamily="34" charset="0"/>
              </a:rPr>
              <a:t>Invite a participant to read the scenario to the group.</a:t>
            </a:r>
          </a:p>
          <a:p>
            <a:pPr algn="just">
              <a:spcBef>
                <a:spcPts val="600"/>
              </a:spcBef>
              <a:spcAft>
                <a:spcPts val="1268"/>
              </a:spcAft>
            </a:pPr>
            <a:endParaRPr lang="en-GB" sz="1200" dirty="0">
              <a:latin typeface="Aptos" panose="020B0004020202020204" pitchFamily="34" charset="0"/>
              <a:ea typeface="Meiryo" panose="020B0604030504040204" pitchFamily="34" charset="-128"/>
              <a:cs typeface="Tahoma" panose="020B0604030504040204" pitchFamily="34" charset="0"/>
            </a:endParaRPr>
          </a:p>
          <a:p>
            <a:pPr algn="just">
              <a:spcBef>
                <a:spcPts val="600"/>
              </a:spcBef>
              <a:spcAft>
                <a:spcPts val="1268"/>
              </a:spcAft>
            </a:pPr>
            <a:r>
              <a:rPr lang="en-GB" sz="1200" dirty="0">
                <a:latin typeface="Aptos" panose="020B0004020202020204" pitchFamily="34" charset="0"/>
                <a:ea typeface="Meiryo" panose="020B0604030504040204" pitchFamily="34" charset="-128"/>
                <a:cs typeface="Tahoma" panose="020B0604030504040204" pitchFamily="34" charset="0"/>
              </a:rPr>
              <a:t>This scenario can also be found in the Participant’s Guide.</a:t>
            </a:r>
          </a:p>
        </p:txBody>
      </p:sp>
      <p:sp>
        <p:nvSpPr>
          <p:cNvPr id="4" name="Slide Number Placeholder 3"/>
          <p:cNvSpPr>
            <a:spLocks noGrp="1"/>
          </p:cNvSpPr>
          <p:nvPr>
            <p:ph type="sldNum" sz="quarter" idx="5"/>
          </p:nvPr>
        </p:nvSpPr>
        <p:spPr/>
        <p:txBody>
          <a:bodyPr/>
          <a:lstStyle/>
          <a:p>
            <a:fld id="{B2BA5675-0DCA-0049-9F30-898DE165463C}" type="slidenum">
              <a:rPr lang="en-US" smtClean="0"/>
              <a:t>12</a:t>
            </a:fld>
            <a:endParaRPr lang="en-US"/>
          </a:p>
        </p:txBody>
      </p:sp>
    </p:spTree>
    <p:extLst>
      <p:ext uri="{BB962C8B-B14F-4D97-AF65-F5344CB8AC3E}">
        <p14:creationId xmlns:p14="http://schemas.microsoft.com/office/powerpoint/2010/main" val="247637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B17E9-B314-8C83-E123-828379777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77E44-0D7A-F11C-D672-25978E552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B1C2D-0CCE-28FA-F69E-FE7F9874C6A4}"/>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Continuation of Scenario 1: Connect and collaborate/Deliver results with positive impact</a:t>
            </a:r>
          </a:p>
        </p:txBody>
      </p:sp>
      <p:sp>
        <p:nvSpPr>
          <p:cNvPr id="4" name="Slide Number Placeholder 3">
            <a:extLst>
              <a:ext uri="{FF2B5EF4-FFF2-40B4-BE49-F238E27FC236}">
                <a16:creationId xmlns:a16="http://schemas.microsoft.com/office/drawing/2014/main" id="{2CBE4DB0-B594-3B00-8556-3EBD948528EC}"/>
              </a:ext>
            </a:extLst>
          </p:cNvPr>
          <p:cNvSpPr>
            <a:spLocks noGrp="1"/>
          </p:cNvSpPr>
          <p:nvPr>
            <p:ph type="sldNum" sz="quarter" idx="5"/>
          </p:nvPr>
        </p:nvSpPr>
        <p:spPr/>
        <p:txBody>
          <a:bodyPr/>
          <a:lstStyle/>
          <a:p>
            <a:fld id="{B2BA5675-0DCA-0049-9F30-898DE165463C}" type="slidenum">
              <a:rPr lang="en-US" smtClean="0"/>
              <a:t>13</a:t>
            </a:fld>
            <a:endParaRPr lang="en-US"/>
          </a:p>
        </p:txBody>
      </p:sp>
    </p:spTree>
    <p:extLst>
      <p:ext uri="{BB962C8B-B14F-4D97-AF65-F5344CB8AC3E}">
        <p14:creationId xmlns:p14="http://schemas.microsoft.com/office/powerpoint/2010/main" val="243010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B375-A20C-335A-B221-839798B67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B5435-3F0D-E51B-A9E3-447B27A61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77BC2-B671-F22E-825D-782B6F00B989}"/>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Continuation of Scenario 1: Connect and collaborate/Deliver results with positive impact</a:t>
            </a:r>
          </a:p>
        </p:txBody>
      </p:sp>
      <p:sp>
        <p:nvSpPr>
          <p:cNvPr id="4" name="Slide Number Placeholder 3">
            <a:extLst>
              <a:ext uri="{FF2B5EF4-FFF2-40B4-BE49-F238E27FC236}">
                <a16:creationId xmlns:a16="http://schemas.microsoft.com/office/drawing/2014/main" id="{EAB020ED-2F91-8055-E2CF-77C320DCCA21}"/>
              </a:ext>
            </a:extLst>
          </p:cNvPr>
          <p:cNvSpPr>
            <a:spLocks noGrp="1"/>
          </p:cNvSpPr>
          <p:nvPr>
            <p:ph type="sldNum" sz="quarter" idx="5"/>
          </p:nvPr>
        </p:nvSpPr>
        <p:spPr/>
        <p:txBody>
          <a:bodyPr/>
          <a:lstStyle/>
          <a:p>
            <a:fld id="{B2BA5675-0DCA-0049-9F30-898DE165463C}" type="slidenum">
              <a:rPr lang="en-US" smtClean="0"/>
              <a:t>14</a:t>
            </a:fld>
            <a:endParaRPr lang="en-US"/>
          </a:p>
        </p:txBody>
      </p:sp>
    </p:spTree>
    <p:extLst>
      <p:ext uri="{BB962C8B-B14F-4D97-AF65-F5344CB8AC3E}">
        <p14:creationId xmlns:p14="http://schemas.microsoft.com/office/powerpoint/2010/main" val="3957710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Scenario 1: Key Messages</a:t>
            </a:r>
          </a:p>
          <a:p>
            <a:pPr marL="0" marR="0" lvl="0" indent="0" rtl="0">
              <a:lnSpc>
                <a:spcPct val="115000"/>
              </a:lnSpc>
              <a:spcAft>
                <a:spcPts val="800"/>
              </a:spcAft>
              <a:buFont typeface="Wingdings" panose="05000000000000000000" pitchFamily="2" charset="2"/>
              <a:buNone/>
            </a:pPr>
            <a:endParaRPr lang="en-GB" sz="1200" kern="1200" dirty="0">
              <a:effectLst/>
              <a:latin typeface="Aptos" panose="020B0004020202020204" pitchFamily="34" charset="0"/>
              <a:ea typeface="+mn-ea"/>
              <a:cs typeface="+mn-cs"/>
            </a:endParaRPr>
          </a:p>
          <a:p>
            <a:pPr marL="0" marR="0" lvl="0" indent="0" rtl="0">
              <a:lnSpc>
                <a:spcPct val="115000"/>
              </a:lnSpc>
              <a:spcAft>
                <a:spcPts val="800"/>
              </a:spcAft>
              <a:buFont typeface="Wingdings" panose="05000000000000000000" pitchFamily="2" charset="2"/>
              <a:buNone/>
            </a:pPr>
            <a:r>
              <a:rPr lang="en-GB" sz="1200" kern="100" dirty="0">
                <a:effectLst/>
                <a:latin typeface="Aptos" panose="020B0004020202020204" pitchFamily="34" charset="0"/>
                <a:ea typeface="DengXian" panose="02010600030101010101" pitchFamily="2" charset="-122"/>
                <a:cs typeface="Arial" panose="020B0604020202020204" pitchFamily="34" charset="0"/>
              </a:rPr>
              <a:t>Wrap up by reading or paraphrasing the key messages, emphasizing any other important points that have come out of the discussion.</a:t>
            </a:r>
          </a:p>
          <a:p>
            <a:pPr marL="0" marR="0" lvl="0" indent="0" rtl="0">
              <a:lnSpc>
                <a:spcPct val="115000"/>
              </a:lnSpc>
              <a:spcAft>
                <a:spcPts val="800"/>
              </a:spcAft>
              <a:buFont typeface="Wingdings" panose="05000000000000000000" pitchFamily="2" charset="2"/>
              <a:buNone/>
            </a:pPr>
            <a:endParaRPr lang="en-GB"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lvl="0" indent="0" algn="l" defTabSz="975208" rtl="0" eaLnBrk="1" fontAlgn="auto" latinLnBrk="0" hangingPunct="1">
              <a:lnSpc>
                <a:spcPct val="115000"/>
              </a:lnSpc>
              <a:spcBef>
                <a:spcPts val="0"/>
              </a:spcBef>
              <a:spcAft>
                <a:spcPts val="800"/>
              </a:spcAft>
              <a:buClrTx/>
              <a:buSzTx/>
              <a:buFont typeface="Wingdings" panose="05000000000000000000" pitchFamily="2" charset="2"/>
              <a:buNone/>
              <a:tabLst/>
              <a:defRPr/>
            </a:pPr>
            <a:r>
              <a:rPr lang="en-GB" sz="1200" kern="100" dirty="0">
                <a:effectLst/>
                <a:latin typeface="Aptos" panose="020B0004020202020204" pitchFamily="34" charset="0"/>
                <a:ea typeface="DengXian" panose="02010600030101010101" pitchFamily="2" charset="-122"/>
                <a:cs typeface="Arial" panose="020B0604020202020204" pitchFamily="34" charset="0"/>
              </a:rPr>
              <a:t>Allow time for participants to share their points of view and ask if there are any questions before moving onto the next scenario.</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lvl="0" indent="0" rtl="0">
              <a:lnSpc>
                <a:spcPct val="115000"/>
              </a:lnSpc>
              <a:spcAft>
                <a:spcPts val="800"/>
              </a:spcAft>
              <a:buFont typeface="Wingdings" panose="05000000000000000000" pitchFamily="2" charset="2"/>
              <a:buNone/>
            </a:pP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15</a:t>
            </a:fld>
            <a:endParaRPr lang="en-US"/>
          </a:p>
        </p:txBody>
      </p:sp>
    </p:spTree>
    <p:extLst>
      <p:ext uri="{BB962C8B-B14F-4D97-AF65-F5344CB8AC3E}">
        <p14:creationId xmlns:p14="http://schemas.microsoft.com/office/powerpoint/2010/main" val="82217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Scenario 2: Analyse and plan/Connect and collaborate</a:t>
            </a:r>
          </a:p>
          <a:p>
            <a:pPr algn="just">
              <a:spcBef>
                <a:spcPts val="600"/>
              </a:spcBef>
              <a:spcAft>
                <a:spcPts val="1268"/>
              </a:spcAft>
            </a:pPr>
            <a:endParaRPr lang="en-GB" sz="1200" dirty="0">
              <a:latin typeface="Aptos" panose="020B0004020202020204" pitchFamily="34" charset="0"/>
              <a:ea typeface="Meiryo" panose="020B0604030504040204" pitchFamily="34" charset="-128"/>
            </a:endParaRPr>
          </a:p>
          <a:p>
            <a:pPr algn="just">
              <a:spcBef>
                <a:spcPts val="600"/>
              </a:spcBef>
              <a:spcAft>
                <a:spcPts val="1268"/>
              </a:spcAft>
            </a:pPr>
            <a:r>
              <a:rPr lang="en-GB" sz="1200" dirty="0">
                <a:latin typeface="Aptos" panose="020B0004020202020204" pitchFamily="34" charset="0"/>
                <a:ea typeface="Meiryo" panose="020B0604030504040204" pitchFamily="34" charset="-128"/>
                <a:cs typeface="Tahoma" panose="020B0604030504040204" pitchFamily="34" charset="0"/>
              </a:rPr>
              <a:t>Invite a participant to read the scenario to the group.</a:t>
            </a:r>
          </a:p>
          <a:p>
            <a:pPr algn="just">
              <a:spcBef>
                <a:spcPts val="600"/>
              </a:spcBef>
              <a:spcAft>
                <a:spcPts val="1268"/>
              </a:spcAft>
            </a:pPr>
            <a:endParaRPr lang="en-GB" sz="1200" dirty="0">
              <a:latin typeface="Aptos" panose="020B0004020202020204" pitchFamily="34" charset="0"/>
              <a:ea typeface="Meiryo" panose="020B0604030504040204" pitchFamily="34" charset="-128"/>
              <a:cs typeface="Tahoma" panose="020B0604030504040204" pitchFamily="34" charset="0"/>
            </a:endParaRPr>
          </a:p>
          <a:p>
            <a:pPr algn="just">
              <a:spcBef>
                <a:spcPts val="600"/>
              </a:spcBef>
              <a:spcAft>
                <a:spcPts val="1268"/>
              </a:spcAft>
            </a:pPr>
            <a:r>
              <a:rPr lang="en-GB" sz="1200" dirty="0">
                <a:latin typeface="Aptos" panose="020B0004020202020204" pitchFamily="34" charset="0"/>
                <a:ea typeface="Meiryo" panose="020B0604030504040204" pitchFamily="34" charset="-128"/>
                <a:cs typeface="Tahoma" panose="020B0604030504040204" pitchFamily="34" charset="0"/>
              </a:rPr>
              <a:t>This scenario can also be found in the Participant’s Guide.</a:t>
            </a:r>
          </a:p>
        </p:txBody>
      </p:sp>
      <p:sp>
        <p:nvSpPr>
          <p:cNvPr id="4" name="Slide Number Placeholder 3"/>
          <p:cNvSpPr>
            <a:spLocks noGrp="1"/>
          </p:cNvSpPr>
          <p:nvPr>
            <p:ph type="sldNum" sz="quarter" idx="5"/>
          </p:nvPr>
        </p:nvSpPr>
        <p:spPr/>
        <p:txBody>
          <a:bodyPr/>
          <a:lstStyle/>
          <a:p>
            <a:fld id="{B2BA5675-0DCA-0049-9F30-898DE165463C}" type="slidenum">
              <a:rPr lang="en-US" smtClean="0"/>
              <a:t>16</a:t>
            </a:fld>
            <a:endParaRPr lang="en-US"/>
          </a:p>
        </p:txBody>
      </p:sp>
    </p:spTree>
    <p:extLst>
      <p:ext uri="{BB962C8B-B14F-4D97-AF65-F5344CB8AC3E}">
        <p14:creationId xmlns:p14="http://schemas.microsoft.com/office/powerpoint/2010/main" val="60415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F81F6-3A7F-67F6-B017-9A3884484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2CA20-36EE-950C-6DAB-A1F2E7DD2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A32FB-61AC-0A50-A548-E95234CBDCBA}"/>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Continuation of Scenario 2: Analyse and plan/Connect and collaborate</a:t>
            </a:r>
          </a:p>
          <a:p>
            <a:pPr algn="just">
              <a:spcBef>
                <a:spcPts val="600"/>
              </a:spcBef>
              <a:spcAft>
                <a:spcPts val="1268"/>
              </a:spcAft>
            </a:pPr>
            <a:endParaRPr lang="en-GB" dirty="0">
              <a:ea typeface="Meiryo" panose="020B0604030504040204" pitchFamily="34" charset="-128"/>
            </a:endParaRPr>
          </a:p>
        </p:txBody>
      </p:sp>
      <p:sp>
        <p:nvSpPr>
          <p:cNvPr id="4" name="Slide Number Placeholder 3">
            <a:extLst>
              <a:ext uri="{FF2B5EF4-FFF2-40B4-BE49-F238E27FC236}">
                <a16:creationId xmlns:a16="http://schemas.microsoft.com/office/drawing/2014/main" id="{262B6932-9CB1-B703-03A5-836369BC30DC}"/>
              </a:ext>
            </a:extLst>
          </p:cNvPr>
          <p:cNvSpPr>
            <a:spLocks noGrp="1"/>
          </p:cNvSpPr>
          <p:nvPr>
            <p:ph type="sldNum" sz="quarter" idx="5"/>
          </p:nvPr>
        </p:nvSpPr>
        <p:spPr/>
        <p:txBody>
          <a:bodyPr/>
          <a:lstStyle/>
          <a:p>
            <a:fld id="{B2BA5675-0DCA-0049-9F30-898DE165463C}" type="slidenum">
              <a:rPr lang="en-US" smtClean="0"/>
              <a:t>17</a:t>
            </a:fld>
            <a:endParaRPr lang="en-US"/>
          </a:p>
        </p:txBody>
      </p:sp>
    </p:spTree>
    <p:extLst>
      <p:ext uri="{BB962C8B-B14F-4D97-AF65-F5344CB8AC3E}">
        <p14:creationId xmlns:p14="http://schemas.microsoft.com/office/powerpoint/2010/main" val="165582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7F8A-FFE8-6EEA-4D08-823BF8161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26BB5-D163-C588-2880-AA411DFD6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F7D08-D109-2776-6618-3410F3C2EE2F}"/>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Continuation of Scenario 2: Analyse and plan/Connect and collaborate</a:t>
            </a:r>
          </a:p>
          <a:p>
            <a:pPr algn="just">
              <a:spcBef>
                <a:spcPts val="600"/>
              </a:spcBef>
              <a:spcAft>
                <a:spcPts val="1268"/>
              </a:spcAft>
            </a:pPr>
            <a:endParaRPr lang="en-GB" dirty="0">
              <a:ea typeface="Meiryo" panose="020B0604030504040204" pitchFamily="34" charset="-128"/>
            </a:endParaRPr>
          </a:p>
        </p:txBody>
      </p:sp>
      <p:sp>
        <p:nvSpPr>
          <p:cNvPr id="4" name="Slide Number Placeholder 3">
            <a:extLst>
              <a:ext uri="{FF2B5EF4-FFF2-40B4-BE49-F238E27FC236}">
                <a16:creationId xmlns:a16="http://schemas.microsoft.com/office/drawing/2014/main" id="{8E00E71C-2A93-B324-4D8E-B0F7F4D2B501}"/>
              </a:ext>
            </a:extLst>
          </p:cNvPr>
          <p:cNvSpPr>
            <a:spLocks noGrp="1"/>
          </p:cNvSpPr>
          <p:nvPr>
            <p:ph type="sldNum" sz="quarter" idx="5"/>
          </p:nvPr>
        </p:nvSpPr>
        <p:spPr/>
        <p:txBody>
          <a:bodyPr/>
          <a:lstStyle/>
          <a:p>
            <a:fld id="{B2BA5675-0DCA-0049-9F30-898DE165463C}" type="slidenum">
              <a:rPr lang="en-US" smtClean="0"/>
              <a:t>18</a:t>
            </a:fld>
            <a:endParaRPr lang="en-US"/>
          </a:p>
        </p:txBody>
      </p:sp>
    </p:spTree>
    <p:extLst>
      <p:ext uri="{BB962C8B-B14F-4D97-AF65-F5344CB8AC3E}">
        <p14:creationId xmlns:p14="http://schemas.microsoft.com/office/powerpoint/2010/main" val="352701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F302F-89D2-3253-55F5-868E3999D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919B2-F236-D1A0-DD5C-91ADD32D5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0AFFA-1D44-59B7-4DE6-E2D48267CA7D}"/>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Scenario 2: Key Messages</a:t>
            </a:r>
          </a:p>
          <a:p>
            <a:pPr marL="0" marR="0" lvl="0" indent="0" rtl="0">
              <a:lnSpc>
                <a:spcPct val="115000"/>
              </a:lnSpc>
              <a:spcAft>
                <a:spcPts val="800"/>
              </a:spcAft>
              <a:buFont typeface="Wingdings" panose="05000000000000000000" pitchFamily="2" charset="2"/>
              <a:buNone/>
            </a:pPr>
            <a:endParaRPr lang="en-GB" sz="1200" kern="1200" dirty="0">
              <a:effectLst/>
              <a:latin typeface="Aptos" panose="020B0004020202020204" pitchFamily="34" charset="0"/>
              <a:ea typeface="+mn-ea"/>
              <a:cs typeface="+mn-cs"/>
            </a:endParaRPr>
          </a:p>
          <a:p>
            <a:pPr marL="0" marR="0" lvl="0" indent="0" rtl="0">
              <a:lnSpc>
                <a:spcPct val="115000"/>
              </a:lnSpc>
              <a:spcAft>
                <a:spcPts val="800"/>
              </a:spcAft>
              <a:buFont typeface="Wingdings" panose="05000000000000000000" pitchFamily="2" charset="2"/>
              <a:buNone/>
            </a:pPr>
            <a:r>
              <a:rPr lang="en-GB" sz="1200" kern="100" dirty="0">
                <a:effectLst/>
                <a:latin typeface="Aptos" panose="020B0004020202020204" pitchFamily="34" charset="0"/>
                <a:ea typeface="DengXian" panose="02010600030101010101" pitchFamily="2" charset="-122"/>
                <a:cs typeface="Arial" panose="020B0604020202020204" pitchFamily="34" charset="0"/>
              </a:rPr>
              <a:t>Wrap up by reading or paraphrasing the key messages, emphasising any other important points that have come out of the discussion.</a:t>
            </a:r>
          </a:p>
          <a:p>
            <a:pPr marL="0" marR="0" lvl="0" indent="0" rtl="0">
              <a:lnSpc>
                <a:spcPct val="115000"/>
              </a:lnSpc>
              <a:spcAft>
                <a:spcPts val="800"/>
              </a:spcAft>
              <a:buFont typeface="Wingdings" panose="05000000000000000000" pitchFamily="2" charset="2"/>
              <a:buNone/>
            </a:pPr>
            <a:endParaRPr lang="en-GB"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lvl="0" indent="0" algn="l" defTabSz="975208" rtl="0" eaLnBrk="1" fontAlgn="auto" latinLnBrk="0" hangingPunct="1">
              <a:lnSpc>
                <a:spcPct val="115000"/>
              </a:lnSpc>
              <a:spcBef>
                <a:spcPts val="0"/>
              </a:spcBef>
              <a:spcAft>
                <a:spcPts val="800"/>
              </a:spcAft>
              <a:buClrTx/>
              <a:buSzTx/>
              <a:buFont typeface="Wingdings" panose="05000000000000000000" pitchFamily="2" charset="2"/>
              <a:buNone/>
              <a:tabLst/>
              <a:defRPr/>
            </a:pPr>
            <a:r>
              <a:rPr lang="en-GB" sz="1200" kern="100" dirty="0">
                <a:effectLst/>
                <a:latin typeface="Aptos" panose="020B0004020202020204" pitchFamily="34" charset="0"/>
                <a:ea typeface="DengXian" panose="02010600030101010101" pitchFamily="2" charset="-122"/>
                <a:cs typeface="Arial" panose="020B0604020202020204" pitchFamily="34" charset="0"/>
              </a:rPr>
              <a:t>Allow time for participants to share their points of view and ask if there are any questions before moving onto the next scenario.</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lvl="0" indent="0" rtl="0">
              <a:lnSpc>
                <a:spcPct val="115000"/>
              </a:lnSpc>
              <a:spcAft>
                <a:spcPts val="800"/>
              </a:spcAft>
              <a:buFont typeface="Wingdings" panose="05000000000000000000" pitchFamily="2" charset="2"/>
              <a:buNone/>
            </a:pP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a:extLst>
              <a:ext uri="{FF2B5EF4-FFF2-40B4-BE49-F238E27FC236}">
                <a16:creationId xmlns:a16="http://schemas.microsoft.com/office/drawing/2014/main" id="{A3E3FD6C-0DF7-7A74-81E1-2655D8F548E0}"/>
              </a:ext>
            </a:extLst>
          </p:cNvPr>
          <p:cNvSpPr>
            <a:spLocks noGrp="1"/>
          </p:cNvSpPr>
          <p:nvPr>
            <p:ph type="sldNum" sz="quarter" idx="5"/>
          </p:nvPr>
        </p:nvSpPr>
        <p:spPr/>
        <p:txBody>
          <a:bodyPr/>
          <a:lstStyle/>
          <a:p>
            <a:fld id="{B2BA5675-0DCA-0049-9F30-898DE165463C}" type="slidenum">
              <a:rPr lang="en-US" smtClean="0"/>
              <a:t>19</a:t>
            </a:fld>
            <a:endParaRPr lang="en-US"/>
          </a:p>
        </p:txBody>
      </p:sp>
    </p:spTree>
    <p:extLst>
      <p:ext uri="{BB962C8B-B14F-4D97-AF65-F5344CB8AC3E}">
        <p14:creationId xmlns:p14="http://schemas.microsoft.com/office/powerpoint/2010/main" val="413303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208" rtl="0" eaLnBrk="1" fontAlgn="auto" latinLnBrk="0" hangingPunct="1">
              <a:lnSpc>
                <a:spcPct val="100000"/>
              </a:lnSpc>
              <a:spcBef>
                <a:spcPts val="0"/>
              </a:spcBef>
              <a:spcAft>
                <a:spcPts val="0"/>
              </a:spcAft>
              <a:buClrTx/>
              <a:buSzTx/>
              <a:buFontTx/>
              <a:buNone/>
              <a:tabLst/>
              <a:defRPr/>
            </a:pPr>
            <a:r>
              <a:rPr lang="en-GB" sz="1200" dirty="0">
                <a:latin typeface="Aptos" panose="020B0004020202020204" pitchFamily="34" charset="0"/>
                <a:ea typeface="Meiryo" panose="020B0604030504040204" pitchFamily="34" charset="-128"/>
                <a:cs typeface="Tahoma" panose="020B0604030504040204" pitchFamily="34" charset="0"/>
              </a:rPr>
              <a:t>Welcome to this year’s Leadership Dialogue – thank you for making the time to be here today.  I’d like to introduce today’s session by sharing with you the background, context and agenda for the 2025 Leadership Dialogue.</a:t>
            </a:r>
          </a:p>
          <a:p>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2</a:t>
            </a:fld>
            <a:endParaRPr lang="en-US"/>
          </a:p>
        </p:txBody>
      </p:sp>
    </p:spTree>
    <p:extLst>
      <p:ext uri="{BB962C8B-B14F-4D97-AF65-F5344CB8AC3E}">
        <p14:creationId xmlns:p14="http://schemas.microsoft.com/office/powerpoint/2010/main" val="203084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90666-ABDE-4BE4-05A5-E02163FF6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20D41-028F-545B-046E-F0E84E7CD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D15F6-4893-150C-4132-02DC8D36974F}"/>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Scenario 3: Learn and develop/Adapt and innovate</a:t>
            </a:r>
          </a:p>
          <a:p>
            <a:pPr algn="just">
              <a:spcBef>
                <a:spcPts val="600"/>
              </a:spcBef>
              <a:spcAft>
                <a:spcPts val="1268"/>
              </a:spcAft>
            </a:pPr>
            <a:endParaRPr lang="en-GB" sz="1200" dirty="0">
              <a:latin typeface="Aptos" panose="020B0004020202020204" pitchFamily="34" charset="0"/>
              <a:ea typeface="Meiryo" panose="020B0604030504040204" pitchFamily="34" charset="-128"/>
            </a:endParaRPr>
          </a:p>
          <a:p>
            <a:pPr algn="just">
              <a:spcBef>
                <a:spcPts val="600"/>
              </a:spcBef>
              <a:spcAft>
                <a:spcPts val="1268"/>
              </a:spcAft>
            </a:pPr>
            <a:r>
              <a:rPr lang="en-GB" sz="1200" dirty="0">
                <a:latin typeface="Aptos" panose="020B0004020202020204" pitchFamily="34" charset="0"/>
                <a:ea typeface="Meiryo" panose="020B0604030504040204" pitchFamily="34" charset="-128"/>
                <a:cs typeface="Tahoma" panose="020B0604030504040204" pitchFamily="34" charset="0"/>
              </a:rPr>
              <a:t>Invite a participant to read the scenario to the group.</a:t>
            </a:r>
          </a:p>
          <a:p>
            <a:pPr algn="just">
              <a:spcBef>
                <a:spcPts val="600"/>
              </a:spcBef>
              <a:spcAft>
                <a:spcPts val="1268"/>
              </a:spcAft>
            </a:pPr>
            <a:endParaRPr lang="en-GB" sz="1200" dirty="0">
              <a:latin typeface="Aptos" panose="020B0004020202020204" pitchFamily="34" charset="0"/>
              <a:ea typeface="Meiryo" panose="020B0604030504040204" pitchFamily="34" charset="-128"/>
              <a:cs typeface="Tahoma" panose="020B0604030504040204" pitchFamily="34" charset="0"/>
            </a:endParaRPr>
          </a:p>
          <a:p>
            <a:pPr algn="just">
              <a:spcBef>
                <a:spcPts val="600"/>
              </a:spcBef>
              <a:spcAft>
                <a:spcPts val="1268"/>
              </a:spcAft>
            </a:pPr>
            <a:r>
              <a:rPr lang="en-GB" sz="1200" dirty="0">
                <a:latin typeface="Aptos" panose="020B0004020202020204" pitchFamily="34" charset="0"/>
                <a:ea typeface="Meiryo" panose="020B0604030504040204" pitchFamily="34" charset="-128"/>
                <a:cs typeface="Tahoma" panose="020B0604030504040204" pitchFamily="34" charset="0"/>
              </a:rPr>
              <a:t>This scenario can also be found in the Participant’s Guide.</a:t>
            </a:r>
          </a:p>
        </p:txBody>
      </p:sp>
      <p:sp>
        <p:nvSpPr>
          <p:cNvPr id="4" name="Slide Number Placeholder 3">
            <a:extLst>
              <a:ext uri="{FF2B5EF4-FFF2-40B4-BE49-F238E27FC236}">
                <a16:creationId xmlns:a16="http://schemas.microsoft.com/office/drawing/2014/main" id="{89C11055-3496-B1FA-74AE-F9B87D897FE9}"/>
              </a:ext>
            </a:extLst>
          </p:cNvPr>
          <p:cNvSpPr>
            <a:spLocks noGrp="1"/>
          </p:cNvSpPr>
          <p:nvPr>
            <p:ph type="sldNum" sz="quarter" idx="5"/>
          </p:nvPr>
        </p:nvSpPr>
        <p:spPr/>
        <p:txBody>
          <a:bodyPr/>
          <a:lstStyle/>
          <a:p>
            <a:fld id="{B2BA5675-0DCA-0049-9F30-898DE165463C}" type="slidenum">
              <a:rPr lang="en-US" smtClean="0"/>
              <a:t>20</a:t>
            </a:fld>
            <a:endParaRPr lang="en-US"/>
          </a:p>
        </p:txBody>
      </p:sp>
    </p:spTree>
    <p:extLst>
      <p:ext uri="{BB962C8B-B14F-4D97-AF65-F5344CB8AC3E}">
        <p14:creationId xmlns:p14="http://schemas.microsoft.com/office/powerpoint/2010/main" val="273603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32C05-14F1-6389-5154-89C3B0F7A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25162-C50C-6623-0F29-517F6698E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AC092-2F29-9D6C-1170-100329505B09}"/>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Continuation of Scenario 3: Learn and develop/Adapt and innovate</a:t>
            </a:r>
          </a:p>
        </p:txBody>
      </p:sp>
      <p:sp>
        <p:nvSpPr>
          <p:cNvPr id="4" name="Slide Number Placeholder 3">
            <a:extLst>
              <a:ext uri="{FF2B5EF4-FFF2-40B4-BE49-F238E27FC236}">
                <a16:creationId xmlns:a16="http://schemas.microsoft.com/office/drawing/2014/main" id="{57E1A282-B70E-A3A1-5CB8-488FB646CCB7}"/>
              </a:ext>
            </a:extLst>
          </p:cNvPr>
          <p:cNvSpPr>
            <a:spLocks noGrp="1"/>
          </p:cNvSpPr>
          <p:nvPr>
            <p:ph type="sldNum" sz="quarter" idx="5"/>
          </p:nvPr>
        </p:nvSpPr>
        <p:spPr/>
        <p:txBody>
          <a:bodyPr/>
          <a:lstStyle/>
          <a:p>
            <a:fld id="{B2BA5675-0DCA-0049-9F30-898DE165463C}" type="slidenum">
              <a:rPr lang="en-US" smtClean="0"/>
              <a:t>21</a:t>
            </a:fld>
            <a:endParaRPr lang="en-US"/>
          </a:p>
        </p:txBody>
      </p:sp>
    </p:spTree>
    <p:extLst>
      <p:ext uri="{BB962C8B-B14F-4D97-AF65-F5344CB8AC3E}">
        <p14:creationId xmlns:p14="http://schemas.microsoft.com/office/powerpoint/2010/main" val="11039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0763-EA60-C64A-D3E8-BC4104B76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74772-1684-02FF-6526-B25397233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B7290-D341-C3CB-CE13-FB08CD5EFCA8}"/>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Continuation of Scenario 3: Learn and develop/Adapt and innovate</a:t>
            </a:r>
          </a:p>
        </p:txBody>
      </p:sp>
      <p:sp>
        <p:nvSpPr>
          <p:cNvPr id="4" name="Slide Number Placeholder 3">
            <a:extLst>
              <a:ext uri="{FF2B5EF4-FFF2-40B4-BE49-F238E27FC236}">
                <a16:creationId xmlns:a16="http://schemas.microsoft.com/office/drawing/2014/main" id="{10988CEF-3C23-63E8-D222-0F08FB4C82F9}"/>
              </a:ext>
            </a:extLst>
          </p:cNvPr>
          <p:cNvSpPr>
            <a:spLocks noGrp="1"/>
          </p:cNvSpPr>
          <p:nvPr>
            <p:ph type="sldNum" sz="quarter" idx="5"/>
          </p:nvPr>
        </p:nvSpPr>
        <p:spPr/>
        <p:txBody>
          <a:bodyPr/>
          <a:lstStyle/>
          <a:p>
            <a:fld id="{B2BA5675-0DCA-0049-9F30-898DE165463C}" type="slidenum">
              <a:rPr lang="en-US" smtClean="0"/>
              <a:t>22</a:t>
            </a:fld>
            <a:endParaRPr lang="en-US"/>
          </a:p>
        </p:txBody>
      </p:sp>
    </p:spTree>
    <p:extLst>
      <p:ext uri="{BB962C8B-B14F-4D97-AF65-F5344CB8AC3E}">
        <p14:creationId xmlns:p14="http://schemas.microsoft.com/office/powerpoint/2010/main" val="3407844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4DD1-11B1-CBDB-DAEE-0CD99E31B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1E4D2-F366-0B49-4617-04F5AF3EC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9463E-4AA9-937A-3FCF-46DACACB8314}"/>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Scenario 3: Key Messages</a:t>
            </a:r>
          </a:p>
          <a:p>
            <a:pPr algn="just">
              <a:spcBef>
                <a:spcPts val="600"/>
              </a:spcBef>
              <a:spcAft>
                <a:spcPts val="1268"/>
              </a:spcAft>
            </a:pPr>
            <a:endParaRPr lang="en-GB" sz="1200" dirty="0">
              <a:latin typeface="Aptos" panose="020B0004020202020204" pitchFamily="34" charset="0"/>
            </a:endParaRPr>
          </a:p>
          <a:p>
            <a:pPr marL="0" marR="0" lvl="0" indent="0" rtl="0">
              <a:lnSpc>
                <a:spcPct val="115000"/>
              </a:lnSpc>
              <a:spcAft>
                <a:spcPts val="800"/>
              </a:spcAft>
              <a:buFont typeface="Wingdings" panose="05000000000000000000" pitchFamily="2" charset="2"/>
              <a:buNone/>
            </a:pPr>
            <a:r>
              <a:rPr lang="en-GB" sz="1200" kern="100" dirty="0">
                <a:effectLst/>
                <a:latin typeface="Aptos" panose="020B0004020202020204" pitchFamily="34" charset="0"/>
                <a:ea typeface="DengXian" panose="02010600030101010101" pitchFamily="2" charset="-122"/>
                <a:cs typeface="Arial" panose="020B0604020202020204" pitchFamily="34" charset="0"/>
              </a:rPr>
              <a:t>Wrap up by reading or paraphrasing the key messages, emphasising any other important points that have come out of the discussion.</a:t>
            </a:r>
          </a:p>
          <a:p>
            <a:pPr marL="0" marR="0" lvl="0" indent="0" rtl="0">
              <a:lnSpc>
                <a:spcPct val="115000"/>
              </a:lnSpc>
              <a:spcAft>
                <a:spcPts val="800"/>
              </a:spcAft>
              <a:buFont typeface="Wingdings" panose="05000000000000000000" pitchFamily="2" charset="2"/>
              <a:buNone/>
            </a:pPr>
            <a:endParaRPr lang="en-GB"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lvl="0" indent="0" algn="l" defTabSz="975208" rtl="0" eaLnBrk="1" fontAlgn="auto" latinLnBrk="0" hangingPunct="1">
              <a:lnSpc>
                <a:spcPct val="115000"/>
              </a:lnSpc>
              <a:spcBef>
                <a:spcPts val="0"/>
              </a:spcBef>
              <a:spcAft>
                <a:spcPts val="800"/>
              </a:spcAft>
              <a:buClrTx/>
              <a:buSzTx/>
              <a:buFont typeface="Wingdings" panose="05000000000000000000" pitchFamily="2" charset="2"/>
              <a:buNone/>
              <a:tabLst/>
              <a:defRPr/>
            </a:pPr>
            <a:r>
              <a:rPr lang="en-GB" sz="1200" kern="100" dirty="0">
                <a:effectLst/>
                <a:latin typeface="Aptos" panose="020B0004020202020204" pitchFamily="34" charset="0"/>
                <a:ea typeface="DengXian" panose="02010600030101010101" pitchFamily="2" charset="-122"/>
                <a:cs typeface="Arial" panose="020B0604020202020204" pitchFamily="34" charset="0"/>
              </a:rPr>
              <a:t>Allow time for participants to share their points of view and ask if there are any questions before moving onto the next scenario.</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a:extLst>
              <a:ext uri="{FF2B5EF4-FFF2-40B4-BE49-F238E27FC236}">
                <a16:creationId xmlns:a16="http://schemas.microsoft.com/office/drawing/2014/main" id="{BC839A98-BDA7-CDA6-4195-0C201A468533}"/>
              </a:ext>
            </a:extLst>
          </p:cNvPr>
          <p:cNvSpPr>
            <a:spLocks noGrp="1"/>
          </p:cNvSpPr>
          <p:nvPr>
            <p:ph type="sldNum" sz="quarter" idx="5"/>
          </p:nvPr>
        </p:nvSpPr>
        <p:spPr/>
        <p:txBody>
          <a:bodyPr/>
          <a:lstStyle/>
          <a:p>
            <a:fld id="{B2BA5675-0DCA-0049-9F30-898DE165463C}" type="slidenum">
              <a:rPr lang="en-US" smtClean="0"/>
              <a:t>23</a:t>
            </a:fld>
            <a:endParaRPr lang="en-US"/>
          </a:p>
        </p:txBody>
      </p:sp>
    </p:spTree>
    <p:extLst>
      <p:ext uri="{BB962C8B-B14F-4D97-AF65-F5344CB8AC3E}">
        <p14:creationId xmlns:p14="http://schemas.microsoft.com/office/powerpoint/2010/main" val="3492814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r>
              <a:rPr lang="en-GB" sz="1200" b="1" dirty="0">
                <a:effectLst/>
                <a:latin typeface="Aptos" panose="020B0004020202020204" pitchFamily="34" charset="0"/>
                <a:ea typeface="DengXian" panose="02010600030101010101" pitchFamily="2" charset="-122"/>
                <a:cs typeface="Calibri" panose="020F0502020204030204" pitchFamily="34" charset="0"/>
              </a:rPr>
              <a:t>Taking action</a:t>
            </a:r>
          </a:p>
          <a:p>
            <a:pPr defTabSz="966338"/>
            <a:endParaRPr lang="en-GB" sz="1200" dirty="0">
              <a:effectLst/>
              <a:latin typeface="Aptos" panose="020B0004020202020204" pitchFamily="34" charset="0"/>
              <a:ea typeface="DengXian" panose="02010600030101010101" pitchFamily="2" charset="-122"/>
              <a:cs typeface="Calibri" panose="020F0502020204030204" pitchFamily="34" charset="0"/>
            </a:endParaRPr>
          </a:p>
          <a:p>
            <a:pPr defTabSz="966338"/>
            <a:r>
              <a:rPr lang="en-GB" sz="1200" dirty="0">
                <a:effectLst/>
                <a:latin typeface="Aptos" panose="020B0004020202020204" pitchFamily="34" charset="0"/>
                <a:ea typeface="DengXian" panose="02010600030101010101" pitchFamily="2" charset="-122"/>
                <a:cs typeface="Calibri" panose="020F0502020204030204" pitchFamily="34" charset="0"/>
              </a:rPr>
              <a:t>We now have about 10 minutes before we conclude to reflect on how we demonstrate the UN behaviours in our team.</a:t>
            </a:r>
            <a:endParaRPr lang="en-US" sz="1200" dirty="0"/>
          </a:p>
        </p:txBody>
      </p:sp>
      <p:sp>
        <p:nvSpPr>
          <p:cNvPr id="4" name="Slide Number Placeholder 3"/>
          <p:cNvSpPr>
            <a:spLocks noGrp="1"/>
          </p:cNvSpPr>
          <p:nvPr>
            <p:ph type="sldNum" sz="quarter" idx="5"/>
          </p:nvPr>
        </p:nvSpPr>
        <p:spPr/>
        <p:txBody>
          <a:bodyPr/>
          <a:lstStyle/>
          <a:p>
            <a:fld id="{B2BA5675-0DCA-0049-9F30-898DE165463C}" type="slidenum">
              <a:rPr lang="en-US" smtClean="0"/>
              <a:t>24</a:t>
            </a:fld>
            <a:endParaRPr lang="en-US"/>
          </a:p>
        </p:txBody>
      </p:sp>
    </p:spTree>
    <p:extLst>
      <p:ext uri="{BB962C8B-B14F-4D97-AF65-F5344CB8AC3E}">
        <p14:creationId xmlns:p14="http://schemas.microsoft.com/office/powerpoint/2010/main" val="1314671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B1A9C-617C-EC0B-08C2-51E70C093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FAAD3-3F6F-48EC-7319-74699769A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FAD50-849E-3C24-BCD7-598133ED7AAF}"/>
              </a:ext>
            </a:extLst>
          </p:cNvPr>
          <p:cNvSpPr>
            <a:spLocks noGrp="1"/>
          </p:cNvSpPr>
          <p:nvPr>
            <p:ph type="body" idx="1"/>
          </p:nvPr>
        </p:nvSpPr>
        <p:spPr/>
        <p:txBody>
          <a:bodyPr/>
          <a:lstStyle/>
          <a:p>
            <a:pPr algn="just">
              <a:spcBef>
                <a:spcPts val="600"/>
              </a:spcBef>
              <a:spcAft>
                <a:spcPts val="1268"/>
              </a:spcAft>
            </a:pPr>
            <a:r>
              <a:rPr lang="en-GB" sz="1200" b="1" dirty="0">
                <a:latin typeface="Aptos" panose="020B0004020202020204" pitchFamily="34" charset="0"/>
                <a:ea typeface="Meiryo" panose="020B0604030504040204" pitchFamily="34" charset="-128"/>
              </a:rPr>
              <a:t>UN Behaviours – Team Dos and Don’ts Guide </a:t>
            </a:r>
            <a:r>
              <a:rPr lang="en-GB" sz="1200" dirty="0">
                <a:latin typeface="Aptos" panose="020B0004020202020204" pitchFamily="34" charset="0"/>
                <a:ea typeface="Meiryo" panose="020B0604030504040204" pitchFamily="34" charset="-128"/>
              </a:rPr>
              <a:t>(the </a:t>
            </a:r>
            <a:r>
              <a:rPr lang="en-US" sz="1200" dirty="0">
                <a:latin typeface="Aptos" panose="020B0004020202020204" pitchFamily="34" charset="0"/>
                <a:ea typeface="Meiryo" panose="020B0604030504040204" pitchFamily="34" charset="-128"/>
              </a:rPr>
              <a:t>guide is linked to the image in the slide – please click on the image to open and download the guide</a:t>
            </a:r>
            <a:r>
              <a:rPr lang="en-US" sz="1200" dirty="0">
                <a:latin typeface="Aptos" panose="020B0004020202020204" pitchFamily="34" charset="0"/>
              </a:rPr>
              <a:t>)</a:t>
            </a:r>
            <a:endParaRPr lang="en-GB" sz="1200" dirty="0">
              <a:latin typeface="Aptos" panose="020B0004020202020204" pitchFamily="34" charset="0"/>
              <a:ea typeface="Meiryo" panose="020B0604030504040204" pitchFamily="34" charset="-128"/>
            </a:endParaRPr>
          </a:p>
          <a:p>
            <a:pPr algn="just">
              <a:spcBef>
                <a:spcPts val="600"/>
              </a:spcBef>
              <a:spcAft>
                <a:spcPts val="1268"/>
              </a:spcAft>
            </a:pPr>
            <a:endParaRPr lang="en-GB" sz="1200" dirty="0">
              <a:latin typeface="Aptos" panose="020B0004020202020204" pitchFamily="34" charset="0"/>
            </a:endParaRPr>
          </a:p>
          <a:p>
            <a:pPr marL="0" marR="0">
              <a:lnSpc>
                <a:spcPct val="115000"/>
              </a:lnSpc>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The Office of Human Resources has created the ‘UN Behaviours – Team Do’s and Don’ts’ guide to help teams identify specific actions they perform (or should perform) to collectively demonstrate each of the behaviours – the DOs – and define actions that we must avoid as they contradict each behaviour – the DON’Ts.</a:t>
            </a:r>
          </a:p>
          <a:p>
            <a:pPr marL="0" marR="0">
              <a:lnSpc>
                <a:spcPct val="115000"/>
              </a:lnSpc>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The guide presents the organizational DO’s and DON’Ts for each behaviour. Nevertheless, it is important to reflect how the behaviours are demonstrated through the specific work of our team. </a:t>
            </a:r>
          </a:p>
          <a:p>
            <a:pPr marL="0" marR="0">
              <a:lnSpc>
                <a:spcPct val="115000"/>
              </a:lnSpc>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Today, we will have a look at the behaviour ‘Connect and Collaborate’, and start defining our team’s DOs and DON’Ts related to this behaviour.</a:t>
            </a:r>
          </a:p>
          <a:p>
            <a:pPr marL="0" marR="0">
              <a:lnSpc>
                <a:spcPct val="115000"/>
              </a:lnSpc>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a:buNone/>
            </a:pPr>
            <a:r>
              <a:rPr lang="en-GB" sz="1200" dirty="0">
                <a:effectLst/>
                <a:latin typeface="Aptos" panose="020B0004020202020204" pitchFamily="34" charset="0"/>
                <a:ea typeface="DengXian" panose="02010600030101010101" pitchFamily="2" charset="-122"/>
                <a:cs typeface="Calibri" panose="020F0502020204030204" pitchFamily="34" charset="0"/>
              </a:rPr>
              <a:t>In our next team meeting, we will continue with the process for the behaviours not covered today.</a:t>
            </a:r>
          </a:p>
          <a:p>
            <a:pPr>
              <a:buNone/>
            </a:pPr>
            <a:endParaRPr lang="en-GB" sz="1200" dirty="0">
              <a:effectLst/>
              <a:latin typeface="Aptos" panose="020B0004020202020204" pitchFamily="34" charset="0"/>
              <a:ea typeface="DengXian" panose="02010600030101010101" pitchFamily="2" charset="-122"/>
              <a:cs typeface="Calibri" panose="020F0502020204030204" pitchFamily="34" charset="0"/>
            </a:endParaRPr>
          </a:p>
          <a:p>
            <a:pPr>
              <a:buNone/>
            </a:pPr>
            <a:r>
              <a:rPr lang="en-GB" sz="1200" dirty="0">
                <a:effectLst/>
                <a:latin typeface="Aptos" panose="020B0004020202020204" pitchFamily="34" charset="0"/>
                <a:ea typeface="DengXian" panose="02010600030101010101" pitchFamily="2" charset="-122"/>
                <a:cs typeface="Calibri" panose="020F0502020204030204" pitchFamily="34" charset="0"/>
              </a:rPr>
              <a:t>The outcome of these discussions will culminate in a team “contract” outlining how we will collectively foster an environment aligned with the culture expected in the Secretariat, rooted in the UN Values and Behaviours.</a:t>
            </a:r>
            <a:endParaRPr lang="en-GB" sz="12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29CA5612-F48D-D286-33BF-0490A8384F98}"/>
              </a:ext>
            </a:extLst>
          </p:cNvPr>
          <p:cNvSpPr>
            <a:spLocks noGrp="1"/>
          </p:cNvSpPr>
          <p:nvPr>
            <p:ph type="sldNum" sz="quarter" idx="5"/>
          </p:nvPr>
        </p:nvSpPr>
        <p:spPr/>
        <p:txBody>
          <a:bodyPr/>
          <a:lstStyle/>
          <a:p>
            <a:fld id="{B2BA5675-0DCA-0049-9F30-898DE165463C}" type="slidenum">
              <a:rPr lang="en-US" smtClean="0"/>
              <a:t>25</a:t>
            </a:fld>
            <a:endParaRPr lang="en-US"/>
          </a:p>
        </p:txBody>
      </p:sp>
    </p:spTree>
    <p:extLst>
      <p:ext uri="{BB962C8B-B14F-4D97-AF65-F5344CB8AC3E}">
        <p14:creationId xmlns:p14="http://schemas.microsoft.com/office/powerpoint/2010/main" val="3994742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180" marR="45085" algn="just">
              <a:lnSpc>
                <a:spcPct val="115000"/>
              </a:lnSpc>
              <a:spcBef>
                <a:spcPts val="600"/>
              </a:spcBef>
              <a:spcAft>
                <a:spcPts val="600"/>
              </a:spcAft>
            </a:pPr>
            <a:r>
              <a:rPr lang="en-GB" sz="1200" b="1" dirty="0">
                <a:effectLst/>
                <a:latin typeface="Aptos" panose="020B0004020202020204" pitchFamily="34" charset="0"/>
                <a:ea typeface="Meiryo" panose="020B0604030504040204" pitchFamily="34" charset="-128"/>
                <a:cs typeface="Tahoma" panose="020B0604030504040204" pitchFamily="34" charset="0"/>
              </a:rPr>
              <a:t>Conclusions</a:t>
            </a:r>
          </a:p>
          <a:p>
            <a:pPr marL="43180" marR="45085" algn="just">
              <a:lnSpc>
                <a:spcPct val="115000"/>
              </a:lnSpc>
              <a:spcBef>
                <a:spcPts val="600"/>
              </a:spcBef>
              <a:spcAft>
                <a:spcPts val="600"/>
              </a:spcAft>
            </a:pPr>
            <a:endParaRPr lang="en-GB" sz="1200" dirty="0">
              <a:effectLst/>
              <a:latin typeface="Aptos" panose="020B0004020202020204" pitchFamily="34" charset="0"/>
              <a:ea typeface="Meiryo" panose="020B0604030504040204" pitchFamily="34" charset="-128"/>
              <a:cs typeface="Tahoma" panose="020B0604030504040204" pitchFamily="34" charset="0"/>
            </a:endParaRPr>
          </a:p>
          <a:p>
            <a:pPr marL="43180" marR="45085" algn="just">
              <a:lnSpc>
                <a:spcPct val="115000"/>
              </a:lnSpc>
              <a:spcBef>
                <a:spcPts val="600"/>
              </a:spcBef>
              <a:spcAft>
                <a:spcPts val="600"/>
              </a:spcAft>
            </a:pPr>
            <a:r>
              <a:rPr lang="en-GB" sz="1200" dirty="0">
                <a:effectLst/>
                <a:latin typeface="Aptos" panose="020B0004020202020204" pitchFamily="34" charset="0"/>
                <a:ea typeface="Meiryo" panose="020B0604030504040204" pitchFamily="34" charset="-128"/>
                <a:cs typeface="Tahoma" panose="020B0604030504040204" pitchFamily="34" charset="0"/>
              </a:rPr>
              <a:t>That was an excellent discussion.  You made very interesting and important points.</a:t>
            </a:r>
          </a:p>
          <a:p>
            <a:pPr marL="43180" marR="45085" algn="just">
              <a:lnSpc>
                <a:spcPct val="115000"/>
              </a:lnSpc>
              <a:spcBef>
                <a:spcPts val="600"/>
              </a:spcBef>
              <a:spcAft>
                <a:spcPts val="600"/>
              </a:spcAft>
            </a:pPr>
            <a:endParaRPr lang="en-US" sz="1200" dirty="0">
              <a:effectLst/>
              <a:latin typeface="Aptos" panose="020B0004020202020204" pitchFamily="34" charset="0"/>
              <a:ea typeface="Meiryo" panose="020B0604030504040204" pitchFamily="34" charset="-128"/>
              <a:cs typeface="Tahoma" panose="020B0604030504040204" pitchFamily="34" charset="0"/>
            </a:endParaRPr>
          </a:p>
          <a:p>
            <a:pPr marL="0" marR="0" indent="0">
              <a:lnSpc>
                <a:spcPct val="115000"/>
              </a:lnSpc>
              <a:spcBef>
                <a:spcPts val="1200"/>
              </a:spcBef>
              <a:spcAft>
                <a:spcPts val="600"/>
              </a:spcAft>
              <a:buFont typeface="Arial" panose="020B0604020202020204" pitchFamily="34" charset="0"/>
              <a:buNone/>
            </a:pPr>
            <a:r>
              <a:rPr lang="en-GB" sz="1200" dirty="0">
                <a:effectLst/>
                <a:latin typeface="Aptos" panose="020B0004020202020204" pitchFamily="34" charset="0"/>
                <a:ea typeface="Meiryo" panose="020B0604030504040204" pitchFamily="34" charset="-128"/>
                <a:cs typeface="Tahoma" panose="020B0604030504040204" pitchFamily="34" charset="0"/>
              </a:rPr>
              <a:t>As we discussed earlier, </a:t>
            </a:r>
            <a:r>
              <a:rPr lang="en-GB" sz="1200" kern="100" dirty="0">
                <a:effectLst/>
                <a:latin typeface="Aptos" panose="020B0004020202020204" pitchFamily="34" charset="0"/>
                <a:ea typeface="DengXian" panose="02010600030101010101" pitchFamily="2" charset="-122"/>
                <a:cs typeface="Calibri" panose="020F0502020204030204" pitchFamily="34" charset="0"/>
              </a:rPr>
              <a:t>If there was anything that came up in this Dialogue that you do not feel comfortable discussing with others, please let me know after the session.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0">
              <a:lnSpc>
                <a:spcPct val="115000"/>
              </a:lnSpc>
              <a:spcBef>
                <a:spcPts val="1200"/>
              </a:spcBef>
              <a:spcAft>
                <a:spcPts val="600"/>
              </a:spcAft>
              <a:buFont typeface="Arial" panose="020B0604020202020204" pitchFamily="34" charset="0"/>
              <a:buNone/>
            </a:pPr>
            <a:endParaRPr lang="en-GB" sz="1200" kern="100" dirty="0">
              <a:effectLst/>
              <a:latin typeface="Aptos" panose="020B0004020202020204" pitchFamily="34" charset="0"/>
              <a:ea typeface="DengXian" panose="02010600030101010101" pitchFamily="2" charset="-122"/>
              <a:cs typeface="Calibri" panose="020F0502020204030204" pitchFamily="34" charset="0"/>
            </a:endParaRPr>
          </a:p>
          <a:p>
            <a:pPr marL="0" marR="0" indent="0">
              <a:lnSpc>
                <a:spcPct val="115000"/>
              </a:lnSpc>
              <a:spcBef>
                <a:spcPts val="1200"/>
              </a:spcBef>
              <a:spcAft>
                <a:spcPts val="600"/>
              </a:spcAft>
              <a:buFont typeface="Arial" panose="020B0604020202020204" pitchFamily="34" charset="0"/>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If you do not feel comfortable speaking with me, there are many others you can turn to, such as the Office of Human Resources and the Ethics Office.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40640" algn="just">
              <a:lnSpc>
                <a:spcPct val="115000"/>
              </a:lnSpc>
              <a:spcBef>
                <a:spcPts val="1200"/>
              </a:spcBef>
              <a:spcAft>
                <a:spcPts val="600"/>
              </a:spcAft>
            </a:pPr>
            <a:endParaRPr lang="en-US" sz="1200" dirty="0">
              <a:effectLst/>
              <a:latin typeface="Aptos" panose="020B0004020202020204" pitchFamily="34" charset="0"/>
              <a:ea typeface="Meiryo" panose="020B0604030504040204" pitchFamily="34" charset="-128"/>
              <a:cs typeface="Tahoma" panose="020B0604030504040204" pitchFamily="34" charset="0"/>
            </a:endParaRPr>
          </a:p>
          <a:p>
            <a:r>
              <a:rPr lang="en-GB" sz="1200" dirty="0">
                <a:effectLst/>
                <a:latin typeface="Aptos" panose="020B0004020202020204" pitchFamily="34" charset="0"/>
                <a:ea typeface="Meiryo" panose="020B0604030504040204" pitchFamily="34" charset="-128"/>
              </a:rPr>
              <a:t>Let us conclude now by reminding ourselves of some of the key messages from today.</a:t>
            </a:r>
            <a:endParaRPr lang="en-GB" sz="1200" dirty="0">
              <a:latin typeface="Aptos" panose="020B0004020202020204" pitchFamily="34" charset="0"/>
            </a:endParaRPr>
          </a:p>
          <a:p>
            <a:endParaRPr lang="en-US"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26</a:t>
            </a:fld>
            <a:endParaRPr lang="en-US"/>
          </a:p>
        </p:txBody>
      </p:sp>
    </p:spTree>
    <p:extLst>
      <p:ext uri="{BB962C8B-B14F-4D97-AF65-F5344CB8AC3E}">
        <p14:creationId xmlns:p14="http://schemas.microsoft.com/office/powerpoint/2010/main" val="1214764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ptos" panose="020B0004020202020204" pitchFamily="34" charset="0"/>
              </a:rPr>
              <a:t>Key Messages</a:t>
            </a:r>
          </a:p>
          <a:p>
            <a:endParaRPr lang="en-GB" sz="1200" dirty="0">
              <a:latin typeface="Aptos" panose="020B0004020202020204" pitchFamily="34" charset="0"/>
            </a:endParaRPr>
          </a:p>
          <a:p>
            <a:pPr marL="0" marR="0">
              <a:lnSpc>
                <a:spcPct val="115000"/>
              </a:lnSpc>
              <a:spcAft>
                <a:spcPts val="600"/>
              </a:spcAft>
              <a:buNone/>
            </a:pPr>
            <a:r>
              <a:rPr lang="en-US" sz="1200" kern="100" dirty="0">
                <a:effectLst/>
                <a:latin typeface="Aptos" panose="020B0004020202020204" pitchFamily="34" charset="0"/>
                <a:ea typeface="DengXian" panose="02010600030101010101" pitchFamily="2" charset="-122"/>
                <a:cs typeface="Calibri" panose="020F0502020204030204" pitchFamily="34" charset="0"/>
              </a:rPr>
              <a:t>The five UN Behaviours are: Connect and collaborate, </a:t>
            </a:r>
            <a:r>
              <a:rPr lang="en-US" sz="1200" kern="100" dirty="0" err="1">
                <a:effectLst/>
                <a:latin typeface="Aptos" panose="020B0004020202020204" pitchFamily="34" charset="0"/>
                <a:ea typeface="DengXian" panose="02010600030101010101" pitchFamily="2" charset="-122"/>
                <a:cs typeface="Calibri" panose="020F0502020204030204" pitchFamily="34" charset="0"/>
              </a:rPr>
              <a:t>Analyse</a:t>
            </a:r>
            <a:r>
              <a:rPr lang="en-US" sz="1200" kern="100" dirty="0">
                <a:effectLst/>
                <a:latin typeface="Aptos" panose="020B0004020202020204" pitchFamily="34" charset="0"/>
                <a:ea typeface="DengXian" panose="02010600030101010101" pitchFamily="2" charset="-122"/>
                <a:cs typeface="Calibri" panose="020F0502020204030204" pitchFamily="34" charset="0"/>
              </a:rPr>
              <a:t> and plan, Deliver results with positive impact, Learn and develop, and </a:t>
            </a:r>
            <a:r>
              <a:rPr lang="en-US" sz="1200" kern="100" dirty="0" err="1">
                <a:effectLst/>
                <a:latin typeface="Aptos" panose="020B0004020202020204" pitchFamily="34" charset="0"/>
                <a:ea typeface="DengXian" panose="02010600030101010101" pitchFamily="2" charset="-122"/>
                <a:cs typeface="Calibri" panose="020F0502020204030204" pitchFamily="34" charset="0"/>
              </a:rPr>
              <a:t>Analyse</a:t>
            </a:r>
            <a:r>
              <a:rPr lang="en-US" sz="1200" kern="100" dirty="0">
                <a:effectLst/>
                <a:latin typeface="Aptos" panose="020B0004020202020204" pitchFamily="34" charset="0"/>
                <a:ea typeface="DengXian" panose="02010600030101010101" pitchFamily="2" charset="-122"/>
                <a:cs typeface="Calibri" panose="020F0502020204030204" pitchFamily="34" charset="0"/>
              </a:rPr>
              <a:t> and plan.</a:t>
            </a:r>
          </a:p>
          <a:p>
            <a:pPr marL="0" marR="0">
              <a:lnSpc>
                <a:spcPct val="115000"/>
              </a:lnSpc>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600"/>
              </a:spcAft>
              <a:buNone/>
            </a:pPr>
            <a:r>
              <a:rPr lang="en-US" sz="1200" kern="100" dirty="0">
                <a:effectLst/>
                <a:latin typeface="Aptos" panose="020B0004020202020204" pitchFamily="34" charset="0"/>
                <a:ea typeface="DengXian" panose="02010600030101010101" pitchFamily="2" charset="-122"/>
                <a:cs typeface="Calibri" panose="020F0502020204030204" pitchFamily="34" charset="0"/>
              </a:rPr>
              <a:t>We all have a responsibility to demonstrate these </a:t>
            </a:r>
            <a:r>
              <a:rPr lang="en-US" sz="1200" kern="100" dirty="0" err="1">
                <a:effectLst/>
                <a:latin typeface="Aptos" panose="020B0004020202020204" pitchFamily="34" charset="0"/>
                <a:ea typeface="DengXian" panose="02010600030101010101" pitchFamily="2" charset="-122"/>
                <a:cs typeface="Calibri" panose="020F0502020204030204" pitchFamily="34" charset="0"/>
              </a:rPr>
              <a:t>behaviours</a:t>
            </a:r>
            <a:r>
              <a:rPr lang="en-US" sz="1200" kern="100" dirty="0">
                <a:effectLst/>
                <a:latin typeface="Aptos" panose="020B0004020202020204" pitchFamily="34" charset="0"/>
                <a:ea typeface="DengXian" panose="02010600030101010101" pitchFamily="2" charset="-122"/>
                <a:cs typeface="Calibri" panose="020F0502020204030204" pitchFamily="34" charset="0"/>
              </a:rPr>
              <a:t> through our work as they reflect the values we stand for.</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600"/>
              </a:spcAft>
              <a:buNone/>
            </a:pPr>
            <a:endParaRPr lang="en-US" sz="1200" kern="100" dirty="0">
              <a:effectLst/>
              <a:latin typeface="Aptos" panose="020B0004020202020204" pitchFamily="34" charset="0"/>
              <a:ea typeface="DengXian" panose="02010600030101010101" pitchFamily="2" charset="-122"/>
              <a:cs typeface="Calibri" panose="020F0502020204030204" pitchFamily="34" charset="0"/>
            </a:endParaRPr>
          </a:p>
          <a:p>
            <a:pPr marL="0" marR="0">
              <a:lnSpc>
                <a:spcPct val="115000"/>
              </a:lnSpc>
              <a:spcAft>
                <a:spcPts val="600"/>
              </a:spcAft>
              <a:buNone/>
            </a:pPr>
            <a:r>
              <a:rPr lang="en-US" sz="1200" kern="100" dirty="0">
                <a:effectLst/>
                <a:latin typeface="Aptos" panose="020B0004020202020204" pitchFamily="34" charset="0"/>
                <a:ea typeface="DengXian" panose="02010600030101010101" pitchFamily="2" charset="-122"/>
                <a:cs typeface="Calibri" panose="020F0502020204030204" pitchFamily="34" charset="0"/>
              </a:rPr>
              <a:t>The best way to encourage others to demonstrate these </a:t>
            </a:r>
            <a:r>
              <a:rPr lang="en-US" sz="1200" kern="100" dirty="0" err="1">
                <a:effectLst/>
                <a:latin typeface="Aptos" panose="020B0004020202020204" pitchFamily="34" charset="0"/>
                <a:ea typeface="DengXian" panose="02010600030101010101" pitchFamily="2" charset="-122"/>
                <a:cs typeface="Calibri" panose="020F0502020204030204" pitchFamily="34" charset="0"/>
              </a:rPr>
              <a:t>behaviours</a:t>
            </a:r>
            <a:r>
              <a:rPr lang="en-US" sz="1200" kern="100" dirty="0">
                <a:effectLst/>
                <a:latin typeface="Aptos" panose="020B0004020202020204" pitchFamily="34" charset="0"/>
                <a:ea typeface="DengXian" panose="02010600030101010101" pitchFamily="2" charset="-122"/>
                <a:cs typeface="Calibri" panose="020F0502020204030204" pitchFamily="34" charset="0"/>
              </a:rPr>
              <a:t> is by demonstrating them ourselves.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a:buNone/>
            </a:pPr>
            <a:endParaRPr lang="en-US" sz="1200" dirty="0">
              <a:effectLst/>
              <a:latin typeface="Aptos" panose="020B0004020202020204" pitchFamily="34" charset="0"/>
              <a:ea typeface="DengXian" panose="02010600030101010101" pitchFamily="2" charset="-122"/>
              <a:cs typeface="Calibri" panose="020F0502020204030204" pitchFamily="34" charset="0"/>
            </a:endParaRPr>
          </a:p>
          <a:p>
            <a:pPr>
              <a:buNone/>
            </a:pPr>
            <a:r>
              <a:rPr lang="en-US" sz="1200" dirty="0">
                <a:effectLst/>
                <a:latin typeface="Aptos" panose="020B0004020202020204" pitchFamily="34" charset="0"/>
                <a:ea typeface="DengXian" panose="02010600030101010101" pitchFamily="2" charset="-122"/>
                <a:cs typeface="Calibri" panose="020F0502020204030204" pitchFamily="34" charset="0"/>
              </a:rPr>
              <a:t>Demonstrating these </a:t>
            </a:r>
            <a:r>
              <a:rPr lang="en-US" sz="1200" dirty="0" err="1">
                <a:effectLst/>
                <a:latin typeface="Aptos" panose="020B0004020202020204" pitchFamily="34" charset="0"/>
                <a:ea typeface="DengXian" panose="02010600030101010101" pitchFamily="2" charset="-122"/>
                <a:cs typeface="Calibri" panose="020F0502020204030204" pitchFamily="34" charset="0"/>
              </a:rPr>
              <a:t>behaviours</a:t>
            </a:r>
            <a:r>
              <a:rPr lang="en-US" sz="1200" dirty="0">
                <a:effectLst/>
                <a:latin typeface="Aptos" panose="020B0004020202020204" pitchFamily="34" charset="0"/>
                <a:ea typeface="DengXian" panose="02010600030101010101" pitchFamily="2" charset="-122"/>
                <a:cs typeface="Calibri" panose="020F0502020204030204" pitchFamily="34" charset="0"/>
              </a:rPr>
              <a:t> in all we do will enable us to perform better as individuals, in our teams and as an Organization.</a:t>
            </a:r>
          </a:p>
          <a:p>
            <a:pPr>
              <a:buNone/>
            </a:pPr>
            <a:endParaRPr lang="en-US" sz="1200" dirty="0">
              <a:effectLst/>
              <a:latin typeface="Aptos" panose="020B0004020202020204" pitchFamily="34" charset="0"/>
              <a:ea typeface="DengXian" panose="02010600030101010101" pitchFamily="2" charset="-122"/>
              <a:cs typeface="Calibri" panose="020F0502020204030204" pitchFamily="34" charset="0"/>
            </a:endParaRPr>
          </a:p>
          <a:p>
            <a:pPr>
              <a:buNone/>
            </a:pPr>
            <a:r>
              <a:rPr lang="en-GB" sz="1200" dirty="0">
                <a:effectLst/>
                <a:latin typeface="Aptos" panose="020B0004020202020204" pitchFamily="34" charset="0"/>
                <a:ea typeface="DengXian" panose="02010600030101010101" pitchFamily="2" charset="-122"/>
                <a:cs typeface="Calibri" panose="020F0502020204030204" pitchFamily="34" charset="0"/>
              </a:rPr>
              <a:t>Before closing the session, ask if any participants have any final questions or comments.</a:t>
            </a:r>
            <a:endParaRPr lang="en-GB"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27</a:t>
            </a:fld>
            <a:endParaRPr lang="en-US"/>
          </a:p>
        </p:txBody>
      </p:sp>
    </p:spTree>
    <p:extLst>
      <p:ext uri="{BB962C8B-B14F-4D97-AF65-F5344CB8AC3E}">
        <p14:creationId xmlns:p14="http://schemas.microsoft.com/office/powerpoint/2010/main" val="57907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r>
              <a:rPr lang="en-GB" sz="1200" b="1" dirty="0">
                <a:latin typeface="Aptos" panose="020B0004020202020204" pitchFamily="34" charset="0"/>
                <a:ea typeface="Meiryo" panose="020B0604030504040204" pitchFamily="34" charset="-128"/>
                <a:cs typeface="Tahoma" panose="020B0604030504040204" pitchFamily="34" charset="0"/>
              </a:rPr>
              <a:t>Thank you</a:t>
            </a:r>
          </a:p>
          <a:p>
            <a:pPr defTabSz="966338"/>
            <a:endParaRPr lang="en-GB" sz="1200" dirty="0">
              <a:latin typeface="Aptos" panose="020B0004020202020204" pitchFamily="34" charset="0"/>
              <a:ea typeface="Meiryo" panose="020B0604030504040204" pitchFamily="34" charset="-128"/>
              <a:cs typeface="Tahoma" panose="020B0604030504040204" pitchFamily="34" charset="0"/>
            </a:endParaRPr>
          </a:p>
          <a:p>
            <a:pPr marL="0" marR="0">
              <a:lnSpc>
                <a:spcPct val="115000"/>
              </a:lnSpc>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Thank you for your participation today.  I hope you found it useful.  I appreciated your enthusiasm for the discussion and your ideas and comments.</a:t>
            </a:r>
          </a:p>
          <a:p>
            <a:pPr marL="0" marR="0">
              <a:lnSpc>
                <a:spcPct val="115000"/>
              </a:lnSpc>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a:buNone/>
            </a:pPr>
            <a:r>
              <a:rPr lang="en-GB" sz="1200" dirty="0">
                <a:effectLst/>
                <a:latin typeface="Aptos" panose="020B0004020202020204" pitchFamily="34" charset="0"/>
                <a:ea typeface="DengXian" panose="02010600030101010101" pitchFamily="2" charset="-122"/>
                <a:cs typeface="Calibri" panose="020F0502020204030204" pitchFamily="34" charset="0"/>
              </a:rPr>
              <a:t>Finally, If you have any suggestions for how the Dialogues may be improved for future years, please let me or the Ethics Office know.</a:t>
            </a:r>
            <a:endParaRPr lang="en-GB" sz="1200" dirty="0">
              <a:latin typeface="Aptos" panose="020B0004020202020204" pitchFamily="34" charset="0"/>
              <a:ea typeface="Meiryo" panose="020B0604030504040204" pitchFamily="34" charset="-128"/>
              <a:cs typeface="Tahoma" panose="020B0604030504040204" pitchFamily="34" charset="0"/>
            </a:endParaRPr>
          </a:p>
          <a:p>
            <a:endParaRPr lang="en-US"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28</a:t>
            </a:fld>
            <a:endParaRPr lang="en-US"/>
          </a:p>
        </p:txBody>
      </p:sp>
    </p:spTree>
    <p:extLst>
      <p:ext uri="{BB962C8B-B14F-4D97-AF65-F5344CB8AC3E}">
        <p14:creationId xmlns:p14="http://schemas.microsoft.com/office/powerpoint/2010/main" val="240709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600"/>
              </a:spcBef>
              <a:spcAft>
                <a:spcPts val="600"/>
              </a:spcAft>
            </a:pPr>
            <a:r>
              <a:rPr lang="en-GB" sz="1200" b="1" kern="100" dirty="0">
                <a:effectLst/>
                <a:latin typeface="Aptos" panose="020B0004020202020204" pitchFamily="34" charset="0"/>
                <a:ea typeface="DengXian" panose="02010600030101010101" pitchFamily="2" charset="-122"/>
                <a:cs typeface="Calibri" panose="020F0502020204030204" pitchFamily="34" charset="0"/>
              </a:rPr>
              <a:t>Leadership Dialogue 2025</a:t>
            </a:r>
          </a:p>
          <a:p>
            <a:pPr marL="0" marR="0" algn="just">
              <a:lnSpc>
                <a:spcPct val="115000"/>
              </a:lnSpc>
              <a:spcBef>
                <a:spcPts val="600"/>
              </a:spcBef>
              <a:spcAft>
                <a:spcPts val="600"/>
              </a:spcAft>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gn="just" rtl="0">
              <a:lnSpc>
                <a:spcPct val="115000"/>
              </a:lnSpc>
              <a:spcBef>
                <a:spcPts val="1200"/>
              </a:spcBef>
              <a:spcAft>
                <a:spcPts val="600"/>
              </a:spcAft>
              <a:buFont typeface="Garamond" panose="02020404030301010803" pitchFamily="18" charset="0"/>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The Leadership Dialogue provides an annual opportunity for us to discuss topics with great meaning for our work.</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gn="just">
              <a:lnSpc>
                <a:spcPct val="115000"/>
              </a:lnSpc>
              <a:spcBef>
                <a:spcPts val="1200"/>
              </a:spcBef>
              <a:spcAft>
                <a:spcPts val="600"/>
              </a:spcAft>
              <a:buFont typeface="Garamond" panose="02020404030301010803" pitchFamily="18" charset="0"/>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This year, we will focus our discussions on the topic of ‘Demonstrating the UN Values through our behaviours’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gn="just">
              <a:lnSpc>
                <a:spcPct val="115000"/>
              </a:lnSpc>
              <a:spcBef>
                <a:spcPts val="1200"/>
              </a:spcBef>
              <a:spcAft>
                <a:spcPts val="600"/>
              </a:spcAft>
              <a:buNone/>
            </a:pPr>
            <a:endParaRPr lang="en-GB" sz="1200" kern="100" dirty="0">
              <a:effectLst/>
              <a:latin typeface="Aptos" panose="020B0004020202020204" pitchFamily="34" charset="0"/>
              <a:ea typeface="DengXian" panose="02010600030101010101" pitchFamily="2" charset="-122"/>
              <a:cs typeface="Calibri" panose="020F0502020204030204" pitchFamily="34" charset="0"/>
            </a:endParaRPr>
          </a:p>
          <a:p>
            <a:pPr marL="0" marR="0" algn="just">
              <a:lnSpc>
                <a:spcPct val="115000"/>
              </a:lnSpc>
              <a:spcBef>
                <a:spcPts val="1200"/>
              </a:spcBef>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Understanding and reflecting on this is important because: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gn="just">
              <a:lnSpc>
                <a:spcPct val="115000"/>
              </a:lnSpc>
              <a:spcBef>
                <a:spcPts val="1200"/>
              </a:spcBef>
              <a:spcAft>
                <a:spcPts val="600"/>
              </a:spcAft>
              <a:buFont typeface="Garamond" panose="02020404030301010803" pitchFamily="18" charset="0"/>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The UN Values and Behaviours Framework was officially introduced in October 2024 through a Secretary-General Bulletin and is now fully integrated into our performance management system.</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gn="just">
              <a:lnSpc>
                <a:spcPct val="115000"/>
              </a:lnSpc>
              <a:spcBef>
                <a:spcPts val="1200"/>
              </a:spcBef>
              <a:spcAft>
                <a:spcPts val="600"/>
              </a:spcAft>
              <a:buFont typeface="Garamond" panose="02020404030301010803" pitchFamily="18" charset="0"/>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It clearly outlines how we should interact with one another, promoting a psychologically safe workplace and shaping how others, including those we serve, experience the Organization.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gn="just">
              <a:lnSpc>
                <a:spcPct val="115000"/>
              </a:lnSpc>
              <a:spcBef>
                <a:spcPts val="1200"/>
              </a:spcBef>
              <a:spcAft>
                <a:spcPts val="600"/>
              </a:spcAft>
              <a:buFont typeface="Garamond" panose="02020404030301010803" pitchFamily="18" charset="0"/>
              <a:buChar char="-"/>
            </a:pPr>
            <a:r>
              <a:rPr lang="en-GB" sz="1200" dirty="0">
                <a:effectLst/>
                <a:latin typeface="Aptos" panose="020B0004020202020204" pitchFamily="34" charset="0"/>
                <a:ea typeface="DengXian" panose="02010600030101010101" pitchFamily="2" charset="-122"/>
                <a:cs typeface="Calibri" panose="020F0502020204030204" pitchFamily="34" charset="0"/>
              </a:rPr>
              <a:t>The UN Values define our culture, while the behaviours show how we bring that culture to life in our daily actions.</a:t>
            </a:r>
            <a:endParaRPr lang="en-US" sz="1200" dirty="0"/>
          </a:p>
        </p:txBody>
      </p:sp>
      <p:sp>
        <p:nvSpPr>
          <p:cNvPr id="4" name="Slide Number Placeholder 3"/>
          <p:cNvSpPr>
            <a:spLocks noGrp="1"/>
          </p:cNvSpPr>
          <p:nvPr>
            <p:ph type="sldNum" sz="quarter" idx="5"/>
          </p:nvPr>
        </p:nvSpPr>
        <p:spPr/>
        <p:txBody>
          <a:bodyPr/>
          <a:lstStyle/>
          <a:p>
            <a:fld id="{B2BA5675-0DCA-0049-9F30-898DE165463C}" type="slidenum">
              <a:rPr lang="en-US" smtClean="0"/>
              <a:t>3</a:t>
            </a:fld>
            <a:endParaRPr lang="en-US"/>
          </a:p>
        </p:txBody>
      </p:sp>
    </p:spTree>
    <p:extLst>
      <p:ext uri="{BB962C8B-B14F-4D97-AF65-F5344CB8AC3E}">
        <p14:creationId xmlns:p14="http://schemas.microsoft.com/office/powerpoint/2010/main" val="300990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600"/>
              </a:spcBef>
              <a:spcAft>
                <a:spcPts val="600"/>
              </a:spcAft>
              <a:buNone/>
            </a:pPr>
            <a:r>
              <a:rPr lang="en-GB" sz="1200" b="1" kern="100" dirty="0">
                <a:effectLst/>
                <a:latin typeface="Aptos" panose="020B0004020202020204" pitchFamily="34" charset="0"/>
                <a:ea typeface="DengXian" panose="02010600030101010101" pitchFamily="2" charset="-122"/>
                <a:cs typeface="Calibri" panose="020F0502020204030204" pitchFamily="34" charset="0"/>
              </a:rPr>
              <a:t>Message from the Secretary-General</a:t>
            </a:r>
          </a:p>
          <a:p>
            <a:pPr marL="0" marR="0" algn="just">
              <a:lnSpc>
                <a:spcPct val="115000"/>
              </a:lnSpc>
              <a:spcBef>
                <a:spcPts val="600"/>
              </a:spcBef>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gn="just">
              <a:lnSpc>
                <a:spcPct val="115000"/>
              </a:lnSpc>
              <a:spcBef>
                <a:spcPts val="1200"/>
              </a:spcBef>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“We will only succeed in strengthening the Secretariat as a people-oriented organization if we show resolve in working together in alignment with our common values. I invite all colleagues to familiarize yourselves with the framework and to bring the values and behaviours to life in your daily work”</a:t>
            </a:r>
          </a:p>
          <a:p>
            <a:pPr marL="0" marR="0" algn="just">
              <a:lnSpc>
                <a:spcPct val="115000"/>
              </a:lnSpc>
              <a:spcBef>
                <a:spcPts val="1200"/>
              </a:spcBef>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gn="just">
              <a:lnSpc>
                <a:spcPct val="115000"/>
              </a:lnSpc>
              <a:spcBef>
                <a:spcPts val="1200"/>
              </a:spcBef>
              <a:spcAft>
                <a:spcPts val="600"/>
              </a:spcAft>
              <a:buFont typeface="Garamond" panose="02020404030301010803" pitchFamily="18" charset="0"/>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The Secretary-General has asked us all to engage in discussions about important issues like this, once a year, so:</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lvl="0" indent="0" algn="just">
              <a:lnSpc>
                <a:spcPct val="115000"/>
              </a:lnSpc>
              <a:spcBef>
                <a:spcPts val="1200"/>
              </a:spcBef>
              <a:spcAft>
                <a:spcPts val="600"/>
              </a:spcAft>
              <a:buFont typeface="+mj-l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a) Please participate actively, and help others to also do so</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a:buNone/>
            </a:pPr>
            <a:r>
              <a:rPr lang="en-GB" sz="1200" dirty="0">
                <a:effectLst/>
                <a:latin typeface="Aptos" panose="020B0004020202020204" pitchFamily="34" charset="0"/>
                <a:ea typeface="DengXian" panose="02010600030101010101" pitchFamily="2" charset="-122"/>
                <a:cs typeface="Calibri" panose="020F0502020204030204" pitchFamily="34" charset="0"/>
              </a:rPr>
              <a:t>b) Please ask any relevant questions you may have, at any time</a:t>
            </a:r>
            <a:endParaRPr lang="en-US" sz="1200" dirty="0"/>
          </a:p>
        </p:txBody>
      </p:sp>
      <p:sp>
        <p:nvSpPr>
          <p:cNvPr id="4" name="Slide Number Placeholder 3"/>
          <p:cNvSpPr>
            <a:spLocks noGrp="1"/>
          </p:cNvSpPr>
          <p:nvPr>
            <p:ph type="sldNum" sz="quarter" idx="5"/>
          </p:nvPr>
        </p:nvSpPr>
        <p:spPr/>
        <p:txBody>
          <a:bodyPr/>
          <a:lstStyle/>
          <a:p>
            <a:fld id="{B2BA5675-0DCA-0049-9F30-898DE165463C}" type="slidenum">
              <a:rPr lang="en-US" smtClean="0"/>
              <a:t>4</a:t>
            </a:fld>
            <a:endParaRPr lang="en-US"/>
          </a:p>
        </p:txBody>
      </p:sp>
    </p:spTree>
    <p:extLst>
      <p:ext uri="{BB962C8B-B14F-4D97-AF65-F5344CB8AC3E}">
        <p14:creationId xmlns:p14="http://schemas.microsoft.com/office/powerpoint/2010/main" val="143185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600"/>
              </a:spcBef>
              <a:spcAft>
                <a:spcPts val="600"/>
              </a:spcAft>
            </a:pPr>
            <a:r>
              <a:rPr lang="en-GB" sz="1200" b="1" kern="100" dirty="0">
                <a:effectLst/>
                <a:latin typeface="Aptos" panose="020B0004020202020204" pitchFamily="34" charset="0"/>
                <a:ea typeface="DengXian" panose="02010600030101010101" pitchFamily="2" charset="-122"/>
                <a:cs typeface="Calibri" panose="020F0502020204030204" pitchFamily="34" charset="0"/>
              </a:rPr>
              <a:t>Ground Rules</a:t>
            </a:r>
          </a:p>
          <a:p>
            <a:pPr marL="0" marR="0" algn="just">
              <a:lnSpc>
                <a:spcPct val="115000"/>
              </a:lnSpc>
              <a:spcBef>
                <a:spcPts val="600"/>
              </a:spcBef>
              <a:spcAft>
                <a:spcPts val="600"/>
              </a:spcAft>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gn="just">
              <a:lnSpc>
                <a:spcPct val="115000"/>
              </a:lnSpc>
              <a:spcBef>
                <a:spcPts val="1200"/>
              </a:spcBef>
              <a:spcAft>
                <a:spcPts val="600"/>
              </a:spcAft>
            </a:pPr>
            <a:r>
              <a:rPr lang="en-GB" sz="1200" kern="100" dirty="0">
                <a:effectLst/>
                <a:latin typeface="Aptos" panose="020B0004020202020204" pitchFamily="34" charset="0"/>
                <a:ea typeface="DengXian" panose="02010600030101010101" pitchFamily="2" charset="-122"/>
                <a:cs typeface="Calibri" panose="020F0502020204030204" pitchFamily="34" charset="0"/>
              </a:rPr>
              <a:t>To help our discussion, let’s agree some ground rules for how we will work together.</a:t>
            </a:r>
          </a:p>
          <a:p>
            <a:pPr marL="0" marR="0" algn="just">
              <a:lnSpc>
                <a:spcPct val="115000"/>
              </a:lnSpc>
              <a:spcBef>
                <a:spcPts val="1200"/>
              </a:spcBef>
              <a:spcAft>
                <a:spcPts val="600"/>
              </a:spcAft>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gn="just">
              <a:lnSpc>
                <a:spcPct val="115000"/>
              </a:lnSpc>
              <a:spcBef>
                <a:spcPts val="1200"/>
              </a:spcBef>
              <a:spcAft>
                <a:spcPts val="600"/>
              </a:spcAft>
            </a:pPr>
            <a:r>
              <a:rPr lang="en-GB" sz="1200" kern="100" dirty="0">
                <a:effectLst/>
                <a:latin typeface="Aptos" panose="020B0004020202020204" pitchFamily="34" charset="0"/>
                <a:ea typeface="DengXian" panose="02010600030101010101" pitchFamily="2" charset="-122"/>
                <a:cs typeface="Calibri" panose="020F0502020204030204" pitchFamily="34" charset="0"/>
              </a:rPr>
              <a:t>Here are some ground rules, which are useful when discussing complex subjects where people may have different opinions: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Participate and encourage participation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Questions are good!</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Be curious and avoid being judgmental</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Explore together the reasons for disagreement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Self-reflect when feeling defensive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Ask don’t assume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pPr>
            <a:r>
              <a:rPr lang="en-GB" sz="1200" kern="100" dirty="0">
                <a:effectLst/>
                <a:latin typeface="Aptos" panose="020B0004020202020204" pitchFamily="34" charset="0"/>
                <a:ea typeface="DengXian" panose="02010600030101010101" pitchFamily="2" charset="-122"/>
                <a:cs typeface="Calibri" panose="020F0502020204030204" pitchFamily="34" charset="0"/>
              </a:rPr>
              <a:t>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r>
              <a:rPr lang="en-GB" sz="1200" dirty="0">
                <a:effectLst/>
                <a:latin typeface="Aptos" panose="020B0004020202020204" pitchFamily="34" charset="0"/>
                <a:ea typeface="DengXian" panose="02010600030101010101" pitchFamily="2" charset="-122"/>
                <a:cs typeface="Calibri" panose="020F0502020204030204" pitchFamily="34" charset="0"/>
              </a:rPr>
              <a:t>Are there any other ground rules you would like us to be following?</a:t>
            </a:r>
            <a:endParaRPr lang="en-US" sz="1200" dirty="0"/>
          </a:p>
        </p:txBody>
      </p:sp>
      <p:sp>
        <p:nvSpPr>
          <p:cNvPr id="4" name="Slide Number Placeholder 3"/>
          <p:cNvSpPr>
            <a:spLocks noGrp="1"/>
          </p:cNvSpPr>
          <p:nvPr>
            <p:ph type="sldNum" sz="quarter" idx="5"/>
          </p:nvPr>
        </p:nvSpPr>
        <p:spPr/>
        <p:txBody>
          <a:bodyPr/>
          <a:lstStyle/>
          <a:p>
            <a:fld id="{B2BA5675-0DCA-0049-9F30-898DE165463C}" type="slidenum">
              <a:rPr lang="en-US" smtClean="0"/>
              <a:t>5</a:t>
            </a:fld>
            <a:endParaRPr lang="en-US"/>
          </a:p>
        </p:txBody>
      </p:sp>
    </p:spTree>
    <p:extLst>
      <p:ext uri="{BB962C8B-B14F-4D97-AF65-F5344CB8AC3E}">
        <p14:creationId xmlns:p14="http://schemas.microsoft.com/office/powerpoint/2010/main" val="303389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600"/>
              </a:spcBef>
              <a:spcAft>
                <a:spcPts val="600"/>
              </a:spcAft>
            </a:pPr>
            <a:r>
              <a:rPr lang="en-GB" sz="1200" b="1" kern="100" dirty="0">
                <a:effectLst/>
                <a:latin typeface="Aptos" panose="020B0004020202020204" pitchFamily="34" charset="0"/>
                <a:ea typeface="DengXian" panose="02010600030101010101" pitchFamily="2" charset="-122"/>
                <a:cs typeface="Calibri" panose="020F0502020204030204" pitchFamily="34" charset="0"/>
              </a:rPr>
              <a:t>Participation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1200"/>
              </a:spcBef>
              <a:spcAft>
                <a:spcPts val="600"/>
              </a:spcAft>
            </a:pPr>
            <a:endParaRPr lang="en-GB" sz="1200" kern="100" dirty="0">
              <a:effectLst/>
              <a:latin typeface="Aptos" panose="020B0004020202020204" pitchFamily="34" charset="0"/>
              <a:ea typeface="DengXian" panose="02010600030101010101" pitchFamily="2" charset="-122"/>
              <a:cs typeface="Calibri" panose="020F0502020204030204" pitchFamily="34" charset="0"/>
            </a:endParaRPr>
          </a:p>
          <a:p>
            <a:pPr marL="285750" marR="0" indent="-285750">
              <a:lnSpc>
                <a:spcPct val="115000"/>
              </a:lnSpc>
              <a:spcBef>
                <a:spcPts val="1200"/>
              </a:spcBef>
              <a:spcAft>
                <a:spcPts val="600"/>
              </a:spcAft>
              <a:buFont typeface="Arial" panose="020B0604020202020204" pitchFamily="34" charset="0"/>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If there is anything that comes up in this Dialogue that you do not feel comfortable discussing with others, please let me know after the session.</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285750" marR="0" indent="-285750">
              <a:lnSpc>
                <a:spcPct val="115000"/>
              </a:lnSpc>
              <a:spcBef>
                <a:spcPts val="1200"/>
              </a:spcBef>
              <a:spcAft>
                <a:spcPts val="600"/>
              </a:spcAft>
              <a:buFont typeface="Arial" panose="020B0604020202020204" pitchFamily="34" charset="0"/>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If you do not feel comfortable speaking with me, there are many others you can turn to, such as the Office of Human Resources and the Ethics Office.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6</a:t>
            </a:fld>
            <a:endParaRPr lang="en-US"/>
          </a:p>
        </p:txBody>
      </p:sp>
    </p:spTree>
    <p:extLst>
      <p:ext uri="{BB962C8B-B14F-4D97-AF65-F5344CB8AC3E}">
        <p14:creationId xmlns:p14="http://schemas.microsoft.com/office/powerpoint/2010/main" val="26352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600"/>
              </a:spcBef>
              <a:spcAft>
                <a:spcPts val="600"/>
              </a:spcAft>
              <a:buNone/>
            </a:pPr>
            <a:r>
              <a:rPr lang="en-GB" sz="1200" b="1" kern="100" dirty="0">
                <a:effectLst/>
                <a:latin typeface="Aptos" panose="020B0004020202020204" pitchFamily="34" charset="0"/>
                <a:ea typeface="DengXian" panose="02010600030101010101" pitchFamily="2" charset="-122"/>
                <a:cs typeface="Calibri" panose="020F0502020204030204" pitchFamily="34" charset="0"/>
              </a:rPr>
              <a:t>Agenda for today</a:t>
            </a:r>
          </a:p>
          <a:p>
            <a:pPr marL="0" marR="0" algn="just">
              <a:lnSpc>
                <a:spcPct val="115000"/>
              </a:lnSpc>
              <a:spcBef>
                <a:spcPts val="600"/>
              </a:spcBef>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1200"/>
              </a:spcBef>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Our colleagues at the Ethics Office and at OHR in the Department of Management Strategy, Policy and Compliance have developed materials to guide our discussion. I have already participated in a similar session, so I am familiar with the materials. I think you will find them interesting.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1200"/>
              </a:spcBef>
              <a:spcAft>
                <a:spcPts val="600"/>
              </a:spcAft>
              <a:buNone/>
            </a:pPr>
            <a:endParaRPr lang="en-GB" sz="1200" kern="100" dirty="0">
              <a:effectLst/>
              <a:latin typeface="Aptos" panose="020B0004020202020204" pitchFamily="34" charset="0"/>
              <a:ea typeface="DengXian" panose="02010600030101010101" pitchFamily="2" charset="-122"/>
              <a:cs typeface="Calibri" panose="020F0502020204030204" pitchFamily="34" charset="0"/>
            </a:endParaRPr>
          </a:p>
          <a:p>
            <a:pPr marL="0" marR="0">
              <a:lnSpc>
                <a:spcPct val="115000"/>
              </a:lnSpc>
              <a:spcBef>
                <a:spcPts val="1200"/>
              </a:spcBef>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Here is an overview of our session today:</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mj-lt"/>
              <a:buAutoNum type="arabicPeriod"/>
            </a:pPr>
            <a:r>
              <a:rPr lang="en-GB" sz="1200" kern="100" dirty="0">
                <a:effectLst/>
                <a:latin typeface="Aptos" panose="020B0004020202020204" pitchFamily="34" charset="0"/>
                <a:ea typeface="DengXian" panose="02010600030101010101" pitchFamily="2" charset="-122"/>
                <a:cs typeface="Calibri" panose="020F0502020204030204" pitchFamily="34" charset="0"/>
              </a:rPr>
              <a:t>We will have a brief reminder of the nine elements that form the UN Values and Behaviours Framework.</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mj-lt"/>
              <a:buAutoNum type="arabicPeriod"/>
            </a:pPr>
            <a:r>
              <a:rPr lang="en-GB" sz="1200" kern="100" dirty="0">
                <a:effectLst/>
                <a:latin typeface="Aptos" panose="020B0004020202020204" pitchFamily="34" charset="0"/>
                <a:ea typeface="DengXian" panose="02010600030101010101" pitchFamily="2" charset="-122"/>
                <a:cs typeface="Calibri" panose="020F0502020204030204" pitchFamily="34" charset="0"/>
              </a:rPr>
              <a:t>We will then have an initial discussion about demonstrating the UN Values through our behaviours, using a personal example as a starting point.</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mj-lt"/>
              <a:buAutoNum type="arabicPeriod"/>
            </a:pPr>
            <a:r>
              <a:rPr lang="en-GB" sz="1200" kern="100" dirty="0">
                <a:effectLst/>
                <a:latin typeface="Aptos" panose="020B0004020202020204" pitchFamily="34" charset="0"/>
                <a:ea typeface="DengXian" panose="02010600030101010101" pitchFamily="2" charset="-122"/>
                <a:cs typeface="Calibri" panose="020F0502020204030204" pitchFamily="34" charset="0"/>
              </a:rPr>
              <a:t>We will discuss two out of the three scenarios provided.  If there is time left, we can discuss a third one.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mj-lt"/>
              <a:buAutoNum type="arabicPeriod"/>
            </a:pPr>
            <a:r>
              <a:rPr lang="en-GB" sz="1200" kern="100" dirty="0">
                <a:effectLst/>
                <a:latin typeface="Aptos" panose="020B0004020202020204" pitchFamily="34" charset="0"/>
                <a:ea typeface="DengXian" panose="02010600030101010101" pitchFamily="2" charset="-122"/>
                <a:cs typeface="Calibri" panose="020F0502020204030204" pitchFamily="34" charset="0"/>
              </a:rPr>
              <a:t>We will consider how we can demonstrate the UN behaviours and their linkages to bringing the UN values to life as a team.</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mj-lt"/>
              <a:buAutoNum type="arabicPeriod"/>
            </a:pPr>
            <a:r>
              <a:rPr lang="en-GB" sz="1200" kern="100" dirty="0">
                <a:effectLst/>
                <a:latin typeface="Aptos" panose="020B0004020202020204" pitchFamily="34" charset="0"/>
                <a:ea typeface="DengXian" panose="02010600030101010101" pitchFamily="2" charset="-122"/>
                <a:cs typeface="Calibri" panose="020F0502020204030204" pitchFamily="34" charset="0"/>
              </a:rPr>
              <a:t>Finally, we will conclude with a summary of today’s discussions.</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a:buNone/>
            </a:pPr>
            <a:r>
              <a:rPr lang="en-GB" sz="1200" dirty="0">
                <a:effectLst/>
                <a:latin typeface="Aptos" panose="020B0004020202020204" pitchFamily="34" charset="0"/>
                <a:ea typeface="DengXian" panose="02010600030101010101" pitchFamily="2" charset="-122"/>
                <a:cs typeface="Calibri" panose="020F0502020204030204" pitchFamily="34" charset="0"/>
              </a:rPr>
              <a:t>Let us get started.</a:t>
            </a:r>
            <a:endParaRPr lang="en-US" sz="1200" dirty="0"/>
          </a:p>
        </p:txBody>
      </p:sp>
      <p:sp>
        <p:nvSpPr>
          <p:cNvPr id="4" name="Slide Number Placeholder 3"/>
          <p:cNvSpPr>
            <a:spLocks noGrp="1"/>
          </p:cNvSpPr>
          <p:nvPr>
            <p:ph type="sldNum" sz="quarter" idx="5"/>
          </p:nvPr>
        </p:nvSpPr>
        <p:spPr/>
        <p:txBody>
          <a:bodyPr/>
          <a:lstStyle/>
          <a:p>
            <a:fld id="{B2BA5675-0DCA-0049-9F30-898DE165463C}" type="slidenum">
              <a:rPr lang="en-US" smtClean="0"/>
              <a:t>7</a:t>
            </a:fld>
            <a:endParaRPr lang="en-US"/>
          </a:p>
        </p:txBody>
      </p:sp>
    </p:spTree>
    <p:extLst>
      <p:ext uri="{BB962C8B-B14F-4D97-AF65-F5344CB8AC3E}">
        <p14:creationId xmlns:p14="http://schemas.microsoft.com/office/powerpoint/2010/main" val="14703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600"/>
              </a:spcBef>
              <a:spcAft>
                <a:spcPts val="600"/>
              </a:spcAft>
              <a:buNone/>
            </a:pPr>
            <a:r>
              <a:rPr lang="en-GB" sz="1200" b="1" kern="100" dirty="0">
                <a:effectLst/>
                <a:latin typeface="Aptos" panose="020B0004020202020204" pitchFamily="34" charset="0"/>
                <a:ea typeface="DengXian" panose="02010600030101010101" pitchFamily="2" charset="-122"/>
                <a:cs typeface="Calibri" panose="020F0502020204030204" pitchFamily="34" charset="0"/>
              </a:rPr>
              <a:t>UN Values and Behaviours Framework</a:t>
            </a:r>
          </a:p>
          <a:p>
            <a:pPr marL="0" marR="0" algn="just">
              <a:lnSpc>
                <a:spcPct val="115000"/>
              </a:lnSpc>
              <a:spcBef>
                <a:spcPts val="600"/>
              </a:spcBef>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1200"/>
              </a:spcBef>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The first thing to remind ourselves of is what the values and behaviours are in the UN Values and Behaviours Framework.</a:t>
            </a:r>
          </a:p>
          <a:p>
            <a:pPr marL="0" marR="0">
              <a:lnSpc>
                <a:spcPct val="115000"/>
              </a:lnSpc>
              <a:spcBef>
                <a:spcPts val="1200"/>
              </a:spcBef>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1200"/>
              </a:spcBef>
              <a:spcAft>
                <a:spcPts val="6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Some of you might remember your participation in the extensive consultation and engagement process in 2020-2021 that involved over 4,500 staff from more than 70 entities across the Secretariat, and resulted in the creation of the Framework.</a:t>
            </a:r>
          </a:p>
          <a:p>
            <a:pPr marL="0" marR="0">
              <a:lnSpc>
                <a:spcPct val="115000"/>
              </a:lnSpc>
              <a:spcBef>
                <a:spcPts val="1200"/>
              </a:spcBef>
              <a:spcAft>
                <a:spcPts val="600"/>
              </a:spcAft>
              <a:buNone/>
            </a:pP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The UN Values and Behaviours Framework was launched in October 2021.</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It defines four values: Inclusion, Integrity, Humility and Humanity; and five behaviours: Connect and Collaborate; Analyse and Plan; Deliver Results with Positive Impact; Learn and Develop; and Adapt and Innovate.</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These values and behaviours represent an evolution of the 1999 competencies, building on their strength.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They reflect the goals of the organization and the changing nature of the world.</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1200"/>
              </a:spcBef>
              <a:spcAft>
                <a:spcPts val="600"/>
              </a:spcAft>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The Framework has a strong focus on the people we serve, emphasising the core aspect of ‘service’ in our work.</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GB" sz="1200" kern="100" dirty="0">
                <a:effectLst/>
                <a:latin typeface="Aptos" panose="020B0004020202020204" pitchFamily="34" charset="0"/>
                <a:ea typeface="DengXian" panose="02010600030101010101" pitchFamily="2" charset="-122"/>
                <a:cs typeface="Calibri" panose="020F0502020204030204" pitchFamily="34" charset="0"/>
              </a:rPr>
              <a:t>In October 2024, the UN Values and Behaviours Framework was formally promulgated, and became part of our performance management system.</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Aft>
                <a:spcPts val="800"/>
              </a:spcAft>
              <a:buNone/>
            </a:pPr>
            <a:r>
              <a:rPr lang="en-GB" sz="1200" kern="100" dirty="0">
                <a:effectLst/>
                <a:latin typeface="Aptos" panose="020B0004020202020204" pitchFamily="34" charset="0"/>
                <a:ea typeface="DengXian" panose="02010600030101010101" pitchFamily="2" charset="-122"/>
                <a:cs typeface="Calibri" panose="020F0502020204030204" pitchFamily="34" charset="0"/>
              </a:rPr>
              <a:t> </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a:p>
            <a:pPr>
              <a:buNone/>
            </a:pPr>
            <a:r>
              <a:rPr lang="en-GB" sz="1200" dirty="0">
                <a:effectLst/>
                <a:latin typeface="Aptos" panose="020B0004020202020204" pitchFamily="34" charset="0"/>
                <a:ea typeface="DengXian" panose="02010600030101010101" pitchFamily="2" charset="-122"/>
                <a:cs typeface="Calibri" panose="020F0502020204030204" pitchFamily="34" charset="0"/>
              </a:rPr>
              <a:t>Let us get started.</a:t>
            </a:r>
            <a:endParaRPr lang="en-US" sz="12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8</a:t>
            </a:fld>
            <a:endParaRPr lang="en-US"/>
          </a:p>
        </p:txBody>
      </p:sp>
    </p:spTree>
    <p:extLst>
      <p:ext uri="{BB962C8B-B14F-4D97-AF65-F5344CB8AC3E}">
        <p14:creationId xmlns:p14="http://schemas.microsoft.com/office/powerpoint/2010/main" val="84285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200" dirty="0">
                <a:latin typeface="Calibri" panose="020F0502020204030204" pitchFamily="34" charset="0"/>
                <a:ea typeface="Meiryo" panose="020B0604030504040204" pitchFamily="34" charset="-128"/>
              </a:rPr>
              <a:t>Let’s move on now to our opening activity.  We have about 5 minutes to work on this.</a:t>
            </a:r>
          </a:p>
          <a:p>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9</a:t>
            </a:fld>
            <a:endParaRPr lang="en-US"/>
          </a:p>
        </p:txBody>
      </p:sp>
    </p:spTree>
    <p:extLst>
      <p:ext uri="{BB962C8B-B14F-4D97-AF65-F5344CB8AC3E}">
        <p14:creationId xmlns:p14="http://schemas.microsoft.com/office/powerpoint/2010/main" val="222921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E9A-B97F-F743-883E-769E24CA3650}"/>
              </a:ext>
            </a:extLst>
          </p:cNvPr>
          <p:cNvSpPr>
            <a:spLocks noGrp="1"/>
          </p:cNvSpPr>
          <p:nvPr>
            <p:ph type="ctrTitle"/>
          </p:nvPr>
        </p:nvSpPr>
        <p:spPr>
          <a:xfrm>
            <a:off x="1625402" y="1197187"/>
            <a:ext cx="9752410" cy="2546773"/>
          </a:xfrm>
          <a:prstGeom prst="rect">
            <a:avLst/>
          </a:prstGeom>
        </p:spPr>
        <p:txBody>
          <a:bodyPr anchor="b"/>
          <a:lstStyle>
            <a:lvl1pPr algn="ctr">
              <a:defRPr sz="6399"/>
            </a:lvl1pPr>
          </a:lstStyle>
          <a:p>
            <a:r>
              <a:rPr lang="en-US"/>
              <a:t>Click to edit Master title style</a:t>
            </a:r>
          </a:p>
        </p:txBody>
      </p:sp>
      <p:sp>
        <p:nvSpPr>
          <p:cNvPr id="3" name="Subtitle 2">
            <a:extLst>
              <a:ext uri="{FF2B5EF4-FFF2-40B4-BE49-F238E27FC236}">
                <a16:creationId xmlns:a16="http://schemas.microsoft.com/office/drawing/2014/main" id="{8588DFE5-2CF9-1949-A960-BA7E2E9F890E}"/>
              </a:ext>
            </a:extLst>
          </p:cNvPr>
          <p:cNvSpPr>
            <a:spLocks noGrp="1"/>
          </p:cNvSpPr>
          <p:nvPr>
            <p:ph type="subTitle" idx="1"/>
          </p:nvPr>
        </p:nvSpPr>
        <p:spPr>
          <a:xfrm>
            <a:off x="1625402" y="3842174"/>
            <a:ext cx="9752410" cy="1766146"/>
          </a:xfrm>
          <a:prstGeom prst="rect">
            <a:avLst/>
          </a:prstGeom>
        </p:spPr>
        <p:txBody>
          <a:bodyPr/>
          <a:lstStyle>
            <a:lvl1pPr marL="0" indent="0" algn="ctr">
              <a:buNone/>
              <a:defRPr sz="2560"/>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a:t>Click to edit Master subtitle style</a:t>
            </a:r>
          </a:p>
        </p:txBody>
      </p:sp>
      <p:sp>
        <p:nvSpPr>
          <p:cNvPr id="4" name="Date Placeholder 3">
            <a:extLst>
              <a:ext uri="{FF2B5EF4-FFF2-40B4-BE49-F238E27FC236}">
                <a16:creationId xmlns:a16="http://schemas.microsoft.com/office/drawing/2014/main" id="{49F095D5-1356-C74A-993D-C7027B9E4F9D}"/>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5" name="Footer Placeholder 4">
            <a:extLst>
              <a:ext uri="{FF2B5EF4-FFF2-40B4-BE49-F238E27FC236}">
                <a16:creationId xmlns:a16="http://schemas.microsoft.com/office/drawing/2014/main" id="{D43512DF-3E37-C048-BB20-04C84BA31081}"/>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BAB94B-EB04-CB44-ADD2-761E7F8D051B}"/>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09175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C42F-CC10-8B42-B0E2-F0CC2254F0E0}"/>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6DC96-2ECE-AC4D-82E2-27AAE2195712}"/>
              </a:ext>
            </a:extLst>
          </p:cNvPr>
          <p:cNvSpPr>
            <a:spLocks noGrp="1"/>
          </p:cNvSpPr>
          <p:nvPr>
            <p:ph type="body" orient="vert" idx="1"/>
          </p:nvPr>
        </p:nvSpPr>
        <p:spPr>
          <a:xfrm>
            <a:off x="893971" y="1947333"/>
            <a:ext cx="11215271" cy="4641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AE112-A84D-6C41-B400-B4FE7DB7038B}"/>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5" name="Footer Placeholder 4">
            <a:extLst>
              <a:ext uri="{FF2B5EF4-FFF2-40B4-BE49-F238E27FC236}">
                <a16:creationId xmlns:a16="http://schemas.microsoft.com/office/drawing/2014/main" id="{A3234AF7-6442-9147-9A6B-3058586B77AB}"/>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07A53-EA56-7941-A6C5-B963CA17BF61}"/>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45589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E9DAA5-5E0B-704D-87FA-64185AD45ECA}"/>
              </a:ext>
            </a:extLst>
          </p:cNvPr>
          <p:cNvSpPr>
            <a:spLocks noGrp="1"/>
          </p:cNvSpPr>
          <p:nvPr>
            <p:ph type="title" orient="vert"/>
          </p:nvPr>
        </p:nvSpPr>
        <p:spPr>
          <a:xfrm>
            <a:off x="9305424" y="389467"/>
            <a:ext cx="2803818" cy="6199294"/>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C1DB0-3ADC-9E41-83B9-DEC06B890BEF}"/>
              </a:ext>
            </a:extLst>
          </p:cNvPr>
          <p:cNvSpPr>
            <a:spLocks noGrp="1"/>
          </p:cNvSpPr>
          <p:nvPr>
            <p:ph type="body" orient="vert" idx="1"/>
          </p:nvPr>
        </p:nvSpPr>
        <p:spPr>
          <a:xfrm>
            <a:off x="893971" y="389467"/>
            <a:ext cx="8248913" cy="619929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F505C-814F-F84A-ABE6-27D1CC1B3B64}"/>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5" name="Footer Placeholder 4">
            <a:extLst>
              <a:ext uri="{FF2B5EF4-FFF2-40B4-BE49-F238E27FC236}">
                <a16:creationId xmlns:a16="http://schemas.microsoft.com/office/drawing/2014/main" id="{45E597CA-C72F-6746-A738-FC6B06DD08F4}"/>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978F94-5755-2D4D-A02A-7A9A74DDC49B}"/>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66832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5558-C93E-554B-A47D-5483AE64EF02}"/>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0FAFFB8-CD28-AA41-9E31-98CBD52A231B}"/>
              </a:ext>
            </a:extLst>
          </p:cNvPr>
          <p:cNvSpPr>
            <a:spLocks noGrp="1"/>
          </p:cNvSpPr>
          <p:nvPr>
            <p:ph idx="1"/>
          </p:nvPr>
        </p:nvSpPr>
        <p:spPr>
          <a:xfrm>
            <a:off x="893971" y="1947333"/>
            <a:ext cx="11215271"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609B9-858B-5C43-8C98-5D82F69BAF11}"/>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5" name="Footer Placeholder 4">
            <a:extLst>
              <a:ext uri="{FF2B5EF4-FFF2-40B4-BE49-F238E27FC236}">
                <a16:creationId xmlns:a16="http://schemas.microsoft.com/office/drawing/2014/main" id="{74E3288B-400B-484A-9ECC-3C7D04046D0E}"/>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EBCCCF-4F7B-7742-A7C1-4CA477942859}"/>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53048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313E-F150-6B4E-9961-1226E8C1C9BB}"/>
              </a:ext>
            </a:extLst>
          </p:cNvPr>
          <p:cNvSpPr>
            <a:spLocks noGrp="1"/>
          </p:cNvSpPr>
          <p:nvPr>
            <p:ph type="title" hasCustomPrompt="1"/>
          </p:nvPr>
        </p:nvSpPr>
        <p:spPr>
          <a:xfrm>
            <a:off x="887198" y="1823721"/>
            <a:ext cx="11215271" cy="3042919"/>
          </a:xfrm>
          <a:prstGeom prst="rect">
            <a:avLst/>
          </a:prstGeom>
        </p:spPr>
        <p:txBody>
          <a:bodyPr anchor="b">
            <a:normAutofit/>
          </a:bodyPr>
          <a:lstStyle>
            <a:lvl1pPr>
              <a:defRPr sz="6600" b="1"/>
            </a:lvl1pPr>
          </a:lstStyle>
          <a:p>
            <a:r>
              <a:rPr lang="en-US"/>
              <a:t>Click to edit title</a:t>
            </a:r>
          </a:p>
        </p:txBody>
      </p:sp>
      <p:sp>
        <p:nvSpPr>
          <p:cNvPr id="3" name="Text Placeholder 2">
            <a:extLst>
              <a:ext uri="{FF2B5EF4-FFF2-40B4-BE49-F238E27FC236}">
                <a16:creationId xmlns:a16="http://schemas.microsoft.com/office/drawing/2014/main" id="{E0B65D3D-D16E-B74E-A1E2-138931C651BD}"/>
              </a:ext>
            </a:extLst>
          </p:cNvPr>
          <p:cNvSpPr>
            <a:spLocks noGrp="1"/>
          </p:cNvSpPr>
          <p:nvPr>
            <p:ph type="body" idx="1"/>
          </p:nvPr>
        </p:nvSpPr>
        <p:spPr>
          <a:xfrm>
            <a:off x="887198" y="4895428"/>
            <a:ext cx="11215271" cy="1600199"/>
          </a:xfrm>
          <a:prstGeom prst="rect">
            <a:avLst/>
          </a:prstGeom>
        </p:spPr>
        <p:txBody>
          <a:bodyPr>
            <a:normAutofit/>
          </a:bodyPr>
          <a:lstStyle>
            <a:lvl1pPr marL="0" indent="0">
              <a:buNone/>
              <a:defRPr sz="2000">
                <a:solidFill>
                  <a:schemeClr val="bg1"/>
                </a:solidFill>
              </a:defRPr>
            </a:lvl1pPr>
            <a:lvl2pPr marL="487604" indent="0">
              <a:buNone/>
              <a:defRPr sz="2133">
                <a:solidFill>
                  <a:schemeClr val="tx1">
                    <a:tint val="75000"/>
                  </a:schemeClr>
                </a:solidFill>
              </a:defRPr>
            </a:lvl2pPr>
            <a:lvl3pPr marL="975208" indent="0">
              <a:buNone/>
              <a:defRPr sz="1920">
                <a:solidFill>
                  <a:schemeClr val="tx1">
                    <a:tint val="75000"/>
                  </a:schemeClr>
                </a:solidFill>
              </a:defRPr>
            </a:lvl3pPr>
            <a:lvl4pPr marL="1462811" indent="0">
              <a:buNone/>
              <a:defRPr sz="1706">
                <a:solidFill>
                  <a:schemeClr val="tx1">
                    <a:tint val="75000"/>
                  </a:schemeClr>
                </a:solidFill>
              </a:defRPr>
            </a:lvl4pPr>
            <a:lvl5pPr marL="1950415" indent="0">
              <a:buNone/>
              <a:defRPr sz="1706">
                <a:solidFill>
                  <a:schemeClr val="tx1">
                    <a:tint val="75000"/>
                  </a:schemeClr>
                </a:solidFill>
              </a:defRPr>
            </a:lvl5pPr>
            <a:lvl6pPr marL="2438019" indent="0">
              <a:buNone/>
              <a:defRPr sz="1706">
                <a:solidFill>
                  <a:schemeClr val="tx1">
                    <a:tint val="75000"/>
                  </a:schemeClr>
                </a:solidFill>
              </a:defRPr>
            </a:lvl6pPr>
            <a:lvl7pPr marL="2925623" indent="0">
              <a:buNone/>
              <a:defRPr sz="1706">
                <a:solidFill>
                  <a:schemeClr val="tx1">
                    <a:tint val="75000"/>
                  </a:schemeClr>
                </a:solidFill>
              </a:defRPr>
            </a:lvl7pPr>
            <a:lvl8pPr marL="3413227" indent="0">
              <a:buNone/>
              <a:defRPr sz="1706">
                <a:solidFill>
                  <a:schemeClr val="tx1">
                    <a:tint val="75000"/>
                  </a:schemeClr>
                </a:solidFill>
              </a:defRPr>
            </a:lvl8pPr>
            <a:lvl9pPr marL="3900830" indent="0">
              <a:buNone/>
              <a:defRPr sz="1706">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3705230-8952-A547-ACE1-15DFC911D8B1}"/>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pic>
        <p:nvPicPr>
          <p:cNvPr id="8" name="Picture 7" descr="A close up of a fan&#10;&#10;Description automatically generated">
            <a:extLst>
              <a:ext uri="{FF2B5EF4-FFF2-40B4-BE49-F238E27FC236}">
                <a16:creationId xmlns:a16="http://schemas.microsoft.com/office/drawing/2014/main" id="{17FF5D5B-921E-EC4E-B038-AB919A85B573}"/>
              </a:ext>
            </a:extLst>
          </p:cNvPr>
          <p:cNvPicPr>
            <a:picLocks noChangeAspect="1"/>
          </p:cNvPicPr>
          <p:nvPr userDrawn="1"/>
        </p:nvPicPr>
        <p:blipFill>
          <a:blip r:embed="rId2"/>
          <a:stretch>
            <a:fillRect/>
          </a:stretch>
        </p:blipFill>
        <p:spPr>
          <a:xfrm>
            <a:off x="12275506" y="145626"/>
            <a:ext cx="542723" cy="458201"/>
          </a:xfrm>
          <a:prstGeom prst="rect">
            <a:avLst/>
          </a:prstGeom>
        </p:spPr>
      </p:pic>
    </p:spTree>
    <p:extLst>
      <p:ext uri="{BB962C8B-B14F-4D97-AF65-F5344CB8AC3E}">
        <p14:creationId xmlns:p14="http://schemas.microsoft.com/office/powerpoint/2010/main" val="34626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0CAE-10EC-D049-88D1-C77EDEFF18CC}"/>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C23294B-5CD8-DA46-B80A-A2A3C3D050D7}"/>
              </a:ext>
            </a:extLst>
          </p:cNvPr>
          <p:cNvSpPr>
            <a:spLocks noGrp="1"/>
          </p:cNvSpPr>
          <p:nvPr>
            <p:ph sz="half" idx="1"/>
          </p:nvPr>
        </p:nvSpPr>
        <p:spPr>
          <a:xfrm>
            <a:off x="893971" y="1947333"/>
            <a:ext cx="5526366"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C9FC77-3886-0547-AC61-E501A0B10CB9}"/>
              </a:ext>
            </a:extLst>
          </p:cNvPr>
          <p:cNvSpPr>
            <a:spLocks noGrp="1"/>
          </p:cNvSpPr>
          <p:nvPr>
            <p:ph sz="half" idx="2"/>
          </p:nvPr>
        </p:nvSpPr>
        <p:spPr>
          <a:xfrm>
            <a:off x="6582876" y="1947333"/>
            <a:ext cx="5526366"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EA0E5-50A4-8942-8AB7-CF4642A850E9}"/>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6" name="Footer Placeholder 5">
            <a:extLst>
              <a:ext uri="{FF2B5EF4-FFF2-40B4-BE49-F238E27FC236}">
                <a16:creationId xmlns:a16="http://schemas.microsoft.com/office/drawing/2014/main" id="{E9D81F10-EF1B-0E4D-B9DA-DF4F451EDE71}"/>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6AC16E-DEC9-564D-8CA2-30FB8016D4CC}"/>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57969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B0C0-F449-0E40-9CCE-661135E112F0}"/>
              </a:ext>
            </a:extLst>
          </p:cNvPr>
          <p:cNvSpPr>
            <a:spLocks noGrp="1"/>
          </p:cNvSpPr>
          <p:nvPr>
            <p:ph type="title"/>
          </p:nvPr>
        </p:nvSpPr>
        <p:spPr>
          <a:xfrm>
            <a:off x="895665" y="389467"/>
            <a:ext cx="11215271" cy="1413934"/>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7CB940D-FB42-3C4C-B6C4-FA2740CF73CD}"/>
              </a:ext>
            </a:extLst>
          </p:cNvPr>
          <p:cNvSpPr>
            <a:spLocks noGrp="1"/>
          </p:cNvSpPr>
          <p:nvPr>
            <p:ph type="body" idx="1"/>
          </p:nvPr>
        </p:nvSpPr>
        <p:spPr>
          <a:xfrm>
            <a:off x="895665" y="1793241"/>
            <a:ext cx="5500968" cy="878839"/>
          </a:xfrm>
          <a:prstGeom prst="rect">
            <a:avLst/>
          </a:prstGeom>
        </p:spPr>
        <p:txBody>
          <a:bodyPr anchor="b"/>
          <a:lstStyle>
            <a:lvl1pPr marL="0" indent="0">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en-US"/>
              <a:t>Click to edit Master text styles</a:t>
            </a:r>
          </a:p>
        </p:txBody>
      </p:sp>
      <p:sp>
        <p:nvSpPr>
          <p:cNvPr id="4" name="Content Placeholder 3">
            <a:extLst>
              <a:ext uri="{FF2B5EF4-FFF2-40B4-BE49-F238E27FC236}">
                <a16:creationId xmlns:a16="http://schemas.microsoft.com/office/drawing/2014/main" id="{4668EAAC-6599-414A-A233-A68A8A79D969}"/>
              </a:ext>
            </a:extLst>
          </p:cNvPr>
          <p:cNvSpPr>
            <a:spLocks noGrp="1"/>
          </p:cNvSpPr>
          <p:nvPr>
            <p:ph sz="half" idx="2"/>
          </p:nvPr>
        </p:nvSpPr>
        <p:spPr>
          <a:xfrm>
            <a:off x="895665" y="2672080"/>
            <a:ext cx="5500968" cy="3930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F57E6E-EB26-AE4E-AFB7-2D12E8A1C794}"/>
              </a:ext>
            </a:extLst>
          </p:cNvPr>
          <p:cNvSpPr>
            <a:spLocks noGrp="1"/>
          </p:cNvSpPr>
          <p:nvPr>
            <p:ph type="body" sz="quarter" idx="3"/>
          </p:nvPr>
        </p:nvSpPr>
        <p:spPr>
          <a:xfrm>
            <a:off x="6582877" y="1793241"/>
            <a:ext cx="5528059" cy="878839"/>
          </a:xfrm>
          <a:prstGeom prst="rect">
            <a:avLst/>
          </a:prstGeom>
        </p:spPr>
        <p:txBody>
          <a:bodyPr anchor="b"/>
          <a:lstStyle>
            <a:lvl1pPr marL="0" indent="0">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en-US"/>
              <a:t>Click to edit Master text styles</a:t>
            </a:r>
          </a:p>
        </p:txBody>
      </p:sp>
      <p:sp>
        <p:nvSpPr>
          <p:cNvPr id="6" name="Content Placeholder 5">
            <a:extLst>
              <a:ext uri="{FF2B5EF4-FFF2-40B4-BE49-F238E27FC236}">
                <a16:creationId xmlns:a16="http://schemas.microsoft.com/office/drawing/2014/main" id="{7B33FEC1-18D3-8F45-BDDF-BDE8636CBD85}"/>
              </a:ext>
            </a:extLst>
          </p:cNvPr>
          <p:cNvSpPr>
            <a:spLocks noGrp="1"/>
          </p:cNvSpPr>
          <p:nvPr>
            <p:ph sz="quarter" idx="4"/>
          </p:nvPr>
        </p:nvSpPr>
        <p:spPr>
          <a:xfrm>
            <a:off x="6582877" y="2672080"/>
            <a:ext cx="5528059" cy="3930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30053-037E-D841-9CC9-E9E633751911}"/>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8" name="Footer Placeholder 7">
            <a:extLst>
              <a:ext uri="{FF2B5EF4-FFF2-40B4-BE49-F238E27FC236}">
                <a16:creationId xmlns:a16="http://schemas.microsoft.com/office/drawing/2014/main" id="{0FDB4037-5432-BB46-91F1-EAA85DA3B28B}"/>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C7FC59-E54C-E041-B477-3D800D43A525}"/>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64574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886B-5FAA-E74B-96A1-50F6D7B55F21}"/>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15F92B-19AF-9F46-A5C9-2A9210583006}"/>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4" name="Footer Placeholder 3">
            <a:extLst>
              <a:ext uri="{FF2B5EF4-FFF2-40B4-BE49-F238E27FC236}">
                <a16:creationId xmlns:a16="http://schemas.microsoft.com/office/drawing/2014/main" id="{4D447733-2AFE-974A-B10C-72B65BE908D9}"/>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0B5144-EAD6-334F-817C-CE6FE94D006D}"/>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45450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54FA5-E384-7E49-AB9A-08AE9ADDFBFA}"/>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3" name="Footer Placeholder 2">
            <a:extLst>
              <a:ext uri="{FF2B5EF4-FFF2-40B4-BE49-F238E27FC236}">
                <a16:creationId xmlns:a16="http://schemas.microsoft.com/office/drawing/2014/main" id="{B78A1A40-5AE7-A543-A41A-FA592FDBC408}"/>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C2261A-2030-E047-A081-7C3A76C54869}"/>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287623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13D5-B5D6-D24A-A633-66CC4461C471}"/>
              </a:ext>
            </a:extLst>
          </p:cNvPr>
          <p:cNvSpPr>
            <a:spLocks noGrp="1"/>
          </p:cNvSpPr>
          <p:nvPr>
            <p:ph type="title"/>
          </p:nvPr>
        </p:nvSpPr>
        <p:spPr>
          <a:xfrm>
            <a:off x="895665" y="487680"/>
            <a:ext cx="4193874" cy="1706880"/>
          </a:xfrm>
          <a:prstGeom prst="rect">
            <a:avLst/>
          </a:prstGeo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16144284-322B-3C45-88D1-74DF165EA8A0}"/>
              </a:ext>
            </a:extLst>
          </p:cNvPr>
          <p:cNvSpPr>
            <a:spLocks noGrp="1"/>
          </p:cNvSpPr>
          <p:nvPr>
            <p:ph idx="1"/>
          </p:nvPr>
        </p:nvSpPr>
        <p:spPr>
          <a:xfrm>
            <a:off x="5528059" y="1053254"/>
            <a:ext cx="6582877" cy="5198533"/>
          </a:xfrm>
          <a:prstGeom prst="rect">
            <a:avLst/>
          </a:prstGeom>
        </p:spPr>
        <p:txBody>
          <a:bodyPr/>
          <a:lstStyle>
            <a:lvl1pPr>
              <a:defRPr sz="3413"/>
            </a:lvl1pPr>
            <a:lvl2pPr>
              <a:defRPr sz="2986"/>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39234-5EF5-F741-93CD-C69D926DBD72}"/>
              </a:ext>
            </a:extLst>
          </p:cNvPr>
          <p:cNvSpPr>
            <a:spLocks noGrp="1"/>
          </p:cNvSpPr>
          <p:nvPr>
            <p:ph type="body" sz="half" idx="2"/>
          </p:nvPr>
        </p:nvSpPr>
        <p:spPr>
          <a:xfrm>
            <a:off x="895665" y="2194560"/>
            <a:ext cx="4193874" cy="4065694"/>
          </a:xfrm>
          <a:prstGeom prst="rect">
            <a:avLst/>
          </a:prstGeom>
        </p:spPr>
        <p:txBody>
          <a:bodyPr/>
          <a:lstStyle>
            <a:lvl1pPr marL="0" indent="0">
              <a:buNone/>
              <a:defRPr sz="1706"/>
            </a:lvl1pPr>
            <a:lvl2pPr marL="487604" indent="0">
              <a:buNone/>
              <a:defRPr sz="1493"/>
            </a:lvl2pPr>
            <a:lvl3pPr marL="975208" indent="0">
              <a:buNone/>
              <a:defRPr sz="1280"/>
            </a:lvl3pPr>
            <a:lvl4pPr marL="1462811" indent="0">
              <a:buNone/>
              <a:defRPr sz="1067"/>
            </a:lvl4pPr>
            <a:lvl5pPr marL="1950415" indent="0">
              <a:buNone/>
              <a:defRPr sz="1067"/>
            </a:lvl5pPr>
            <a:lvl6pPr marL="2438019" indent="0">
              <a:buNone/>
              <a:defRPr sz="1067"/>
            </a:lvl6pPr>
            <a:lvl7pPr marL="2925623" indent="0">
              <a:buNone/>
              <a:defRPr sz="1067"/>
            </a:lvl7pPr>
            <a:lvl8pPr marL="3413227" indent="0">
              <a:buNone/>
              <a:defRPr sz="1067"/>
            </a:lvl8pPr>
            <a:lvl9pPr marL="3900830"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0DCB23E-FBB5-744B-9DCB-D73A61A14798}"/>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6" name="Footer Placeholder 5">
            <a:extLst>
              <a:ext uri="{FF2B5EF4-FFF2-40B4-BE49-F238E27FC236}">
                <a16:creationId xmlns:a16="http://schemas.microsoft.com/office/drawing/2014/main" id="{6B4E7778-4A8B-294F-9AE8-E06C75CB5009}"/>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CE86043-27DD-9B4B-865D-F884A0AC7184}"/>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7699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4C8F-6E2D-FB44-8614-CF1C55EA0C70}"/>
              </a:ext>
            </a:extLst>
          </p:cNvPr>
          <p:cNvSpPr>
            <a:spLocks noGrp="1"/>
          </p:cNvSpPr>
          <p:nvPr>
            <p:ph type="title"/>
          </p:nvPr>
        </p:nvSpPr>
        <p:spPr>
          <a:xfrm>
            <a:off x="895665" y="487680"/>
            <a:ext cx="4193874" cy="1706880"/>
          </a:xfrm>
          <a:prstGeom prst="rect">
            <a:avLst/>
          </a:prstGeo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226699F7-9D8D-0243-AF43-69C7ADE60BBA}"/>
              </a:ext>
            </a:extLst>
          </p:cNvPr>
          <p:cNvSpPr>
            <a:spLocks noGrp="1"/>
          </p:cNvSpPr>
          <p:nvPr>
            <p:ph type="pic" idx="1"/>
          </p:nvPr>
        </p:nvSpPr>
        <p:spPr>
          <a:xfrm>
            <a:off x="5528059" y="1053254"/>
            <a:ext cx="6582877" cy="5198533"/>
          </a:xfrm>
          <a:prstGeom prst="rect">
            <a:avLst/>
          </a:prstGeom>
        </p:spPr>
        <p:txBody>
          <a:bodyPr/>
          <a:lstStyle>
            <a:lvl1pPr marL="0" indent="0">
              <a:buNone/>
              <a:defRPr sz="3413"/>
            </a:lvl1pPr>
            <a:lvl2pPr marL="487604" indent="0">
              <a:buNone/>
              <a:defRPr sz="2986"/>
            </a:lvl2pPr>
            <a:lvl3pPr marL="975208" indent="0">
              <a:buNone/>
              <a:defRPr sz="2560"/>
            </a:lvl3pPr>
            <a:lvl4pPr marL="1462811" indent="0">
              <a:buNone/>
              <a:defRPr sz="2133"/>
            </a:lvl4pPr>
            <a:lvl5pPr marL="1950415" indent="0">
              <a:buNone/>
              <a:defRPr sz="2133"/>
            </a:lvl5pPr>
            <a:lvl6pPr marL="2438019" indent="0">
              <a:buNone/>
              <a:defRPr sz="2133"/>
            </a:lvl6pPr>
            <a:lvl7pPr marL="2925623" indent="0">
              <a:buNone/>
              <a:defRPr sz="2133"/>
            </a:lvl7pPr>
            <a:lvl8pPr marL="3413227" indent="0">
              <a:buNone/>
              <a:defRPr sz="2133"/>
            </a:lvl8pPr>
            <a:lvl9pPr marL="3900830" indent="0">
              <a:buNone/>
              <a:defRPr sz="2133"/>
            </a:lvl9pPr>
          </a:lstStyle>
          <a:p>
            <a:endParaRPr lang="en-US"/>
          </a:p>
        </p:txBody>
      </p:sp>
      <p:sp>
        <p:nvSpPr>
          <p:cNvPr id="4" name="Text Placeholder 3">
            <a:extLst>
              <a:ext uri="{FF2B5EF4-FFF2-40B4-BE49-F238E27FC236}">
                <a16:creationId xmlns:a16="http://schemas.microsoft.com/office/drawing/2014/main" id="{1A59CC2C-67CE-7746-8941-7E4E622D8090}"/>
              </a:ext>
            </a:extLst>
          </p:cNvPr>
          <p:cNvSpPr>
            <a:spLocks noGrp="1"/>
          </p:cNvSpPr>
          <p:nvPr>
            <p:ph type="body" sz="half" idx="2"/>
          </p:nvPr>
        </p:nvSpPr>
        <p:spPr>
          <a:xfrm>
            <a:off x="895665" y="2194560"/>
            <a:ext cx="4193874" cy="4065694"/>
          </a:xfrm>
          <a:prstGeom prst="rect">
            <a:avLst/>
          </a:prstGeom>
        </p:spPr>
        <p:txBody>
          <a:bodyPr/>
          <a:lstStyle>
            <a:lvl1pPr marL="0" indent="0">
              <a:buNone/>
              <a:defRPr sz="1706"/>
            </a:lvl1pPr>
            <a:lvl2pPr marL="487604" indent="0">
              <a:buNone/>
              <a:defRPr sz="1493"/>
            </a:lvl2pPr>
            <a:lvl3pPr marL="975208" indent="0">
              <a:buNone/>
              <a:defRPr sz="1280"/>
            </a:lvl3pPr>
            <a:lvl4pPr marL="1462811" indent="0">
              <a:buNone/>
              <a:defRPr sz="1067"/>
            </a:lvl4pPr>
            <a:lvl5pPr marL="1950415" indent="0">
              <a:buNone/>
              <a:defRPr sz="1067"/>
            </a:lvl5pPr>
            <a:lvl6pPr marL="2438019" indent="0">
              <a:buNone/>
              <a:defRPr sz="1067"/>
            </a:lvl6pPr>
            <a:lvl7pPr marL="2925623" indent="0">
              <a:buNone/>
              <a:defRPr sz="1067"/>
            </a:lvl7pPr>
            <a:lvl8pPr marL="3413227" indent="0">
              <a:buNone/>
              <a:defRPr sz="1067"/>
            </a:lvl8pPr>
            <a:lvl9pPr marL="3900830"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E0EB0A8-86C3-AE4E-9A11-BE818FDA0A44}"/>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12/06/2025</a:t>
            </a:fld>
            <a:endParaRPr lang="en-US"/>
          </a:p>
        </p:txBody>
      </p:sp>
      <p:sp>
        <p:nvSpPr>
          <p:cNvPr id="6" name="Footer Placeholder 5">
            <a:extLst>
              <a:ext uri="{FF2B5EF4-FFF2-40B4-BE49-F238E27FC236}">
                <a16:creationId xmlns:a16="http://schemas.microsoft.com/office/drawing/2014/main" id="{24B82E6C-60AD-8949-B6EE-DFE592095D42}"/>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090AD1-8CB0-F743-A558-87E84FAF4D5E}"/>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76549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9ED9"/>
        </a:solidFill>
        <a:effectLst/>
      </p:bgPr>
    </p:bg>
    <p:spTree>
      <p:nvGrpSpPr>
        <p:cNvPr id="1" name=""/>
        <p:cNvGrpSpPr/>
        <p:nvPr/>
      </p:nvGrpSpPr>
      <p:grpSpPr>
        <a:xfrm>
          <a:off x="0" y="0"/>
          <a:ext cx="0" cy="0"/>
          <a:chOff x="0" y="0"/>
          <a:chExt cx="0" cy="0"/>
        </a:xfrm>
      </p:grpSpPr>
      <p:pic>
        <p:nvPicPr>
          <p:cNvPr id="8" name="Picture 7" descr="A close up of a fan&#10;&#10;Description automatically generated">
            <a:extLst>
              <a:ext uri="{FF2B5EF4-FFF2-40B4-BE49-F238E27FC236}">
                <a16:creationId xmlns:a16="http://schemas.microsoft.com/office/drawing/2014/main" id="{FF4F1E02-79EF-534C-B855-E6BB68415314}"/>
              </a:ext>
            </a:extLst>
          </p:cNvPr>
          <p:cNvPicPr>
            <a:picLocks noChangeAspect="1"/>
          </p:cNvPicPr>
          <p:nvPr userDrawn="1"/>
        </p:nvPicPr>
        <p:blipFill>
          <a:blip r:embed="rId13"/>
          <a:stretch>
            <a:fillRect/>
          </a:stretch>
        </p:blipFill>
        <p:spPr>
          <a:xfrm>
            <a:off x="12275506" y="145626"/>
            <a:ext cx="542723" cy="458201"/>
          </a:xfrm>
          <a:prstGeom prst="rect">
            <a:avLst/>
          </a:prstGeom>
        </p:spPr>
      </p:pic>
    </p:spTree>
    <p:extLst>
      <p:ext uri="{BB962C8B-B14F-4D97-AF65-F5344CB8AC3E}">
        <p14:creationId xmlns:p14="http://schemas.microsoft.com/office/powerpoint/2010/main" val="41885063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75208" rtl="0" eaLnBrk="1" latinLnBrk="0" hangingPunct="1">
        <a:lnSpc>
          <a:spcPct val="90000"/>
        </a:lnSpc>
        <a:spcBef>
          <a:spcPct val="0"/>
        </a:spcBef>
        <a:buNone/>
        <a:defRPr sz="4693" kern="1200">
          <a:solidFill>
            <a:schemeClr val="bg1"/>
          </a:solidFill>
          <a:latin typeface="Roboto" panose="02000000000000000000" pitchFamily="2" charset="0"/>
          <a:ea typeface="Roboto" panose="02000000000000000000" pitchFamily="2" charset="0"/>
          <a:cs typeface="+mj-cs"/>
        </a:defRPr>
      </a:lvl1pPr>
    </p:titleStyle>
    <p:bodyStyle>
      <a:lvl1pPr marL="243802" indent="-243802" algn="l" defTabSz="975208" rtl="0" eaLnBrk="1" latinLnBrk="0" hangingPunct="1">
        <a:lnSpc>
          <a:spcPct val="90000"/>
        </a:lnSpc>
        <a:spcBef>
          <a:spcPts val="1067"/>
        </a:spcBef>
        <a:buFont typeface="Arial" panose="020B0604020202020204" pitchFamily="34" charset="0"/>
        <a:buChar char="•"/>
        <a:defRPr sz="2986" kern="1200">
          <a:solidFill>
            <a:schemeClr val="bg1"/>
          </a:solidFill>
          <a:latin typeface="Roboto" panose="02000000000000000000" pitchFamily="2" charset="0"/>
          <a:ea typeface="Roboto" panose="02000000000000000000" pitchFamily="2" charset="0"/>
          <a:cs typeface="+mn-cs"/>
        </a:defRPr>
      </a:lvl1pPr>
      <a:lvl2pPr marL="731406" indent="-243802" algn="l" defTabSz="975208" rtl="0" eaLnBrk="1" latinLnBrk="0" hangingPunct="1">
        <a:lnSpc>
          <a:spcPct val="90000"/>
        </a:lnSpc>
        <a:spcBef>
          <a:spcPts val="533"/>
        </a:spcBef>
        <a:buFont typeface="Arial" panose="020B0604020202020204" pitchFamily="34" charset="0"/>
        <a:buChar char="•"/>
        <a:defRPr sz="2560" kern="1200">
          <a:solidFill>
            <a:schemeClr val="bg1"/>
          </a:solidFill>
          <a:latin typeface="Roboto" panose="02000000000000000000" pitchFamily="2" charset="0"/>
          <a:ea typeface="Roboto" panose="02000000000000000000" pitchFamily="2" charset="0"/>
          <a:cs typeface="+mn-cs"/>
        </a:defRPr>
      </a:lvl2pPr>
      <a:lvl3pPr marL="1219010" indent="-243802" algn="l" defTabSz="975208" rtl="0" eaLnBrk="1" latinLnBrk="0" hangingPunct="1">
        <a:lnSpc>
          <a:spcPct val="90000"/>
        </a:lnSpc>
        <a:spcBef>
          <a:spcPts val="533"/>
        </a:spcBef>
        <a:buFont typeface="Arial" panose="020B0604020202020204" pitchFamily="34" charset="0"/>
        <a:buChar char="•"/>
        <a:defRPr sz="2133" kern="1200">
          <a:solidFill>
            <a:schemeClr val="bg1"/>
          </a:solidFill>
          <a:latin typeface="Roboto" panose="02000000000000000000" pitchFamily="2" charset="0"/>
          <a:ea typeface="Roboto" panose="02000000000000000000" pitchFamily="2" charset="0"/>
          <a:cs typeface="+mn-cs"/>
        </a:defRPr>
      </a:lvl3pPr>
      <a:lvl4pPr marL="1706613" indent="-243802" algn="l" defTabSz="975208" rtl="0" eaLnBrk="1" latinLnBrk="0" hangingPunct="1">
        <a:lnSpc>
          <a:spcPct val="90000"/>
        </a:lnSpc>
        <a:spcBef>
          <a:spcPts val="533"/>
        </a:spcBef>
        <a:buFont typeface="Arial" panose="020B0604020202020204" pitchFamily="34" charset="0"/>
        <a:buChar char="•"/>
        <a:defRPr sz="1920" kern="1200">
          <a:solidFill>
            <a:schemeClr val="bg1"/>
          </a:solidFill>
          <a:latin typeface="Roboto" panose="02000000000000000000" pitchFamily="2" charset="0"/>
          <a:ea typeface="Roboto" panose="02000000000000000000" pitchFamily="2" charset="0"/>
          <a:cs typeface="+mn-cs"/>
        </a:defRPr>
      </a:lvl4pPr>
      <a:lvl5pPr marL="2194217" indent="-243802" algn="l" defTabSz="975208" rtl="0" eaLnBrk="1" latinLnBrk="0" hangingPunct="1">
        <a:lnSpc>
          <a:spcPct val="90000"/>
        </a:lnSpc>
        <a:spcBef>
          <a:spcPts val="533"/>
        </a:spcBef>
        <a:buFont typeface="Arial" panose="020B0604020202020204" pitchFamily="34" charset="0"/>
        <a:buChar char="•"/>
        <a:defRPr sz="1920" kern="1200">
          <a:solidFill>
            <a:schemeClr val="bg1"/>
          </a:solidFill>
          <a:latin typeface="Roboto" panose="02000000000000000000" pitchFamily="2" charset="0"/>
          <a:ea typeface="Roboto" panose="02000000000000000000" pitchFamily="2" charset="0"/>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208" rtl="0" eaLnBrk="1" latinLnBrk="0" hangingPunct="1">
        <a:defRPr sz="192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unitednations.sharepoint.com/:p:/r/sites/APP-Gateway/_layouts/15/Doc.aspx?sourcedoc=%7BA1BD3A7C-FCB1-421D-8B37-ECCD45330547%7D&amp;file=UN_Behaviours_Team_Dos_and_Dont%27s.pptx&amp;action=edit&amp;mobileredirect=tru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14" name="Title 1">
            <a:extLst>
              <a:ext uri="{FF2B5EF4-FFF2-40B4-BE49-F238E27FC236}">
                <a16:creationId xmlns:a16="http://schemas.microsoft.com/office/drawing/2014/main" id="{46654E2D-447D-CC46-A5DC-D468170CAF73}"/>
              </a:ext>
            </a:extLst>
          </p:cNvPr>
          <p:cNvSpPr>
            <a:spLocks noGrp="1"/>
          </p:cNvSpPr>
          <p:nvPr>
            <p:ph type="title"/>
          </p:nvPr>
        </p:nvSpPr>
        <p:spPr>
          <a:xfrm>
            <a:off x="844594" y="2838997"/>
            <a:ext cx="12590076" cy="1637205"/>
          </a:xfrm>
        </p:spPr>
        <p:txBody>
          <a:bodyPr>
            <a:normAutofit fontScale="90000"/>
          </a:bodyPr>
          <a:lstStyle/>
          <a:p>
            <a:pPr>
              <a:lnSpc>
                <a:spcPct val="100000"/>
              </a:lnSpc>
            </a:pPr>
            <a:r>
              <a:rPr lang="en-US" sz="7300" b="0" dirty="0"/>
              <a:t>Demonstrating the UN Values through our </a:t>
            </a:r>
            <a:r>
              <a:rPr lang="en-US" sz="7300" b="0" dirty="0" err="1"/>
              <a:t>behaviours</a:t>
            </a:r>
            <a:br>
              <a:rPr lang="en-US" b="0" dirty="0"/>
            </a:br>
            <a:endParaRPr lang="en-US" sz="2000" b="0" dirty="0"/>
          </a:p>
        </p:txBody>
      </p:sp>
      <p:sp>
        <p:nvSpPr>
          <p:cNvPr id="11" name="TextBox 10">
            <a:extLst>
              <a:ext uri="{FF2B5EF4-FFF2-40B4-BE49-F238E27FC236}">
                <a16:creationId xmlns:a16="http://schemas.microsoft.com/office/drawing/2014/main" id="{3EC0374C-34CE-08A2-4781-616F6D6ED1E7}"/>
              </a:ext>
            </a:extLst>
          </p:cNvPr>
          <p:cNvSpPr txBox="1"/>
          <p:nvPr/>
        </p:nvSpPr>
        <p:spPr>
          <a:xfrm>
            <a:off x="1374968" y="6781800"/>
            <a:ext cx="11020232" cy="307777"/>
          </a:xfrm>
          <a:prstGeom prst="rect">
            <a:avLst/>
          </a:prstGeom>
          <a:noFill/>
        </p:spPr>
        <p:txBody>
          <a:bodyPr wrap="square" lIns="91440" tIns="45720" rIns="91440" bIns="45720" rtlCol="0" anchor="t">
            <a:spAutoFit/>
          </a:bodyPr>
          <a:lstStyle/>
          <a:p>
            <a:pPr algn="r"/>
            <a:r>
              <a:rPr lang="en-US" sz="1400" cap="all" spc="600" dirty="0">
                <a:solidFill>
                  <a:schemeClr val="bg1"/>
                </a:solidFill>
                <a:latin typeface="Roboto Light"/>
                <a:ea typeface="Roboto Light"/>
                <a:cs typeface="Calibri" panose="020F0502020204030204"/>
              </a:rPr>
              <a:t>Leadership dialogues 2025</a:t>
            </a:r>
          </a:p>
        </p:txBody>
      </p:sp>
      <p:pic>
        <p:nvPicPr>
          <p:cNvPr id="2" name="Picture 1">
            <a:extLst>
              <a:ext uri="{FF2B5EF4-FFF2-40B4-BE49-F238E27FC236}">
                <a16:creationId xmlns:a16="http://schemas.microsoft.com/office/drawing/2014/main" id="{AA3B58EA-C74E-AA17-F32E-D9578D9D5CB1}"/>
              </a:ext>
            </a:extLst>
          </p:cNvPr>
          <p:cNvPicPr>
            <a:picLocks noChangeAspect="1"/>
          </p:cNvPicPr>
          <p:nvPr/>
        </p:nvPicPr>
        <p:blipFill>
          <a:blip r:embed="rId4"/>
          <a:stretch>
            <a:fillRect/>
          </a:stretch>
        </p:blipFill>
        <p:spPr>
          <a:xfrm>
            <a:off x="-1" y="446"/>
            <a:ext cx="13003213" cy="7314307"/>
          </a:xfrm>
          <a:prstGeom prst="rect">
            <a:avLst/>
          </a:prstGeom>
        </p:spPr>
      </p:pic>
    </p:spTree>
    <p:extLst>
      <p:ext uri="{BB962C8B-B14F-4D97-AF65-F5344CB8AC3E}">
        <p14:creationId xmlns:p14="http://schemas.microsoft.com/office/powerpoint/2010/main" val="252714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A PERSONAL EXAMPLE</a:t>
            </a:r>
          </a:p>
        </p:txBody>
      </p:sp>
      <p:sp>
        <p:nvSpPr>
          <p:cNvPr id="7" name="TextBox 6">
            <a:extLst>
              <a:ext uri="{FF2B5EF4-FFF2-40B4-BE49-F238E27FC236}">
                <a16:creationId xmlns:a16="http://schemas.microsoft.com/office/drawing/2014/main" id="{1CE7A9FE-278E-6327-12AD-B59D6E34B274}"/>
              </a:ext>
            </a:extLst>
          </p:cNvPr>
          <p:cNvSpPr txBox="1"/>
          <p:nvPr/>
        </p:nvSpPr>
        <p:spPr>
          <a:xfrm>
            <a:off x="768559" y="3086161"/>
            <a:ext cx="11466093" cy="1142877"/>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200" u="none" strike="noStrike" kern="1200" cap="none" spc="3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 challenge I faced, linked to one/two of the five </a:t>
            </a:r>
            <a:r>
              <a:rPr kumimoji="0" lang="en-US" sz="3200" u="none" strike="noStrike" kern="1200" cap="none" spc="30" normalizeH="0" baseline="0" noProof="0" dirty="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behaviours</a:t>
            </a:r>
            <a:r>
              <a:rPr kumimoji="0" lang="en-US" sz="3200" u="none" strike="noStrike" kern="1200" cap="none" spc="3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in the UN Values and Behaviours Framework</a:t>
            </a:r>
          </a:p>
        </p:txBody>
      </p:sp>
    </p:spTree>
    <p:extLst>
      <p:ext uri="{BB962C8B-B14F-4D97-AF65-F5344CB8AC3E}">
        <p14:creationId xmlns:p14="http://schemas.microsoft.com/office/powerpoint/2010/main" val="60991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SCENARIOS</a:t>
            </a:r>
            <a:endParaRPr lang="en-US" sz="4400" dirty="0"/>
          </a:p>
        </p:txBody>
      </p:sp>
      <p:pic>
        <p:nvPicPr>
          <p:cNvPr id="3" name="Picture 2" descr="A group of people wearing clothing&#10;&#10;Description automatically generated with medium confidence">
            <a:extLst>
              <a:ext uri="{FF2B5EF4-FFF2-40B4-BE49-F238E27FC236}">
                <a16:creationId xmlns:a16="http://schemas.microsoft.com/office/drawing/2014/main" id="{93E1BDB9-5286-78A1-E506-D1B8551EF957}"/>
              </a:ext>
            </a:extLst>
          </p:cNvPr>
          <p:cNvPicPr>
            <a:picLocks noChangeAspect="1"/>
          </p:cNvPicPr>
          <p:nvPr/>
        </p:nvPicPr>
        <p:blipFill>
          <a:blip r:embed="rId4"/>
          <a:stretch>
            <a:fillRect/>
          </a:stretch>
        </p:blipFill>
        <p:spPr>
          <a:xfrm>
            <a:off x="-332082" y="3422822"/>
            <a:ext cx="5316814" cy="4263079"/>
          </a:xfrm>
          <a:prstGeom prst="rect">
            <a:avLst/>
          </a:prstGeom>
        </p:spPr>
      </p:pic>
    </p:spTree>
    <p:extLst>
      <p:ext uri="{BB962C8B-B14F-4D97-AF65-F5344CB8AC3E}">
        <p14:creationId xmlns:p14="http://schemas.microsoft.com/office/powerpoint/2010/main" val="166488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9887" y="69100"/>
            <a:ext cx="12819234" cy="1083780"/>
          </a:xfrm>
        </p:spPr>
        <p:txBody>
          <a:bodyPr lIns="91440" tIns="45720" rIns="91440" bIns="45720" anchor="b">
            <a:noAutofit/>
          </a:bodyPr>
          <a:lstStyle/>
          <a:p>
            <a:pPr algn="ctr"/>
            <a:r>
              <a:rPr lang="en-US" sz="4000" dirty="0">
                <a:solidFill>
                  <a:srgbClr val="149ED9"/>
                </a:solidFill>
                <a:latin typeface="Roboto"/>
                <a:ea typeface="Roboto"/>
              </a:rPr>
              <a:t>Scenario 1</a:t>
            </a:r>
            <a:br>
              <a:rPr lang="en-US" sz="4000" dirty="0">
                <a:solidFill>
                  <a:srgbClr val="149ED9"/>
                </a:solidFill>
                <a:latin typeface="Roboto"/>
                <a:ea typeface="Roboto"/>
              </a:rPr>
            </a:br>
            <a:r>
              <a:rPr lang="en-US" sz="3600" dirty="0">
                <a:solidFill>
                  <a:srgbClr val="149ED9"/>
                </a:solidFill>
                <a:latin typeface="Roboto"/>
                <a:ea typeface="Roboto"/>
              </a:rPr>
              <a:t>Connect and collaborate/Deliver results with positive impact</a:t>
            </a: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en-US" dirty="0">
                <a:solidFill>
                  <a:schemeClr val="tx1"/>
                </a:solidFill>
                <a:cs typeface="Tahoma" panose="020B0604030504040204" pitchFamily="34" charset="0"/>
              </a:rPr>
              <a:t>Quick impact projects (QIPs) continue to play a crucial role in peacekeeping missions. These small-scale, community-focused initiatives aim to swiftly improve the lives of local populations. These projects contribute directly to mission objectives and long-term stability.</a:t>
            </a:r>
          </a:p>
          <a:p>
            <a:pPr>
              <a:lnSpc>
                <a:spcPct val="115000"/>
              </a:lnSpc>
              <a:spcBef>
                <a:spcPts val="500"/>
              </a:spcBef>
              <a:spcAft>
                <a:spcPts val="1000"/>
              </a:spcAft>
            </a:pPr>
            <a:r>
              <a:rPr lang="en-US" dirty="0">
                <a:solidFill>
                  <a:schemeClr val="tx1"/>
                </a:solidFill>
                <a:cs typeface="Tahoma" panose="020B0604030504040204" pitchFamily="34" charset="0"/>
              </a:rPr>
              <a:t>In one peacekeeping operation, John, the team lead of the QIP team, organized a meeting with his team members - Martha, Dina, and Yuchi - to discuss community-based needs identified by colleagues in different mission teams across the country. They brainstormed opportunities and challenges, considering the potential impact of each idea, and their alignment with both immediate humanitarian needs and broader peacebuilding objectives. John was ready to listen to everyone’s inputs and ensured that all ideas were considered. Ultimately, the team decided to establish a project to build a well in a remote village where women had to walk long distances to fetch water. All agreed that it would not only provide access to clean water to the community, but it also integrated a gender mainstreaming aspect. Indeed, it was aligned to the Sustainable Development Goals, specifically Goal 5 (Achieve gender equality and empower all women and girls) and Goal 6 (Ensure access to water and sanitation to all).</a:t>
            </a:r>
          </a:p>
        </p:txBody>
      </p:sp>
    </p:spTree>
    <p:extLst>
      <p:ext uri="{BB962C8B-B14F-4D97-AF65-F5344CB8AC3E}">
        <p14:creationId xmlns:p14="http://schemas.microsoft.com/office/powerpoint/2010/main" val="383691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5E6F5-DDD6-57C7-12CE-084CBCB8B1A7}"/>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EF5DCDEB-01DF-DF64-2D19-4D64AB65FF90}"/>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340A31FE-B9F7-DC76-66FE-1462C376C5A1}"/>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68045DE2-14B7-7490-74E9-A2578062D061}"/>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6FA0D8CD-DCD3-5CCA-C5FC-AF1BF4424964}"/>
              </a:ext>
            </a:extLst>
          </p:cNvPr>
          <p:cNvSpPr>
            <a:spLocks noGrp="1"/>
          </p:cNvSpPr>
          <p:nvPr>
            <p:ph type="title"/>
          </p:nvPr>
        </p:nvSpPr>
        <p:spPr>
          <a:xfrm>
            <a:off x="-9887" y="69100"/>
            <a:ext cx="12819234" cy="1083780"/>
          </a:xfrm>
        </p:spPr>
        <p:txBody>
          <a:bodyPr lIns="91440" tIns="45720" rIns="91440" bIns="45720" anchor="b">
            <a:noAutofit/>
          </a:bodyPr>
          <a:lstStyle/>
          <a:p>
            <a:pPr algn="ctr"/>
            <a:r>
              <a:rPr lang="en-US" sz="4000" dirty="0">
                <a:solidFill>
                  <a:srgbClr val="149ED9"/>
                </a:solidFill>
                <a:latin typeface="Roboto"/>
                <a:ea typeface="Roboto"/>
              </a:rPr>
              <a:t>Scenario 1 (cont.)</a:t>
            </a:r>
            <a:br>
              <a:rPr lang="en-US" sz="4000" dirty="0">
                <a:solidFill>
                  <a:srgbClr val="149ED9"/>
                </a:solidFill>
                <a:latin typeface="Roboto"/>
                <a:ea typeface="Roboto"/>
              </a:rPr>
            </a:br>
            <a:r>
              <a:rPr lang="en-US" sz="3600" dirty="0">
                <a:solidFill>
                  <a:srgbClr val="149ED9"/>
                </a:solidFill>
                <a:latin typeface="Roboto"/>
                <a:ea typeface="Roboto"/>
              </a:rPr>
              <a:t>Connect and collaborate/Deliver results with positive impact</a:t>
            </a:r>
          </a:p>
        </p:txBody>
      </p:sp>
      <p:sp>
        <p:nvSpPr>
          <p:cNvPr id="8" name="Content Placeholder 2">
            <a:extLst>
              <a:ext uri="{FF2B5EF4-FFF2-40B4-BE49-F238E27FC236}">
                <a16:creationId xmlns:a16="http://schemas.microsoft.com/office/drawing/2014/main" id="{963AB242-12D6-6E1F-376F-C3F554290D6D}"/>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en-US" dirty="0">
                <a:solidFill>
                  <a:schemeClr val="tx1"/>
                </a:solidFill>
                <a:cs typeface="Tahoma" panose="020B0604030504040204" pitchFamily="34" charset="0"/>
              </a:rPr>
              <a:t>Committed to delivering sustainable results, John and his team reached out to mission stakeholders necessary for the project's development and implementation, including the Engineering Section, the Transport Section, the military component, the Head of Office for the region, and mission teams deployed to the area. Work began promptly, and within a couple of weeks, the well was built at the </a:t>
            </a:r>
            <a:r>
              <a:rPr lang="en-US" dirty="0" err="1">
                <a:solidFill>
                  <a:schemeClr val="tx1"/>
                </a:solidFill>
                <a:cs typeface="Tahoma" panose="020B0604030504040204" pitchFamily="34" charset="0"/>
              </a:rPr>
              <a:t>centre</a:t>
            </a:r>
            <a:r>
              <a:rPr lang="en-US" dirty="0">
                <a:solidFill>
                  <a:schemeClr val="tx1"/>
                </a:solidFill>
                <a:cs typeface="Tahoma" panose="020B0604030504040204" pitchFamily="34" charset="0"/>
              </a:rPr>
              <a:t> of the village. The Mission organized an inaugural ceremony with its representatives, the village chief, and regional government officials, and the project was deemed a success.</a:t>
            </a:r>
          </a:p>
          <a:p>
            <a:pPr>
              <a:lnSpc>
                <a:spcPct val="115000"/>
              </a:lnSpc>
              <a:spcBef>
                <a:spcPts val="500"/>
              </a:spcBef>
              <a:spcAft>
                <a:spcPts val="1000"/>
              </a:spcAft>
            </a:pPr>
            <a:r>
              <a:rPr lang="en-US" dirty="0">
                <a:solidFill>
                  <a:schemeClr val="tx1"/>
                </a:solidFill>
                <a:cs typeface="Tahoma" panose="020B0604030504040204" pitchFamily="34" charset="0"/>
              </a:rPr>
              <a:t>However, a few months later, it became evident that the well was not being used, and village women were still walking to far places to fetch water. Curious about this, Sergei, a new Civil Affairs Officer working with the local community, engaged with civil society actors to investigate. During a conversation with a women's rights activist, he discovered that the women were not using the well because it was located at the village </a:t>
            </a:r>
            <a:r>
              <a:rPr lang="en-US" dirty="0" err="1">
                <a:solidFill>
                  <a:schemeClr val="tx1"/>
                </a:solidFill>
                <a:cs typeface="Tahoma" panose="020B0604030504040204" pitchFamily="34" charset="0"/>
              </a:rPr>
              <a:t>centre</a:t>
            </a:r>
            <a:r>
              <a:rPr lang="en-US" dirty="0">
                <a:solidFill>
                  <a:schemeClr val="tx1"/>
                </a:solidFill>
                <a:cs typeface="Tahoma" panose="020B0604030504040204" pitchFamily="34" charset="0"/>
              </a:rPr>
              <a:t>, near the chief’s residence. The women preferred fetching water from a distance as it provided them a safe space to discuss village issues openly, which they could not do at the well's central location.</a:t>
            </a:r>
          </a:p>
        </p:txBody>
      </p:sp>
    </p:spTree>
    <p:extLst>
      <p:ext uri="{BB962C8B-B14F-4D97-AF65-F5344CB8AC3E}">
        <p14:creationId xmlns:p14="http://schemas.microsoft.com/office/powerpoint/2010/main" val="408884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81F1E-582C-7AFA-C0FC-A667738EBDC9}"/>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421F5AC0-23D8-1749-EB4C-FD9E1973C30B}"/>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FA13D9A-5FBF-0C1F-984B-20C6695050ED}"/>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548EF050-4FD3-1FFA-E6CA-36F42D5FDF7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4A89C309-7D13-A0F2-8C34-A14C9514A48B}"/>
              </a:ext>
            </a:extLst>
          </p:cNvPr>
          <p:cNvSpPr>
            <a:spLocks noGrp="1"/>
          </p:cNvSpPr>
          <p:nvPr>
            <p:ph type="title"/>
          </p:nvPr>
        </p:nvSpPr>
        <p:spPr>
          <a:xfrm>
            <a:off x="-9887" y="69100"/>
            <a:ext cx="12819234" cy="1083780"/>
          </a:xfrm>
        </p:spPr>
        <p:txBody>
          <a:bodyPr lIns="91440" tIns="45720" rIns="91440" bIns="45720" anchor="b">
            <a:noAutofit/>
          </a:bodyPr>
          <a:lstStyle/>
          <a:p>
            <a:pPr algn="ctr"/>
            <a:r>
              <a:rPr lang="en-US" sz="4000" dirty="0">
                <a:solidFill>
                  <a:srgbClr val="149ED9"/>
                </a:solidFill>
                <a:latin typeface="Roboto"/>
                <a:ea typeface="Roboto"/>
              </a:rPr>
              <a:t>Scenario 1 (cont.)</a:t>
            </a:r>
            <a:br>
              <a:rPr lang="en-US" sz="4000" dirty="0">
                <a:solidFill>
                  <a:srgbClr val="149ED9"/>
                </a:solidFill>
                <a:latin typeface="Roboto"/>
                <a:ea typeface="Roboto"/>
              </a:rPr>
            </a:br>
            <a:r>
              <a:rPr lang="en-US" sz="3600" dirty="0">
                <a:solidFill>
                  <a:srgbClr val="149ED9"/>
                </a:solidFill>
                <a:latin typeface="Roboto"/>
                <a:ea typeface="Roboto"/>
              </a:rPr>
              <a:t>Connect and collaborate/Deliver results with positive impact</a:t>
            </a:r>
          </a:p>
        </p:txBody>
      </p:sp>
      <p:sp>
        <p:nvSpPr>
          <p:cNvPr id="8" name="Content Placeholder 2">
            <a:extLst>
              <a:ext uri="{FF2B5EF4-FFF2-40B4-BE49-F238E27FC236}">
                <a16:creationId xmlns:a16="http://schemas.microsoft.com/office/drawing/2014/main" id="{C2F48526-2287-734C-E479-CCA36F9F2457}"/>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en-US" dirty="0">
                <a:solidFill>
                  <a:schemeClr val="tx1"/>
                </a:solidFill>
                <a:cs typeface="Tahoma" panose="020B0604030504040204" pitchFamily="34" charset="0"/>
              </a:rPr>
              <a:t>Rather than seeing the challenge as a setback, the team embraced it as an opportunity to enhance future projects. Indeed, they initiated a dialogue with the local women’s group to co-create solutions that could better respond to their needs.</a:t>
            </a:r>
          </a:p>
        </p:txBody>
      </p:sp>
    </p:spTree>
    <p:extLst>
      <p:ext uri="{BB962C8B-B14F-4D97-AF65-F5344CB8AC3E}">
        <p14:creationId xmlns:p14="http://schemas.microsoft.com/office/powerpoint/2010/main" val="285109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91989" y="0"/>
            <a:ext cx="12819234" cy="1083780"/>
          </a:xfrm>
        </p:spPr>
        <p:txBody>
          <a:bodyPr lIns="91440" tIns="45720" rIns="91440" bIns="45720" anchor="b">
            <a:noAutofit/>
          </a:bodyPr>
          <a:lstStyle/>
          <a:p>
            <a:pPr algn="ctr"/>
            <a:r>
              <a:rPr lang="en-US" sz="4000" dirty="0">
                <a:solidFill>
                  <a:srgbClr val="149ED9"/>
                </a:solidFill>
                <a:latin typeface="Roboto"/>
                <a:ea typeface="Roboto"/>
              </a:rPr>
              <a:t>Scenario 1: Key Messages</a:t>
            </a: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69364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Involving all team members in brainstorming and considering diverse perspectives can lead to better ideas and ensure all voices are heard, which is key for the success of a project.</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It is essential to engage with those who will be affected by a project/decision early and continuously to understand their preferences and needs.</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Ongoing engagements with various stakeholders are vital for creating positive impact.</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Being open to feedback and willing to adjust based on new information is crucial for ensuring that our work achieves its intended impact.</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Our work should not only align with the organization’s strategic goals but also consider how it will be experienced by our clients, ensuring that solutions work for the people we serve.</a:t>
            </a:r>
          </a:p>
        </p:txBody>
      </p:sp>
    </p:spTree>
    <p:extLst>
      <p:ext uri="{BB962C8B-B14F-4D97-AF65-F5344CB8AC3E}">
        <p14:creationId xmlns:p14="http://schemas.microsoft.com/office/powerpoint/2010/main" val="419075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a:solidFill>
                  <a:srgbClr val="149ED9"/>
                </a:solidFill>
                <a:latin typeface="Roboto"/>
                <a:ea typeface="Roboto"/>
              </a:rPr>
              <a:t>Scenario 2</a:t>
            </a:r>
            <a:br>
              <a:rPr lang="en-US" sz="4000" dirty="0">
                <a:solidFill>
                  <a:srgbClr val="149ED9"/>
                </a:solidFill>
                <a:latin typeface="Roboto"/>
                <a:ea typeface="Roboto"/>
              </a:rPr>
            </a:br>
            <a:r>
              <a:rPr lang="en-US" sz="3600" dirty="0" err="1">
                <a:solidFill>
                  <a:srgbClr val="149ED9"/>
                </a:solidFill>
                <a:latin typeface="Roboto"/>
                <a:ea typeface="Roboto"/>
              </a:rPr>
              <a:t>Analyse</a:t>
            </a:r>
            <a:r>
              <a:rPr lang="en-US" sz="3600" dirty="0">
                <a:solidFill>
                  <a:srgbClr val="149ED9"/>
                </a:solidFill>
                <a:latin typeface="Roboto"/>
                <a:ea typeface="Roboto"/>
              </a:rPr>
              <a:t> and plan/Connect and Collaborate</a:t>
            </a: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en-US" dirty="0">
                <a:solidFill>
                  <a:schemeClr val="tx1"/>
                </a:solidFill>
                <a:cs typeface="Tahoma" panose="020B0604030504040204" pitchFamily="34" charset="0"/>
              </a:rPr>
              <a:t>In a headquarters team supporting offices operating in complex environments, Sara, the team lead, and her three remaining team members - Raj, Maria, and Jamal - struggle with severe budget constraints and staffing shortages. Their team, which typically consists of six members, has been reduced to just four due to liquidity issues. Emily left for another UN organization, Javier left for the private sector, and Jamal, a Junior Professional Officer, is nearing the end of his contract with no replacement in sight.</a:t>
            </a:r>
          </a:p>
          <a:p>
            <a:pPr>
              <a:lnSpc>
                <a:spcPct val="115000"/>
              </a:lnSpc>
              <a:spcBef>
                <a:spcPts val="500"/>
              </a:spcBef>
              <a:spcAft>
                <a:spcPts val="1000"/>
              </a:spcAft>
            </a:pPr>
            <a:r>
              <a:rPr lang="en-US" dirty="0">
                <a:solidFill>
                  <a:schemeClr val="tx1"/>
                </a:solidFill>
                <a:cs typeface="Tahoma" panose="020B0604030504040204" pitchFamily="34" charset="0"/>
              </a:rPr>
              <a:t>After months of advocating, Sara and her team secured a budget, but it was cut by 30% due to the ongoing financial crisis. Now, three months into the budget cycle, frustration is mounting. The team is stretched thin, and while they believe additional staff would significantly enhance their productivity, hiring remains uncertain. They are also concerned about potential delays in funding and the absence of a clear plan for </a:t>
            </a:r>
            <a:r>
              <a:rPr lang="en-US" dirty="0" err="1">
                <a:solidFill>
                  <a:schemeClr val="tx1"/>
                </a:solidFill>
                <a:cs typeface="Tahoma" panose="020B0604030504040204" pitchFamily="34" charset="0"/>
              </a:rPr>
              <a:t>maximising</a:t>
            </a:r>
            <a:r>
              <a:rPr lang="en-US" dirty="0">
                <a:solidFill>
                  <a:schemeClr val="tx1"/>
                </a:solidFill>
                <a:cs typeface="Tahoma" panose="020B0604030504040204" pitchFamily="34" charset="0"/>
              </a:rPr>
              <a:t> limited resources.</a:t>
            </a:r>
          </a:p>
        </p:txBody>
      </p:sp>
    </p:spTree>
    <p:extLst>
      <p:ext uri="{BB962C8B-B14F-4D97-AF65-F5344CB8AC3E}">
        <p14:creationId xmlns:p14="http://schemas.microsoft.com/office/powerpoint/2010/main" val="241803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AE939-C5D2-F76F-9A9C-DABC14BB56B3}"/>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655D7354-0A1A-9F9B-6FF8-C0CA55E8A5F9}"/>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499D037E-5922-F267-4E07-C71CCDE3A420}"/>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7DAFC32A-DED8-75AD-9F6C-46F764203A4C}"/>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0F214688-FEDB-BA1E-314C-05CE879BA3A9}"/>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a:solidFill>
                  <a:srgbClr val="149ED9"/>
                </a:solidFill>
                <a:latin typeface="Roboto"/>
                <a:ea typeface="Roboto"/>
              </a:rPr>
              <a:t>Scenario 2 (cont.)</a:t>
            </a:r>
            <a:br>
              <a:rPr lang="en-US" sz="4000" dirty="0">
                <a:solidFill>
                  <a:srgbClr val="149ED9"/>
                </a:solidFill>
                <a:latin typeface="Roboto"/>
                <a:ea typeface="Roboto"/>
              </a:rPr>
            </a:br>
            <a:r>
              <a:rPr lang="en-US" sz="3600" dirty="0" err="1">
                <a:solidFill>
                  <a:srgbClr val="149ED9"/>
                </a:solidFill>
                <a:latin typeface="Roboto"/>
                <a:ea typeface="Roboto"/>
              </a:rPr>
              <a:t>Analyse</a:t>
            </a:r>
            <a:r>
              <a:rPr lang="en-US" sz="3600" dirty="0">
                <a:solidFill>
                  <a:srgbClr val="149ED9"/>
                </a:solidFill>
                <a:latin typeface="Roboto"/>
                <a:ea typeface="Roboto"/>
              </a:rPr>
              <a:t> and plan/Connect and Collaborate</a:t>
            </a:r>
          </a:p>
        </p:txBody>
      </p:sp>
      <p:sp>
        <p:nvSpPr>
          <p:cNvPr id="8" name="Content Placeholder 2">
            <a:extLst>
              <a:ext uri="{FF2B5EF4-FFF2-40B4-BE49-F238E27FC236}">
                <a16:creationId xmlns:a16="http://schemas.microsoft.com/office/drawing/2014/main" id="{D9B66CE5-A299-21E1-C14D-B2E8671AF689}"/>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en-US" dirty="0">
                <a:solidFill>
                  <a:schemeClr val="tx1"/>
                </a:solidFill>
                <a:cs typeface="Tahoma" panose="020B0604030504040204" pitchFamily="34" charset="0"/>
              </a:rPr>
              <a:t>Faced with these challenges, Sara consults with the team to evaluate the team’s workload, identify critical gaps, and </a:t>
            </a:r>
            <a:r>
              <a:rPr lang="en-US" dirty="0" err="1">
                <a:solidFill>
                  <a:schemeClr val="tx1"/>
                </a:solidFill>
                <a:cs typeface="Tahoma" panose="020B0604030504040204" pitchFamily="34" charset="0"/>
              </a:rPr>
              <a:t>reprioritise</a:t>
            </a:r>
            <a:r>
              <a:rPr lang="en-US" dirty="0">
                <a:solidFill>
                  <a:schemeClr val="tx1"/>
                </a:solidFill>
                <a:cs typeface="Tahoma" panose="020B0604030504040204" pitchFamily="34" charset="0"/>
              </a:rPr>
              <a:t> tasks to ensure essential operations continue smoothly. She also facilitates a team discussion on how it could turn this challenge into opportunities by rethinking the way they work.</a:t>
            </a:r>
          </a:p>
          <a:p>
            <a:pPr>
              <a:lnSpc>
                <a:spcPct val="115000"/>
              </a:lnSpc>
              <a:spcBef>
                <a:spcPts val="500"/>
              </a:spcBef>
              <a:spcAft>
                <a:spcPts val="1000"/>
              </a:spcAft>
            </a:pPr>
            <a:r>
              <a:rPr lang="en-US" dirty="0">
                <a:solidFill>
                  <a:schemeClr val="tx1"/>
                </a:solidFill>
                <a:cs typeface="Tahoma" panose="020B0604030504040204" pitchFamily="34" charset="0"/>
              </a:rPr>
              <a:t>To address staffing gaps, she encourages the team to reach out to sections and units they collaborate with to identify potential areas for cross-team collaboration. In addition, Sara asks Robin, a Human Resources Officer specialized in data analytics, for help with utilizing Power BI, the business analytics software application, to identify useful workforce trends to predict future staffing needs based on historical data and funding trends. This information helps the team to anticipate potential funding and staffing shortages and adjust resource allocation. Other than that, Maria, an enthusiastic user of Microsoft 365 Copilot, uses the tool to generate a report with insights and recommendations based on the data analysis produced by Robin.</a:t>
            </a:r>
          </a:p>
        </p:txBody>
      </p:sp>
    </p:spTree>
    <p:extLst>
      <p:ext uri="{BB962C8B-B14F-4D97-AF65-F5344CB8AC3E}">
        <p14:creationId xmlns:p14="http://schemas.microsoft.com/office/powerpoint/2010/main" val="420432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8F9DB-C70A-48F8-FFBC-AB3B4766C27B}"/>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D016D076-0331-0367-4CB9-0A564A26A97E}"/>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D5E6EA43-1181-E969-F747-7C6282F065E9}"/>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6E17DE75-01B9-24F1-4F5B-1407EB8DB397}"/>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5608B8EE-732D-4381-CBFB-5C953C50EBBD}"/>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a:solidFill>
                  <a:srgbClr val="149ED9"/>
                </a:solidFill>
                <a:latin typeface="Roboto"/>
                <a:ea typeface="Roboto"/>
              </a:rPr>
              <a:t>Scenario 2 (cont.)</a:t>
            </a:r>
            <a:br>
              <a:rPr lang="en-US" sz="4000" dirty="0">
                <a:solidFill>
                  <a:srgbClr val="149ED9"/>
                </a:solidFill>
                <a:latin typeface="Roboto"/>
                <a:ea typeface="Roboto"/>
              </a:rPr>
            </a:br>
            <a:r>
              <a:rPr lang="en-US" sz="3600" dirty="0" err="1">
                <a:solidFill>
                  <a:srgbClr val="149ED9"/>
                </a:solidFill>
                <a:latin typeface="Roboto"/>
                <a:ea typeface="Roboto"/>
              </a:rPr>
              <a:t>Analyse</a:t>
            </a:r>
            <a:r>
              <a:rPr lang="en-US" sz="3600" dirty="0">
                <a:solidFill>
                  <a:srgbClr val="149ED9"/>
                </a:solidFill>
                <a:latin typeface="Roboto"/>
                <a:ea typeface="Roboto"/>
              </a:rPr>
              <a:t> and plan/Connect and Collaborate</a:t>
            </a:r>
          </a:p>
        </p:txBody>
      </p:sp>
      <p:sp>
        <p:nvSpPr>
          <p:cNvPr id="8" name="Content Placeholder 2">
            <a:extLst>
              <a:ext uri="{FF2B5EF4-FFF2-40B4-BE49-F238E27FC236}">
                <a16:creationId xmlns:a16="http://schemas.microsoft.com/office/drawing/2014/main" id="{B0AE7EA0-2076-8AEF-906F-97D69352A3F2}"/>
              </a:ext>
            </a:extLst>
          </p:cNvPr>
          <p:cNvSpPr txBox="1">
            <a:spLocks/>
          </p:cNvSpPr>
          <p:nvPr/>
        </p:nvSpPr>
        <p:spPr>
          <a:xfrm>
            <a:off x="299327" y="1444940"/>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en-US" dirty="0">
                <a:solidFill>
                  <a:schemeClr val="tx1"/>
                </a:solidFill>
                <a:cs typeface="Tahoma" panose="020B0604030504040204" pitchFamily="34" charset="0"/>
              </a:rPr>
              <a:t>Based on the outcomes of these consultations, analysis and conversations with her own manager, Sara reallocates responsibilities to balance workloads and responsibilities more effectively, minimizing the impact of funding delays.</a:t>
            </a:r>
          </a:p>
          <a:p>
            <a:pPr>
              <a:lnSpc>
                <a:spcPct val="115000"/>
              </a:lnSpc>
              <a:spcBef>
                <a:spcPts val="500"/>
              </a:spcBef>
              <a:spcAft>
                <a:spcPts val="1000"/>
              </a:spcAft>
            </a:pPr>
            <a:r>
              <a:rPr lang="en-US" dirty="0">
                <a:solidFill>
                  <a:schemeClr val="tx1"/>
                </a:solidFill>
                <a:cs typeface="Tahoma" panose="020B0604030504040204" pitchFamily="34" charset="0"/>
              </a:rPr>
              <a:t>The impact of these actions is mixed. The team appreciates having a clearer direction and Sara’s proactive stance but is still concerned about the increased workload and the pressure to deliver with limited resources. Also, some worry that the financial situation will further deteriorate and result in more staff cuts, adding to the uncertainty and stress they already face.</a:t>
            </a:r>
          </a:p>
        </p:txBody>
      </p:sp>
    </p:spTree>
    <p:extLst>
      <p:ext uri="{BB962C8B-B14F-4D97-AF65-F5344CB8AC3E}">
        <p14:creationId xmlns:p14="http://schemas.microsoft.com/office/powerpoint/2010/main" val="171958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1BEA-5789-268A-02F8-03766D7F8C40}"/>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EC2F08AC-B295-B327-3EEF-412262794068}"/>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541B698-171E-A20D-8D31-6650E932328C}"/>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9FB0F18C-2AB6-4FEE-841B-8279957A3381}"/>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76F4B1C8-9CD9-24A7-D4B2-24E9368D0891}"/>
              </a:ext>
            </a:extLst>
          </p:cNvPr>
          <p:cNvSpPr>
            <a:spLocks noGrp="1"/>
          </p:cNvSpPr>
          <p:nvPr>
            <p:ph type="title"/>
          </p:nvPr>
        </p:nvSpPr>
        <p:spPr>
          <a:xfrm>
            <a:off x="91989" y="0"/>
            <a:ext cx="12819234" cy="1083780"/>
          </a:xfrm>
        </p:spPr>
        <p:txBody>
          <a:bodyPr lIns="91440" tIns="45720" rIns="91440" bIns="45720" anchor="b">
            <a:noAutofit/>
          </a:bodyPr>
          <a:lstStyle/>
          <a:p>
            <a:pPr algn="ctr"/>
            <a:r>
              <a:rPr lang="en-US" sz="4000" dirty="0">
                <a:solidFill>
                  <a:srgbClr val="149ED9"/>
                </a:solidFill>
                <a:latin typeface="Roboto"/>
                <a:ea typeface="Roboto"/>
              </a:rPr>
              <a:t>Scenario 2: Key Messages</a:t>
            </a:r>
          </a:p>
        </p:txBody>
      </p:sp>
      <p:sp>
        <p:nvSpPr>
          <p:cNvPr id="8" name="Content Placeholder 2">
            <a:extLst>
              <a:ext uri="{FF2B5EF4-FFF2-40B4-BE49-F238E27FC236}">
                <a16:creationId xmlns:a16="http://schemas.microsoft.com/office/drawing/2014/main" id="{E88F1B59-6AC3-4FEB-77B0-C3B26AB7DBDC}"/>
              </a:ext>
            </a:extLst>
          </p:cNvPr>
          <p:cNvSpPr txBox="1">
            <a:spLocks/>
          </p:cNvSpPr>
          <p:nvPr/>
        </p:nvSpPr>
        <p:spPr>
          <a:xfrm>
            <a:off x="299327" y="169364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Flexibility and efficient decision-making can help manage limited resources more effectively.</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Open communication and transparency within the team about challenges, expectations, and plans are key to maintaining morale.</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Anticipating potential setbacks and preparing contingency plans can reduce the impact of unforeseen challenges, such as funding delays or staffing shortages. </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Continued uncertainty about staffing and financial situations can strain morale, so through regular check-ins and offering support managers can help teams, and we can help each other keep focused and motivated.</a:t>
            </a:r>
          </a:p>
        </p:txBody>
      </p:sp>
    </p:spTree>
    <p:extLst>
      <p:ext uri="{BB962C8B-B14F-4D97-AF65-F5344CB8AC3E}">
        <p14:creationId xmlns:p14="http://schemas.microsoft.com/office/powerpoint/2010/main" val="424464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INTRODUCTION</a:t>
            </a:r>
            <a:endParaRPr lang="en-US" sz="4400" dirty="0"/>
          </a:p>
        </p:txBody>
      </p:sp>
      <p:pic>
        <p:nvPicPr>
          <p:cNvPr id="3" name="Picture 2" descr="Graphical user interface&#10;&#10;Description automatically generated">
            <a:extLst>
              <a:ext uri="{FF2B5EF4-FFF2-40B4-BE49-F238E27FC236}">
                <a16:creationId xmlns:a16="http://schemas.microsoft.com/office/drawing/2014/main" id="{3405F29A-738B-93AE-AF47-CFA646570157}"/>
              </a:ext>
            </a:extLst>
          </p:cNvPr>
          <p:cNvPicPr>
            <a:picLocks noChangeAspect="1"/>
          </p:cNvPicPr>
          <p:nvPr/>
        </p:nvPicPr>
        <p:blipFill>
          <a:blip r:embed="rId4"/>
          <a:stretch>
            <a:fillRect/>
          </a:stretch>
        </p:blipFill>
        <p:spPr>
          <a:xfrm>
            <a:off x="87424" y="3744096"/>
            <a:ext cx="4633784" cy="3571103"/>
          </a:xfrm>
          <a:prstGeom prst="rect">
            <a:avLst/>
          </a:prstGeom>
        </p:spPr>
      </p:pic>
    </p:spTree>
    <p:extLst>
      <p:ext uri="{BB962C8B-B14F-4D97-AF65-F5344CB8AC3E}">
        <p14:creationId xmlns:p14="http://schemas.microsoft.com/office/powerpoint/2010/main" val="6636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43B7D-3D3C-48A6-3C24-0B6886954767}"/>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AFC65CAD-61EE-6D12-4F27-29F25397F59A}"/>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CE66339A-91FC-CB33-C683-85E1C8DC28F0}"/>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DC3D8689-1291-F2D3-0522-FBBF29C55948}"/>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4EA3D095-1C2F-4439-A57A-7E70A0D9E9F5}"/>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a:solidFill>
                  <a:srgbClr val="149ED9"/>
                </a:solidFill>
                <a:latin typeface="Roboto"/>
                <a:ea typeface="Roboto"/>
              </a:rPr>
              <a:t>Scenario 3</a:t>
            </a:r>
            <a:br>
              <a:rPr lang="en-US" sz="4000" dirty="0">
                <a:solidFill>
                  <a:srgbClr val="149ED9"/>
                </a:solidFill>
                <a:latin typeface="Roboto"/>
                <a:ea typeface="Roboto"/>
              </a:rPr>
            </a:br>
            <a:r>
              <a:rPr lang="en-US" sz="3600" dirty="0">
                <a:solidFill>
                  <a:srgbClr val="149ED9"/>
                </a:solidFill>
                <a:latin typeface="Roboto"/>
                <a:ea typeface="Roboto"/>
              </a:rPr>
              <a:t>Learn and develop/Adapt and innovate</a:t>
            </a:r>
          </a:p>
        </p:txBody>
      </p:sp>
      <p:sp>
        <p:nvSpPr>
          <p:cNvPr id="8" name="Content Placeholder 2">
            <a:extLst>
              <a:ext uri="{FF2B5EF4-FFF2-40B4-BE49-F238E27FC236}">
                <a16:creationId xmlns:a16="http://schemas.microsoft.com/office/drawing/2014/main" id="{0DB71BF5-8DF5-C744-4D35-2CB040B274D3}"/>
              </a:ext>
            </a:extLst>
          </p:cNvPr>
          <p:cNvSpPr txBox="1">
            <a:spLocks/>
          </p:cNvSpPr>
          <p:nvPr/>
        </p:nvSpPr>
        <p:spPr>
          <a:xfrm>
            <a:off x="286990" y="1273358"/>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en-US" dirty="0">
                <a:solidFill>
                  <a:schemeClr val="tx1"/>
                </a:solidFill>
                <a:cs typeface="Tahoma" panose="020B0604030504040204" pitchFamily="34" charset="0"/>
              </a:rPr>
              <a:t>A few years ago, in a Special Political Mission, Xuan, who led the Mission’s Training Unit, suggested a change in the unit’s work. She proposed a crowdsourcing approach with one of the UN agencies on the ground to develop capacity among Mission national staff to be better prepared for an eventual mission withdrawal. However, her idea faced resistance from various actors at both Mission and headquarters levels. As the Mission was expected to continue for at least another five years, they argued that the focus should remain on activities directly related to its mandate – i.e. verification of the implementation of different aspects covered by the peace agreement and sustaining support for mission operations. It was too early to boost national staff capacity development.</a:t>
            </a:r>
          </a:p>
          <a:p>
            <a:pPr>
              <a:lnSpc>
                <a:spcPct val="115000"/>
              </a:lnSpc>
              <a:spcBef>
                <a:spcPts val="500"/>
              </a:spcBef>
              <a:spcAft>
                <a:spcPts val="1000"/>
              </a:spcAft>
            </a:pPr>
            <a:r>
              <a:rPr lang="en-US" dirty="0">
                <a:solidFill>
                  <a:schemeClr val="tx1"/>
                </a:solidFill>
                <a:cs typeface="Tahoma" panose="020B0604030504040204" pitchFamily="34" charset="0"/>
              </a:rPr>
              <a:t>Xuan persisted, highlighting the importance of starting early in preparing for the eventual mission withdrawal. She suggested that the mission’s strategic priorities could still be met as the </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would focus on new and enhanced skills that staff could apply as part of their current roles. In addition, she aimed to save on travel expenses by organizing learning activities remotely or on-site. Despite initial pushback, her supervisor agreed to a pilot </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providing only 10% of the requested funds due to budgetary constraints.</a:t>
            </a:r>
          </a:p>
        </p:txBody>
      </p:sp>
    </p:spTree>
    <p:extLst>
      <p:ext uri="{BB962C8B-B14F-4D97-AF65-F5344CB8AC3E}">
        <p14:creationId xmlns:p14="http://schemas.microsoft.com/office/powerpoint/2010/main" val="69077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32F43-55EF-7CD0-0C51-3AC148B57BDC}"/>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9F2059D9-017B-108B-09C8-061217D0A2C9}"/>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F36427F1-39AB-176F-90DC-A5EF05EFB852}"/>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E0637F1F-0A76-6C6A-4810-EF0C08700F7E}"/>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44E06EE3-6748-F7FB-E668-10680F0EBAB1}"/>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a:solidFill>
                  <a:srgbClr val="149ED9"/>
                </a:solidFill>
                <a:latin typeface="Roboto"/>
                <a:ea typeface="Roboto"/>
              </a:rPr>
              <a:t>Scenario 3 (cont.)</a:t>
            </a:r>
            <a:br>
              <a:rPr lang="en-US" sz="4000" dirty="0">
                <a:solidFill>
                  <a:srgbClr val="149ED9"/>
                </a:solidFill>
                <a:latin typeface="Roboto"/>
                <a:ea typeface="Roboto"/>
              </a:rPr>
            </a:br>
            <a:r>
              <a:rPr lang="en-US" sz="3600" dirty="0">
                <a:solidFill>
                  <a:srgbClr val="149ED9"/>
                </a:solidFill>
                <a:latin typeface="Roboto"/>
                <a:ea typeface="Roboto"/>
              </a:rPr>
              <a:t>Learn and develop/Adapt and innovate</a:t>
            </a:r>
          </a:p>
        </p:txBody>
      </p:sp>
      <p:sp>
        <p:nvSpPr>
          <p:cNvPr id="8" name="Content Placeholder 2">
            <a:extLst>
              <a:ext uri="{FF2B5EF4-FFF2-40B4-BE49-F238E27FC236}">
                <a16:creationId xmlns:a16="http://schemas.microsoft.com/office/drawing/2014/main" id="{12ED2C8C-65AB-81AE-C257-AA6B3D7A8050}"/>
              </a:ext>
            </a:extLst>
          </p:cNvPr>
          <p:cNvSpPr txBox="1">
            <a:spLocks/>
          </p:cNvSpPr>
          <p:nvPr/>
        </p:nvSpPr>
        <p:spPr>
          <a:xfrm>
            <a:off x="286990" y="1273358"/>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en-US" dirty="0">
                <a:solidFill>
                  <a:schemeClr val="tx1"/>
                </a:solidFill>
                <a:cs typeface="Tahoma" panose="020B0604030504040204" pitchFamily="34" charset="0"/>
              </a:rPr>
              <a:t>Xuan saw this as an opportunity rather than a setback. With the help of her team, she put together a pilot that could test a prototype </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with a smaller group of participants. With the limited resources, and in close collaboration with the UN agency, she launched the pilot </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determined to prove its value.</a:t>
            </a:r>
          </a:p>
          <a:p>
            <a:pPr>
              <a:lnSpc>
                <a:spcPct val="115000"/>
              </a:lnSpc>
              <a:spcBef>
                <a:spcPts val="500"/>
              </a:spcBef>
              <a:spcAft>
                <a:spcPts val="1000"/>
              </a:spcAft>
            </a:pPr>
            <a:r>
              <a:rPr lang="en-US" dirty="0">
                <a:solidFill>
                  <a:schemeClr val="tx1"/>
                </a:solidFill>
                <a:cs typeface="Tahoma" panose="020B0604030504040204" pitchFamily="34" charset="0"/>
              </a:rPr>
              <a:t>As the pilot was designed to allow participants to apply what they were learning at work, it resulted in an observable improvement of the group’s skills and knowledge. It also created opportunities for staff to support other teams temporarily, and enabled mentoring by more experienced peers, thus boosting staff morale and engagement. In addition, both Xuan and her team also learned from the insights provided by participants. To increase the pilot’s visibility, she asked the Mission’s Chief of Staff and Director of Mission Support, to hand over the course certificates at the end-of-</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ceremony. </a:t>
            </a:r>
          </a:p>
          <a:p>
            <a:pPr>
              <a:lnSpc>
                <a:spcPct val="115000"/>
              </a:lnSpc>
              <a:spcBef>
                <a:spcPts val="500"/>
              </a:spcBef>
              <a:spcAft>
                <a:spcPts val="1000"/>
              </a:spcAft>
            </a:pPr>
            <a:r>
              <a:rPr lang="en-US" dirty="0">
                <a:solidFill>
                  <a:schemeClr val="tx1"/>
                </a:solidFill>
                <a:cs typeface="Tahoma" panose="020B0604030504040204" pitchFamily="34" charset="0"/>
              </a:rPr>
              <a:t>Not to lose momentum, Xuan organized a series of presentations and workshops, where participants and their supervisors would share their experiences, emphasizing the </a:t>
            </a:r>
            <a:r>
              <a:rPr lang="en-US" dirty="0" err="1">
                <a:solidFill>
                  <a:schemeClr val="tx1"/>
                </a:solidFill>
                <a:cs typeface="Tahoma" panose="020B0604030504040204" pitchFamily="34" charset="0"/>
              </a:rPr>
              <a:t>programme’s</a:t>
            </a:r>
            <a:r>
              <a:rPr lang="en-US" dirty="0">
                <a:solidFill>
                  <a:schemeClr val="tx1"/>
                </a:solidFill>
                <a:cs typeface="Tahoma" panose="020B0604030504040204" pitchFamily="34" charset="0"/>
              </a:rPr>
              <a:t> value and positive outcomes.  During these sessions, Xuan and her counterpart at the UNHQ also shared some lessons learned from the experience. Furthermore, they recognized the value added by those she worked with, and the support she received from participating staff and supervisors, creating a network of </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advocates.</a:t>
            </a:r>
          </a:p>
          <a:p>
            <a:pPr>
              <a:lnSpc>
                <a:spcPct val="115000"/>
              </a:lnSpc>
              <a:spcBef>
                <a:spcPts val="500"/>
              </a:spcBef>
              <a:spcAft>
                <a:spcPts val="1000"/>
              </a:spcAft>
            </a:pPr>
            <a:endParaRPr lang="en-US" sz="1600" dirty="0">
              <a:solidFill>
                <a:schemeClr val="tx1"/>
              </a:solidFill>
              <a:cs typeface="Tahoma" panose="020B0604030504040204" pitchFamily="34" charset="0"/>
            </a:endParaRPr>
          </a:p>
          <a:p>
            <a:pPr>
              <a:lnSpc>
                <a:spcPct val="115000"/>
              </a:lnSpc>
              <a:spcBef>
                <a:spcPts val="500"/>
              </a:spcBef>
              <a:spcAft>
                <a:spcPts val="1000"/>
              </a:spcAft>
            </a:pPr>
            <a:endParaRPr lang="en-US" sz="1600" dirty="0">
              <a:solidFill>
                <a:schemeClr val="tx1"/>
              </a:solidFill>
              <a:cs typeface="Tahoma" panose="020B0604030504040204" pitchFamily="34" charset="0"/>
            </a:endParaRPr>
          </a:p>
        </p:txBody>
      </p:sp>
    </p:spTree>
    <p:extLst>
      <p:ext uri="{BB962C8B-B14F-4D97-AF65-F5344CB8AC3E}">
        <p14:creationId xmlns:p14="http://schemas.microsoft.com/office/powerpoint/2010/main" val="177223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C54C-D9F2-F8A6-281F-9E72BB4FAF64}"/>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7B4986F5-7EF9-291A-FFB7-1209EB7D9EAB}"/>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43B97C17-8901-AFE9-CB17-D31A68A3B606}"/>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633258BA-722D-1681-F464-8F19CB99E1CA}"/>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D57C73E4-5679-5366-26A3-F29DDA678F85}"/>
              </a:ext>
            </a:extLst>
          </p:cNvPr>
          <p:cNvSpPr>
            <a:spLocks noGrp="1"/>
          </p:cNvSpPr>
          <p:nvPr>
            <p:ph type="title"/>
          </p:nvPr>
        </p:nvSpPr>
        <p:spPr>
          <a:xfrm>
            <a:off x="94039" y="69100"/>
            <a:ext cx="12819234" cy="1083780"/>
          </a:xfrm>
        </p:spPr>
        <p:txBody>
          <a:bodyPr lIns="91440" tIns="45720" rIns="91440" bIns="45720" anchor="b">
            <a:noAutofit/>
          </a:bodyPr>
          <a:lstStyle/>
          <a:p>
            <a:pPr algn="ctr"/>
            <a:r>
              <a:rPr lang="en-US" sz="4000" dirty="0">
                <a:solidFill>
                  <a:srgbClr val="149ED9"/>
                </a:solidFill>
                <a:latin typeface="Roboto"/>
                <a:ea typeface="Roboto"/>
              </a:rPr>
              <a:t>Scenario 3 (cont.)</a:t>
            </a:r>
            <a:br>
              <a:rPr lang="en-US" sz="4000" dirty="0">
                <a:solidFill>
                  <a:srgbClr val="149ED9"/>
                </a:solidFill>
                <a:latin typeface="Roboto"/>
                <a:ea typeface="Roboto"/>
              </a:rPr>
            </a:br>
            <a:r>
              <a:rPr lang="en-US" sz="3600" dirty="0">
                <a:solidFill>
                  <a:srgbClr val="149ED9"/>
                </a:solidFill>
                <a:latin typeface="Roboto"/>
                <a:ea typeface="Roboto"/>
              </a:rPr>
              <a:t>Learn and develop/Adapt and innovate</a:t>
            </a:r>
          </a:p>
        </p:txBody>
      </p:sp>
      <p:sp>
        <p:nvSpPr>
          <p:cNvPr id="8" name="Content Placeholder 2">
            <a:extLst>
              <a:ext uri="{FF2B5EF4-FFF2-40B4-BE49-F238E27FC236}">
                <a16:creationId xmlns:a16="http://schemas.microsoft.com/office/drawing/2014/main" id="{E5084900-0640-38D2-87A9-76D475A3FF01}"/>
              </a:ext>
            </a:extLst>
          </p:cNvPr>
          <p:cNvSpPr txBox="1">
            <a:spLocks/>
          </p:cNvSpPr>
          <p:nvPr/>
        </p:nvSpPr>
        <p:spPr>
          <a:xfrm>
            <a:off x="286990" y="1273358"/>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nSpc>
                <a:spcPct val="115000"/>
              </a:lnSpc>
              <a:spcBef>
                <a:spcPts val="500"/>
              </a:spcBef>
              <a:spcAft>
                <a:spcPts val="1000"/>
              </a:spcAft>
            </a:pPr>
            <a:r>
              <a:rPr lang="en-US" dirty="0">
                <a:solidFill>
                  <a:schemeClr val="tx1"/>
                </a:solidFill>
                <a:cs typeface="Tahoma" panose="020B0604030504040204" pitchFamily="34" charset="0"/>
              </a:rPr>
              <a:t>This first “core group” became key partners for the enhancement of the </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It meant that they could become peer mentors for new participants, and suggest improvements and new topics for future editions, ensuring it remained relevant and responsive to their needs.</a:t>
            </a:r>
          </a:p>
          <a:p>
            <a:pPr>
              <a:lnSpc>
                <a:spcPct val="115000"/>
              </a:lnSpc>
              <a:spcBef>
                <a:spcPts val="500"/>
              </a:spcBef>
              <a:spcAft>
                <a:spcPts val="1000"/>
              </a:spcAft>
            </a:pPr>
            <a:r>
              <a:rPr lang="en-US" dirty="0">
                <a:solidFill>
                  <a:schemeClr val="tx1"/>
                </a:solidFill>
                <a:cs typeface="Tahoma" panose="020B0604030504040204" pitchFamily="34" charset="0"/>
              </a:rPr>
              <a:t>Over the next two years, Xuan's </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thrived, adapting and evolving based on feedback and lessons learned. Despite the challenges, she remained resilient and determined to make a difference. As the </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matured, it began to yield significant results, increasing mobility of national staff across teams and functions, and to other UN agencies in the country.</a:t>
            </a:r>
          </a:p>
          <a:p>
            <a:pPr>
              <a:lnSpc>
                <a:spcPct val="115000"/>
              </a:lnSpc>
              <a:spcBef>
                <a:spcPts val="500"/>
              </a:spcBef>
              <a:spcAft>
                <a:spcPts val="1000"/>
              </a:spcAft>
            </a:pPr>
            <a:r>
              <a:rPr lang="en-US" dirty="0">
                <a:solidFill>
                  <a:schemeClr val="tx1"/>
                </a:solidFill>
                <a:cs typeface="Tahoma" panose="020B0604030504040204" pitchFamily="34" charset="0"/>
              </a:rPr>
              <a:t>Then, unexpectedly, the host country communicated its desire for the Mission to withdraw within six months. However, as Xuan's </a:t>
            </a:r>
            <a:r>
              <a:rPr lang="en-US" dirty="0" err="1">
                <a:solidFill>
                  <a:schemeClr val="tx1"/>
                </a:solidFill>
                <a:cs typeface="Tahoma" panose="020B0604030504040204" pitchFamily="34" charset="0"/>
              </a:rPr>
              <a:t>programme</a:t>
            </a:r>
            <a:r>
              <a:rPr lang="en-US" dirty="0">
                <a:solidFill>
                  <a:schemeClr val="tx1"/>
                </a:solidFill>
                <a:cs typeface="Tahoma" panose="020B0604030504040204" pitchFamily="34" charset="0"/>
              </a:rPr>
              <a:t> had been strengthened, it supported a significant percentage of national staff with finding employment opportunities with other UN System organizations, non-governmental organizations, as well as public and private sector entities.</a:t>
            </a:r>
          </a:p>
          <a:p>
            <a:pPr>
              <a:lnSpc>
                <a:spcPct val="115000"/>
              </a:lnSpc>
              <a:spcBef>
                <a:spcPts val="500"/>
              </a:spcBef>
              <a:spcAft>
                <a:spcPts val="1000"/>
              </a:spcAft>
            </a:pPr>
            <a:r>
              <a:rPr lang="en-US" dirty="0">
                <a:solidFill>
                  <a:schemeClr val="tx1"/>
                </a:solidFill>
                <a:cs typeface="Tahoma" panose="020B0604030504040204" pitchFamily="34" charset="0"/>
              </a:rPr>
              <a:t>Xuan's initiative not only addressed an immediate need for capacity development but also left a UN legacy in the country. Indeed, it showed that investing in people is a strategic advantage, one that not only meets immediate operational needs, but also ensures a sustainable impact beyond the lifespan of a mission.</a:t>
            </a:r>
          </a:p>
        </p:txBody>
      </p:sp>
    </p:spTree>
    <p:extLst>
      <p:ext uri="{BB962C8B-B14F-4D97-AF65-F5344CB8AC3E}">
        <p14:creationId xmlns:p14="http://schemas.microsoft.com/office/powerpoint/2010/main" val="88590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5A0A-7C26-0B0D-28F6-62B8AE3DC607}"/>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40EE19F6-83DE-6AF5-583D-E6ED8E7E0EBF}"/>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1E6AC054-64F9-BECD-68C4-F42F0C9F9778}"/>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9967CAF4-0D5E-C5A2-8B4F-26C92154E225}"/>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AB52E936-034F-38E7-3A2E-048D4C5A32FF}"/>
              </a:ext>
            </a:extLst>
          </p:cNvPr>
          <p:cNvSpPr>
            <a:spLocks noGrp="1"/>
          </p:cNvSpPr>
          <p:nvPr>
            <p:ph type="title"/>
          </p:nvPr>
        </p:nvSpPr>
        <p:spPr>
          <a:xfrm>
            <a:off x="91989" y="0"/>
            <a:ext cx="12819234" cy="1083780"/>
          </a:xfrm>
        </p:spPr>
        <p:txBody>
          <a:bodyPr lIns="91440" tIns="45720" rIns="91440" bIns="45720" anchor="b">
            <a:noAutofit/>
          </a:bodyPr>
          <a:lstStyle/>
          <a:p>
            <a:pPr algn="ctr"/>
            <a:r>
              <a:rPr lang="en-US" sz="4000" dirty="0">
                <a:solidFill>
                  <a:srgbClr val="149ED9"/>
                </a:solidFill>
                <a:latin typeface="Roboto"/>
                <a:ea typeface="Roboto"/>
              </a:rPr>
              <a:t>Scenario 3: Key Messages</a:t>
            </a:r>
          </a:p>
        </p:txBody>
      </p:sp>
      <p:sp>
        <p:nvSpPr>
          <p:cNvPr id="8" name="Content Placeholder 2">
            <a:extLst>
              <a:ext uri="{FF2B5EF4-FFF2-40B4-BE49-F238E27FC236}">
                <a16:creationId xmlns:a16="http://schemas.microsoft.com/office/drawing/2014/main" id="{0A77A589-E6CF-D86E-EA27-00DE7DD79AC0}"/>
              </a:ext>
            </a:extLst>
          </p:cNvPr>
          <p:cNvSpPr txBox="1">
            <a:spLocks/>
          </p:cNvSpPr>
          <p:nvPr/>
        </p:nvSpPr>
        <p:spPr>
          <a:xfrm>
            <a:off x="299327" y="169364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Creating a safe environment fosters innovation.</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Innovation can flourish even when resources are limited. </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Innovation is often a trial-and-error process. It is vital to have an environment in which people are allowed to fail and encouraged to learn from the experience.</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Encouraging a mindset of learning helps teams to stay adaptable and open to new solutions, which is critical when facing complex challenges or changing circumstances.</a:t>
            </a:r>
          </a:p>
        </p:txBody>
      </p:sp>
    </p:spTree>
    <p:extLst>
      <p:ext uri="{BB962C8B-B14F-4D97-AF65-F5344CB8AC3E}">
        <p14:creationId xmlns:p14="http://schemas.microsoft.com/office/powerpoint/2010/main" val="345980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TAKING ACTION</a:t>
            </a:r>
            <a:endParaRPr lang="en-US" sz="4400" dirty="0"/>
          </a:p>
        </p:txBody>
      </p:sp>
      <p:pic>
        <p:nvPicPr>
          <p:cNvPr id="4" name="Picture 3" descr="A picture containing text&#10;&#10;Description automatically generated">
            <a:extLst>
              <a:ext uri="{FF2B5EF4-FFF2-40B4-BE49-F238E27FC236}">
                <a16:creationId xmlns:a16="http://schemas.microsoft.com/office/drawing/2014/main" id="{26C4032E-0299-9512-72BE-B03D4B953A51}"/>
              </a:ext>
            </a:extLst>
          </p:cNvPr>
          <p:cNvPicPr>
            <a:picLocks noChangeAspect="1"/>
          </p:cNvPicPr>
          <p:nvPr/>
        </p:nvPicPr>
        <p:blipFill>
          <a:blip r:embed="rId4"/>
          <a:stretch>
            <a:fillRect/>
          </a:stretch>
        </p:blipFill>
        <p:spPr>
          <a:xfrm>
            <a:off x="0" y="3447535"/>
            <a:ext cx="4143927" cy="3867665"/>
          </a:xfrm>
          <a:prstGeom prst="rect">
            <a:avLst/>
          </a:prstGeom>
        </p:spPr>
      </p:pic>
    </p:spTree>
    <p:extLst>
      <p:ext uri="{BB962C8B-B14F-4D97-AF65-F5344CB8AC3E}">
        <p14:creationId xmlns:p14="http://schemas.microsoft.com/office/powerpoint/2010/main" val="1166089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AE5F0-4A0B-EB7B-BB38-CD0DAC867134}"/>
            </a:ext>
          </a:extLst>
        </p:cNvPr>
        <p:cNvGrpSpPr/>
        <p:nvPr/>
      </p:nvGrpSpPr>
      <p:grpSpPr>
        <a:xfrm>
          <a:off x="0" y="0"/>
          <a:ext cx="0" cy="0"/>
          <a:chOff x="0" y="0"/>
          <a:chExt cx="0" cy="0"/>
        </a:xfrm>
      </p:grpSpPr>
      <p:sp>
        <p:nvSpPr>
          <p:cNvPr id="17" name="Text Placeholder 2">
            <a:extLst>
              <a:ext uri="{FF2B5EF4-FFF2-40B4-BE49-F238E27FC236}">
                <a16:creationId xmlns:a16="http://schemas.microsoft.com/office/drawing/2014/main" id="{D7E6B1BD-C1B9-4C6A-EF77-6A2FB4FF7A57}"/>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A978919D-426C-1913-2E93-F86146AC1FBF}"/>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3EF10B09-9D71-FAD6-2D7F-2C2F744F4878}"/>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050FDC05-5C30-493F-61A1-0BADD3616059}"/>
              </a:ext>
            </a:extLst>
          </p:cNvPr>
          <p:cNvSpPr>
            <a:spLocks noGrp="1"/>
          </p:cNvSpPr>
          <p:nvPr>
            <p:ph type="title"/>
          </p:nvPr>
        </p:nvSpPr>
        <p:spPr>
          <a:xfrm>
            <a:off x="91989" y="0"/>
            <a:ext cx="12819234" cy="1083780"/>
          </a:xfrm>
        </p:spPr>
        <p:txBody>
          <a:bodyPr lIns="91440" tIns="45720" rIns="91440" bIns="45720" anchor="b">
            <a:noAutofit/>
          </a:bodyPr>
          <a:lstStyle/>
          <a:p>
            <a:pPr algn="ctr"/>
            <a:r>
              <a:rPr lang="en-US" sz="4000" dirty="0">
                <a:solidFill>
                  <a:srgbClr val="149ED9"/>
                </a:solidFill>
                <a:latin typeface="Roboto"/>
                <a:ea typeface="Roboto"/>
              </a:rPr>
              <a:t>UN Behaviours – Team Dos and Don’ts Guide</a:t>
            </a:r>
          </a:p>
        </p:txBody>
      </p:sp>
      <p:sp>
        <p:nvSpPr>
          <p:cNvPr id="8" name="Content Placeholder 2">
            <a:extLst>
              <a:ext uri="{FF2B5EF4-FFF2-40B4-BE49-F238E27FC236}">
                <a16:creationId xmlns:a16="http://schemas.microsoft.com/office/drawing/2014/main" id="{1F7D06A1-D679-6F17-EBCB-F85DEBF55BC1}"/>
              </a:ext>
            </a:extLst>
          </p:cNvPr>
          <p:cNvSpPr txBox="1">
            <a:spLocks/>
          </p:cNvSpPr>
          <p:nvPr/>
        </p:nvSpPr>
        <p:spPr>
          <a:xfrm>
            <a:off x="299327" y="1693646"/>
            <a:ext cx="7162219"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This guide presents the organizational dos and don’ts for each </a:t>
            </a:r>
            <a:r>
              <a:rPr lang="en-US" sz="2200" dirty="0" err="1">
                <a:solidFill>
                  <a:schemeClr val="tx1"/>
                </a:solidFill>
                <a:cs typeface="Tahoma" panose="020B0604030504040204" pitchFamily="34" charset="0"/>
              </a:rPr>
              <a:t>behaviour</a:t>
            </a:r>
            <a:r>
              <a:rPr lang="en-US" sz="2200" dirty="0">
                <a:solidFill>
                  <a:schemeClr val="tx1"/>
                </a:solidFill>
                <a:cs typeface="Tahoma" panose="020B0604030504040204" pitchFamily="34" charset="0"/>
              </a:rPr>
              <a:t>.</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It is important for teams to reflect how the </a:t>
            </a:r>
            <a:r>
              <a:rPr lang="en-US" sz="2200" dirty="0" err="1">
                <a:solidFill>
                  <a:schemeClr val="tx1"/>
                </a:solidFill>
                <a:cs typeface="Tahoma" panose="020B0604030504040204" pitchFamily="34" charset="0"/>
              </a:rPr>
              <a:t>behaviours</a:t>
            </a:r>
            <a:r>
              <a:rPr lang="en-US" sz="2200" dirty="0">
                <a:solidFill>
                  <a:schemeClr val="tx1"/>
                </a:solidFill>
                <a:cs typeface="Tahoma" panose="020B0604030504040204" pitchFamily="34" charset="0"/>
              </a:rPr>
              <a:t> are demonstrated through their specific work.</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Today we will start defining our team’s dos and don’ts for the </a:t>
            </a:r>
            <a:r>
              <a:rPr lang="en-US" sz="2200" dirty="0" err="1">
                <a:solidFill>
                  <a:schemeClr val="tx1"/>
                </a:solidFill>
                <a:cs typeface="Tahoma" panose="020B0604030504040204" pitchFamily="34" charset="0"/>
              </a:rPr>
              <a:t>behaviour</a:t>
            </a:r>
            <a:r>
              <a:rPr lang="en-US" sz="2200" dirty="0">
                <a:solidFill>
                  <a:schemeClr val="tx1"/>
                </a:solidFill>
                <a:cs typeface="Tahoma" panose="020B0604030504040204" pitchFamily="34" charset="0"/>
              </a:rPr>
              <a:t> of ‘Connect and collaborate’</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We will continue with this activity in our next team meeting</a:t>
            </a:r>
          </a:p>
        </p:txBody>
      </p:sp>
      <p:pic>
        <p:nvPicPr>
          <p:cNvPr id="3" name="Picture 2">
            <a:hlinkClick r:id="rId4"/>
            <a:extLst>
              <a:ext uri="{FF2B5EF4-FFF2-40B4-BE49-F238E27FC236}">
                <a16:creationId xmlns:a16="http://schemas.microsoft.com/office/drawing/2014/main" id="{6FFFAAC6-42CD-60D9-EFA7-055AE71785B9}"/>
              </a:ext>
            </a:extLst>
          </p:cNvPr>
          <p:cNvPicPr>
            <a:picLocks noChangeAspect="1"/>
          </p:cNvPicPr>
          <p:nvPr/>
        </p:nvPicPr>
        <p:blipFill>
          <a:blip r:embed="rId5"/>
          <a:stretch>
            <a:fillRect/>
          </a:stretch>
        </p:blipFill>
        <p:spPr>
          <a:xfrm>
            <a:off x="7678757" y="2494088"/>
            <a:ext cx="4733983" cy="2878230"/>
          </a:xfrm>
          <a:prstGeom prst="rect">
            <a:avLst/>
          </a:prstGeom>
        </p:spPr>
      </p:pic>
    </p:spTree>
    <p:extLst>
      <p:ext uri="{BB962C8B-B14F-4D97-AF65-F5344CB8AC3E}">
        <p14:creationId xmlns:p14="http://schemas.microsoft.com/office/powerpoint/2010/main" val="295130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CONCLUSIONS</a:t>
            </a:r>
            <a:endParaRPr lang="en-US" sz="4400" dirty="0"/>
          </a:p>
        </p:txBody>
      </p:sp>
    </p:spTree>
    <p:extLst>
      <p:ext uri="{BB962C8B-B14F-4D97-AF65-F5344CB8AC3E}">
        <p14:creationId xmlns:p14="http://schemas.microsoft.com/office/powerpoint/2010/main" val="4072165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pPr algn="ctr"/>
            <a:r>
              <a:rPr lang="en-US" sz="4400" dirty="0">
                <a:solidFill>
                  <a:srgbClr val="149ED9"/>
                </a:solidFill>
                <a:latin typeface="Roboto"/>
                <a:ea typeface="Roboto"/>
              </a:rPr>
              <a:t>Key Messages</a:t>
            </a: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2080840"/>
            <a:ext cx="12404558" cy="3549939"/>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n-US" sz="2400" dirty="0">
                <a:solidFill>
                  <a:schemeClr val="tx1"/>
                </a:solidFill>
                <a:cs typeface="Tahoma" panose="020B0604030504040204" pitchFamily="34" charset="0"/>
              </a:rPr>
              <a:t>The five UN Behaviours are: Connect and collaborate, </a:t>
            </a:r>
            <a:r>
              <a:rPr lang="en-US" sz="2400" dirty="0" err="1">
                <a:solidFill>
                  <a:schemeClr val="tx1"/>
                </a:solidFill>
                <a:cs typeface="Tahoma" panose="020B0604030504040204" pitchFamily="34" charset="0"/>
              </a:rPr>
              <a:t>Analyse</a:t>
            </a:r>
            <a:r>
              <a:rPr lang="en-US" sz="2400" dirty="0">
                <a:solidFill>
                  <a:schemeClr val="tx1"/>
                </a:solidFill>
                <a:cs typeface="Tahoma" panose="020B0604030504040204" pitchFamily="34" charset="0"/>
              </a:rPr>
              <a:t> and plan, Deliver results with positive impact, Learn and develop, and </a:t>
            </a:r>
            <a:r>
              <a:rPr lang="en-US" sz="2400" dirty="0" err="1">
                <a:solidFill>
                  <a:schemeClr val="tx1"/>
                </a:solidFill>
                <a:cs typeface="Tahoma" panose="020B0604030504040204" pitchFamily="34" charset="0"/>
              </a:rPr>
              <a:t>Analyse</a:t>
            </a:r>
            <a:r>
              <a:rPr lang="en-US" sz="2400" dirty="0">
                <a:solidFill>
                  <a:schemeClr val="tx1"/>
                </a:solidFill>
                <a:cs typeface="Tahoma" panose="020B0604030504040204" pitchFamily="34" charset="0"/>
              </a:rPr>
              <a:t> and plan.</a:t>
            </a:r>
          </a:p>
          <a:p>
            <a:pPr marL="342900" indent="-342900">
              <a:lnSpc>
                <a:spcPct val="115000"/>
              </a:lnSpc>
              <a:spcBef>
                <a:spcPts val="500"/>
              </a:spcBef>
              <a:spcAft>
                <a:spcPts val="1000"/>
              </a:spcAft>
              <a:buFont typeface="Arial" panose="020B0604020202020204" pitchFamily="34" charset="0"/>
              <a:buChar char="•"/>
            </a:pPr>
            <a:r>
              <a:rPr lang="en-US" sz="2400" dirty="0">
                <a:solidFill>
                  <a:schemeClr val="tx1"/>
                </a:solidFill>
                <a:cs typeface="Tahoma" panose="020B0604030504040204" pitchFamily="34" charset="0"/>
              </a:rPr>
              <a:t>We all have a responsibility to demonstrate these </a:t>
            </a:r>
            <a:r>
              <a:rPr lang="en-US" sz="2400" dirty="0" err="1">
                <a:solidFill>
                  <a:schemeClr val="tx1"/>
                </a:solidFill>
                <a:cs typeface="Tahoma" panose="020B0604030504040204" pitchFamily="34" charset="0"/>
              </a:rPr>
              <a:t>behaviours</a:t>
            </a:r>
            <a:r>
              <a:rPr lang="en-US" sz="2400" dirty="0">
                <a:solidFill>
                  <a:schemeClr val="tx1"/>
                </a:solidFill>
                <a:cs typeface="Tahoma" panose="020B0604030504040204" pitchFamily="34" charset="0"/>
              </a:rPr>
              <a:t> through our work as they reflect the values we stand for.</a:t>
            </a:r>
          </a:p>
          <a:p>
            <a:pPr marL="342900" indent="-342900">
              <a:lnSpc>
                <a:spcPct val="115000"/>
              </a:lnSpc>
              <a:spcBef>
                <a:spcPts val="500"/>
              </a:spcBef>
              <a:spcAft>
                <a:spcPts val="1000"/>
              </a:spcAft>
              <a:buFont typeface="Arial" panose="020B0604020202020204" pitchFamily="34" charset="0"/>
              <a:buChar char="•"/>
            </a:pPr>
            <a:r>
              <a:rPr lang="en-US" sz="2400" dirty="0">
                <a:solidFill>
                  <a:schemeClr val="tx1"/>
                </a:solidFill>
                <a:cs typeface="Tahoma" panose="020B0604030504040204" pitchFamily="34" charset="0"/>
              </a:rPr>
              <a:t>The best way to encourage others to demonstrate these </a:t>
            </a:r>
            <a:r>
              <a:rPr lang="en-US" sz="2400" dirty="0" err="1">
                <a:solidFill>
                  <a:schemeClr val="tx1"/>
                </a:solidFill>
                <a:cs typeface="Tahoma" panose="020B0604030504040204" pitchFamily="34" charset="0"/>
              </a:rPr>
              <a:t>behaviours</a:t>
            </a:r>
            <a:r>
              <a:rPr lang="en-US" sz="2400" dirty="0">
                <a:solidFill>
                  <a:schemeClr val="tx1"/>
                </a:solidFill>
                <a:cs typeface="Tahoma" panose="020B0604030504040204" pitchFamily="34" charset="0"/>
              </a:rPr>
              <a:t> is by demonstrating them ourselves.</a:t>
            </a:r>
          </a:p>
          <a:p>
            <a:pPr marL="342900" indent="-342900">
              <a:lnSpc>
                <a:spcPct val="115000"/>
              </a:lnSpc>
              <a:spcBef>
                <a:spcPts val="500"/>
              </a:spcBef>
              <a:spcAft>
                <a:spcPts val="1000"/>
              </a:spcAft>
              <a:buFont typeface="Arial" panose="020B0604020202020204" pitchFamily="34" charset="0"/>
              <a:buChar char="•"/>
            </a:pPr>
            <a:r>
              <a:rPr lang="en-US" sz="2400" dirty="0">
                <a:solidFill>
                  <a:schemeClr val="tx1"/>
                </a:solidFill>
                <a:cs typeface="Tahoma" panose="020B0604030504040204" pitchFamily="34" charset="0"/>
              </a:rPr>
              <a:t>Demonstrating these </a:t>
            </a:r>
            <a:r>
              <a:rPr lang="en-US" sz="2400" dirty="0" err="1">
                <a:solidFill>
                  <a:schemeClr val="tx1"/>
                </a:solidFill>
                <a:cs typeface="Tahoma" panose="020B0604030504040204" pitchFamily="34" charset="0"/>
              </a:rPr>
              <a:t>behaviours</a:t>
            </a:r>
            <a:r>
              <a:rPr lang="en-US" sz="2400" dirty="0">
                <a:solidFill>
                  <a:schemeClr val="tx1"/>
                </a:solidFill>
                <a:cs typeface="Tahoma" panose="020B0604030504040204" pitchFamily="34" charset="0"/>
              </a:rPr>
              <a:t> in all we do will enable us to perform better as individuals, in our teams and as an Organization.</a:t>
            </a:r>
          </a:p>
        </p:txBody>
      </p:sp>
    </p:spTree>
    <p:extLst>
      <p:ext uri="{BB962C8B-B14F-4D97-AF65-F5344CB8AC3E}">
        <p14:creationId xmlns:p14="http://schemas.microsoft.com/office/powerpoint/2010/main" val="2194524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THANK YOU</a:t>
            </a:r>
            <a:endParaRPr lang="en-US" sz="4400" dirty="0"/>
          </a:p>
        </p:txBody>
      </p:sp>
      <p:sp>
        <p:nvSpPr>
          <p:cNvPr id="11" name="TextBox 10">
            <a:extLst>
              <a:ext uri="{FF2B5EF4-FFF2-40B4-BE49-F238E27FC236}">
                <a16:creationId xmlns:a16="http://schemas.microsoft.com/office/drawing/2014/main" id="{18CD8CD7-1E36-FDB7-6322-C3E9C3AAB51D}"/>
              </a:ext>
            </a:extLst>
          </p:cNvPr>
          <p:cNvSpPr txBox="1"/>
          <p:nvPr/>
        </p:nvSpPr>
        <p:spPr>
          <a:xfrm>
            <a:off x="1374968" y="6781800"/>
            <a:ext cx="11020232" cy="307777"/>
          </a:xfrm>
          <a:prstGeom prst="rect">
            <a:avLst/>
          </a:prstGeom>
          <a:noFill/>
        </p:spPr>
        <p:txBody>
          <a:bodyPr wrap="square" lIns="91440" tIns="45720" rIns="91440" bIns="45720" rtlCol="0" anchor="t">
            <a:spAutoFit/>
          </a:bodyPr>
          <a:lstStyle/>
          <a:p>
            <a:pPr algn="r"/>
            <a:r>
              <a:rPr lang="en-US" sz="1400" cap="all" spc="600" dirty="0">
                <a:solidFill>
                  <a:schemeClr val="bg1"/>
                </a:solidFill>
                <a:latin typeface="Roboto Light"/>
                <a:ea typeface="Roboto Light"/>
                <a:cs typeface="Calibri" panose="020F0502020204030204"/>
              </a:rPr>
              <a:t>valuesandbehaviours@un.org</a:t>
            </a:r>
          </a:p>
        </p:txBody>
      </p:sp>
      <p:sp>
        <p:nvSpPr>
          <p:cNvPr id="12" name="TextBox 11">
            <a:extLst>
              <a:ext uri="{FF2B5EF4-FFF2-40B4-BE49-F238E27FC236}">
                <a16:creationId xmlns:a16="http://schemas.microsoft.com/office/drawing/2014/main" id="{9B2F5034-41D2-9D08-9916-883285D90038}"/>
              </a:ext>
            </a:extLst>
          </p:cNvPr>
          <p:cNvSpPr txBox="1"/>
          <p:nvPr/>
        </p:nvSpPr>
        <p:spPr>
          <a:xfrm>
            <a:off x="753762" y="6781799"/>
            <a:ext cx="11641438" cy="307777"/>
          </a:xfrm>
          <a:prstGeom prst="rect">
            <a:avLst/>
          </a:prstGeom>
          <a:noFill/>
        </p:spPr>
        <p:txBody>
          <a:bodyPr wrap="square" lIns="91440" tIns="45720" rIns="91440" bIns="45720" rtlCol="0" anchor="t">
            <a:spAutoFit/>
          </a:bodyPr>
          <a:lstStyle/>
          <a:p>
            <a:r>
              <a:rPr lang="en-US" sz="1400" cap="all" spc="600" dirty="0">
                <a:solidFill>
                  <a:schemeClr val="bg1"/>
                </a:solidFill>
                <a:latin typeface="Roboto Light"/>
                <a:ea typeface="Roboto Light"/>
                <a:cs typeface="Calibri" panose="020F0502020204030204"/>
              </a:rPr>
              <a:t>ethicsoffice@un.org</a:t>
            </a:r>
          </a:p>
        </p:txBody>
      </p:sp>
    </p:spTree>
    <p:extLst>
      <p:ext uri="{BB962C8B-B14F-4D97-AF65-F5344CB8AC3E}">
        <p14:creationId xmlns:p14="http://schemas.microsoft.com/office/powerpoint/2010/main" val="201024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graphicFrame>
        <p:nvGraphicFramePr>
          <p:cNvPr id="4" name="Table 4">
            <a:extLst>
              <a:ext uri="{FF2B5EF4-FFF2-40B4-BE49-F238E27FC236}">
                <a16:creationId xmlns:a16="http://schemas.microsoft.com/office/drawing/2014/main" id="{570DC2B0-9814-3A6C-DE02-EBCAA0B6BF5F}"/>
              </a:ext>
            </a:extLst>
          </p:cNvPr>
          <p:cNvGraphicFramePr>
            <a:graphicFrameLocks noGrp="1"/>
          </p:cNvGraphicFramePr>
          <p:nvPr>
            <p:extLst>
              <p:ext uri="{D42A27DB-BD31-4B8C-83A1-F6EECF244321}">
                <p14:modId xmlns:p14="http://schemas.microsoft.com/office/powerpoint/2010/main" val="2783545091"/>
              </p:ext>
            </p:extLst>
          </p:nvPr>
        </p:nvGraphicFramePr>
        <p:xfrm>
          <a:off x="156431" y="1581197"/>
          <a:ext cx="12665676" cy="5669280"/>
        </p:xfrm>
        <a:graphic>
          <a:graphicData uri="http://schemas.openxmlformats.org/drawingml/2006/table">
            <a:tbl>
              <a:tblPr firstRow="1" bandRow="1">
                <a:tableStyleId>{2D5ABB26-0587-4C30-8999-92F81FD0307C}</a:tableStyleId>
              </a:tblPr>
              <a:tblGrid>
                <a:gridCol w="6332838">
                  <a:extLst>
                    <a:ext uri="{9D8B030D-6E8A-4147-A177-3AD203B41FA5}">
                      <a16:colId xmlns:a16="http://schemas.microsoft.com/office/drawing/2014/main" val="3239616676"/>
                    </a:ext>
                  </a:extLst>
                </a:gridCol>
                <a:gridCol w="6332838">
                  <a:extLst>
                    <a:ext uri="{9D8B030D-6E8A-4147-A177-3AD203B41FA5}">
                      <a16:colId xmlns:a16="http://schemas.microsoft.com/office/drawing/2014/main" val="2993589146"/>
                    </a:ext>
                  </a:extLst>
                </a:gridCol>
              </a:tblGrid>
              <a:tr h="370840">
                <a:tc>
                  <a:txBody>
                    <a:bodyPr/>
                    <a:lstStyle/>
                    <a:p>
                      <a:r>
                        <a:rPr lang="en-US" sz="2400" b="1" dirty="0">
                          <a:solidFill>
                            <a:schemeClr val="bg1"/>
                          </a:solidFill>
                          <a:latin typeface="Roboto" panose="02000000000000000000" pitchFamily="2" charset="0"/>
                          <a:ea typeface="Roboto" panose="02000000000000000000" pitchFamily="2" charset="0"/>
                        </a:rPr>
                        <a:t>WHAT WE WILL BE DISCUSSING</a:t>
                      </a:r>
                    </a:p>
                    <a:p>
                      <a:endParaRPr lang="en-US" sz="2400" b="1"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solidFill>
                            <a:schemeClr val="bg1"/>
                          </a:solidFill>
                          <a:latin typeface="Roboto" panose="02000000000000000000" pitchFamily="2" charset="0"/>
                          <a:ea typeface="Roboto" panose="02000000000000000000" pitchFamily="2" charset="0"/>
                        </a:rPr>
                        <a:t>WHY THE DISCUSSION MATTERS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900602"/>
                  </a:ext>
                </a:extLst>
              </a:tr>
              <a:tr h="370840">
                <a:tc>
                  <a:txBody>
                    <a:bodyPr/>
                    <a:lstStyle/>
                    <a:p>
                      <a:pPr marL="342900" indent="-342900">
                        <a:buFont typeface="Arial" panose="020B0604020202020204" pitchFamily="34" charset="0"/>
                        <a:buChar char="•"/>
                      </a:pPr>
                      <a:r>
                        <a:rPr lang="en-US" sz="2400" dirty="0">
                          <a:solidFill>
                            <a:schemeClr val="bg1"/>
                          </a:solidFill>
                          <a:latin typeface="Roboto" panose="02000000000000000000" pitchFamily="2" charset="0"/>
                          <a:ea typeface="Roboto" panose="02000000000000000000" pitchFamily="2" charset="0"/>
                        </a:rPr>
                        <a:t>Demonstrating the UN Values through our </a:t>
                      </a:r>
                      <a:r>
                        <a:rPr lang="en-US" sz="2400" dirty="0" err="1">
                          <a:solidFill>
                            <a:schemeClr val="bg1"/>
                          </a:solidFill>
                          <a:latin typeface="Roboto" panose="02000000000000000000" pitchFamily="2" charset="0"/>
                          <a:ea typeface="Roboto" panose="02000000000000000000" pitchFamily="2" charset="0"/>
                        </a:rPr>
                        <a:t>behaviours</a:t>
                      </a:r>
                      <a:endParaRPr lang="en-US" sz="2400"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400" b="0" dirty="0">
                          <a:solidFill>
                            <a:schemeClr val="bg1"/>
                          </a:solidFill>
                          <a:latin typeface="Roboto" panose="02000000000000000000" pitchFamily="2" charset="0"/>
                          <a:ea typeface="Roboto" panose="02000000000000000000" pitchFamily="2" charset="0"/>
                        </a:rPr>
                        <a:t>In October 2024, the UN Values and Behaviours Framework was officially introduced through an SGB, and became part of our performance management system.</a:t>
                      </a:r>
                    </a:p>
                    <a:p>
                      <a:pPr marL="0" indent="0">
                        <a:buFont typeface="Arial" panose="020B0604020202020204" pitchFamily="34" charset="0"/>
                        <a:buNone/>
                      </a:pPr>
                      <a:endParaRPr lang="en-US" sz="2400" b="0"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400" b="0" dirty="0">
                          <a:solidFill>
                            <a:schemeClr val="bg1"/>
                          </a:solidFill>
                          <a:latin typeface="Roboto" panose="02000000000000000000" pitchFamily="2" charset="0"/>
                          <a:ea typeface="Roboto" panose="02000000000000000000" pitchFamily="2" charset="0"/>
                        </a:rPr>
                        <a:t>It defines how we engage with others, fostering a psychologically safe workplace and shaping the experience of those we serve.</a:t>
                      </a:r>
                    </a:p>
                    <a:p>
                      <a:pPr marL="342900" indent="-342900">
                        <a:buFont typeface="Arial" panose="020B0604020202020204" pitchFamily="34" charset="0"/>
                        <a:buChar char="•"/>
                      </a:pPr>
                      <a:endParaRPr lang="en-US" sz="2400" b="0"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400" b="0" dirty="0">
                          <a:solidFill>
                            <a:schemeClr val="bg1"/>
                          </a:solidFill>
                          <a:latin typeface="Roboto" panose="02000000000000000000" pitchFamily="2" charset="0"/>
                          <a:ea typeface="Roboto" panose="02000000000000000000" pitchFamily="2" charset="0"/>
                        </a:rPr>
                        <a:t>UN Values set our culture; </a:t>
                      </a:r>
                      <a:r>
                        <a:rPr lang="en-US" sz="2400" b="0" dirty="0" err="1">
                          <a:solidFill>
                            <a:schemeClr val="bg1"/>
                          </a:solidFill>
                          <a:latin typeface="Roboto" panose="02000000000000000000" pitchFamily="2" charset="0"/>
                          <a:ea typeface="Roboto" panose="02000000000000000000" pitchFamily="2" charset="0"/>
                        </a:rPr>
                        <a:t>behaviours</a:t>
                      </a:r>
                      <a:r>
                        <a:rPr lang="en-US" sz="2400" b="0" dirty="0">
                          <a:solidFill>
                            <a:schemeClr val="bg1"/>
                          </a:solidFill>
                          <a:latin typeface="Roboto" panose="02000000000000000000" pitchFamily="2" charset="0"/>
                          <a:ea typeface="Roboto" panose="02000000000000000000" pitchFamily="2" charset="0"/>
                        </a:rPr>
                        <a:t> bring it to life in daily actions.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2146274"/>
                  </a:ext>
                </a:extLst>
              </a:tr>
            </a:tbl>
          </a:graphicData>
        </a:graphic>
      </p:graphicFrame>
    </p:spTree>
    <p:extLst>
      <p:ext uri="{BB962C8B-B14F-4D97-AF65-F5344CB8AC3E}">
        <p14:creationId xmlns:p14="http://schemas.microsoft.com/office/powerpoint/2010/main" val="222980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
        <p:nvSpPr>
          <p:cNvPr id="7" name="TextBox 6">
            <a:extLst>
              <a:ext uri="{FF2B5EF4-FFF2-40B4-BE49-F238E27FC236}">
                <a16:creationId xmlns:a16="http://schemas.microsoft.com/office/drawing/2014/main" id="{1CE7A9FE-278E-6327-12AD-B59D6E34B274}"/>
              </a:ext>
            </a:extLst>
          </p:cNvPr>
          <p:cNvSpPr txBox="1"/>
          <p:nvPr/>
        </p:nvSpPr>
        <p:spPr>
          <a:xfrm>
            <a:off x="866274" y="2513697"/>
            <a:ext cx="11466093" cy="2741776"/>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4000" b="1" i="1" spc="30" dirty="0">
                <a:solidFill>
                  <a:prstClr val="white"/>
                </a:solidFill>
                <a:latin typeface="Roboto" panose="02000000000000000000" pitchFamily="2" charset="0"/>
                <a:ea typeface="Roboto" panose="02000000000000000000" pitchFamily="2" charset="0"/>
                <a:cs typeface="Roboto" panose="02000000000000000000" pitchFamily="2" charset="0"/>
              </a:rPr>
              <a:t>“</a:t>
            </a:r>
            <a:r>
              <a:rPr kumimoji="0" lang="en-US" sz="4000" b="1" i="1" u="none" strike="noStrike" kern="1200" cap="none" spc="3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I invite all colleagues to bring the values and </a:t>
            </a:r>
            <a:r>
              <a:rPr kumimoji="0" lang="en-US" sz="4000" b="1" i="1" u="none" strike="noStrike" kern="1200" cap="none" spc="30" normalizeH="0" baseline="0" noProof="0" dirty="0" err="1">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behaviours</a:t>
            </a:r>
            <a:r>
              <a:rPr kumimoji="0" lang="en-US" sz="4000" b="1" i="1" u="none" strike="noStrike" kern="1200" cap="none" spc="3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to life in your daily work”</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3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914400" rtl="0" eaLnBrk="1" fontAlgn="auto" latinLnBrk="0" hangingPunct="1">
              <a:lnSpc>
                <a:spcPct val="110000"/>
              </a:lnSpc>
              <a:spcBef>
                <a:spcPts val="1100"/>
              </a:spcBef>
              <a:spcAft>
                <a:spcPts val="0"/>
              </a:spcAft>
              <a:buClrTx/>
              <a:buSzTx/>
              <a:buFontTx/>
              <a:buNone/>
              <a:tabLst/>
              <a:defRPr/>
            </a:pPr>
            <a:r>
              <a:rPr kumimoji="0" lang="en-US" sz="3000" b="0" i="1" u="none" strike="noStrike" kern="1200" cap="none" spc="2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António Guterres, UN Secretary-General</a:t>
            </a:r>
          </a:p>
        </p:txBody>
      </p:sp>
    </p:spTree>
    <p:extLst>
      <p:ext uri="{BB962C8B-B14F-4D97-AF65-F5344CB8AC3E}">
        <p14:creationId xmlns:p14="http://schemas.microsoft.com/office/powerpoint/2010/main" val="407187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2" y="1694200"/>
            <a:ext cx="8686970"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GROUND RULES</a:t>
            </a:r>
          </a:p>
          <a:p>
            <a:pPr marL="971550" lvl="1" indent="-285750">
              <a:lnSpc>
                <a:spcPct val="150000"/>
              </a:lnSpc>
              <a:buFont typeface="Arial"/>
              <a:buChar char="•"/>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Participate</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and encourage participation</a:t>
            </a:r>
          </a:p>
          <a:p>
            <a:pPr marL="971550" lvl="1" indent="-285750">
              <a:lnSpc>
                <a:spcPct val="150000"/>
              </a:lnSpc>
              <a:buFont typeface="Arial"/>
              <a:buChar char="•"/>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Questions</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are good!</a:t>
            </a:r>
          </a:p>
          <a:p>
            <a:pPr marL="971550" lvl="1" indent="-285750">
              <a:lnSpc>
                <a:spcPct val="150000"/>
              </a:lnSpc>
              <a:buFont typeface="Arial"/>
              <a:buChar char="•"/>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Be curious </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and avoid being judgmental</a:t>
            </a:r>
          </a:p>
          <a:p>
            <a:pPr marL="971550" lvl="1" indent="-285750">
              <a:lnSpc>
                <a:spcPct val="150000"/>
              </a:lnSpc>
              <a:buFont typeface="Arial"/>
              <a:buChar char="•"/>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Explore together </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the reasons for disagreement</a:t>
            </a:r>
          </a:p>
          <a:p>
            <a:pPr marL="971550" lvl="1" indent="-285750">
              <a:lnSpc>
                <a:spcPct val="150000"/>
              </a:lnSpc>
              <a:buFont typeface="Arial"/>
              <a:buChar char="•"/>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Self-reflect</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when feeling defensive</a:t>
            </a:r>
          </a:p>
          <a:p>
            <a:pPr marL="971550" lvl="1" indent="-285750">
              <a:lnSpc>
                <a:spcPct val="150000"/>
              </a:lnSpc>
              <a:buFont typeface="Arial"/>
              <a:buChar char="•"/>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Ask</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 don’t assume</a:t>
            </a:r>
          </a:p>
          <a:p>
            <a:pPr marL="971550" lvl="1" indent="-285750">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Other ground rules?</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Tree>
    <p:extLst>
      <p:ext uri="{BB962C8B-B14F-4D97-AF65-F5344CB8AC3E}">
        <p14:creationId xmlns:p14="http://schemas.microsoft.com/office/powerpoint/2010/main" val="333412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819233"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YOUR PARTICIPATION MATTERS</a:t>
            </a:r>
          </a:p>
          <a:p>
            <a:pPr lvl="1" indent="0">
              <a:lnSpc>
                <a:spcPct val="150000"/>
              </a:lnSpc>
              <a:buNone/>
            </a:pPr>
            <a:endParaRPr lang="en-US" sz="28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lvl="1" indent="0">
              <a:lnSpc>
                <a:spcPct val="150000"/>
              </a:lnSpc>
              <a:buNone/>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If you feel uncomfortable discussing anything that comes up in this Dialogue, please reach out to me, OHR, or the Ethics Office after the session.</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Tree>
    <p:extLst>
      <p:ext uri="{BB962C8B-B14F-4D97-AF65-F5344CB8AC3E}">
        <p14:creationId xmlns:p14="http://schemas.microsoft.com/office/powerpoint/2010/main" val="72560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819233"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TODAY’S AGENDA</a:t>
            </a:r>
          </a:p>
          <a:p>
            <a:pPr marL="1200150" lvl="1" indent="-514350">
              <a:lnSpc>
                <a:spcPct val="150000"/>
              </a:lnSpc>
              <a:buFont typeface="+mj-lt"/>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Introduction: UN Values and Behaviours Framework</a:t>
            </a:r>
          </a:p>
          <a:p>
            <a:pPr marL="1200150" lvl="1" indent="-514350">
              <a:lnSpc>
                <a:spcPct val="150000"/>
              </a:lnSpc>
              <a:buFont typeface="+mj-lt"/>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Opening activity: a personal example</a:t>
            </a:r>
          </a:p>
          <a:p>
            <a:pPr marL="1200150" lvl="1" indent="-514350">
              <a:lnSpc>
                <a:spcPct val="150000"/>
              </a:lnSpc>
              <a:buFont typeface="+mj-lt"/>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Discussion of scenarios</a:t>
            </a:r>
          </a:p>
          <a:p>
            <a:pPr marL="1200150" lvl="1" indent="-514350">
              <a:lnSpc>
                <a:spcPct val="150000"/>
              </a:lnSpc>
              <a:buFont typeface="+mj-lt"/>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Closing activity: Team Dos and Don’ts</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Tree>
    <p:extLst>
      <p:ext uri="{BB962C8B-B14F-4D97-AF65-F5344CB8AC3E}">
        <p14:creationId xmlns:p14="http://schemas.microsoft.com/office/powerpoint/2010/main" val="164783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6" name="Title 1">
            <a:extLst>
              <a:ext uri="{FF2B5EF4-FFF2-40B4-BE49-F238E27FC236}">
                <a16:creationId xmlns:a16="http://schemas.microsoft.com/office/drawing/2014/main" id="{F5C745D3-D6A4-C2B4-0348-D370D365A830}"/>
              </a:ext>
            </a:extLst>
          </p:cNvPr>
          <p:cNvSpPr txBox="1">
            <a:spLocks/>
          </p:cNvSpPr>
          <p:nvPr/>
        </p:nvSpPr>
        <p:spPr>
          <a:xfrm>
            <a:off x="360110" y="2719801"/>
            <a:ext cx="7783226" cy="1875597"/>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149ED9"/>
                </a:solidFill>
                <a:latin typeface="Roboto"/>
                <a:ea typeface="Roboto"/>
                <a:cs typeface="Roboto" panose="02000000000000000000" pitchFamily="2" charset="0"/>
              </a:rPr>
              <a:t>THE UN VALUES AND BEHAVIOURS FRAMEWORK</a:t>
            </a:r>
          </a:p>
          <a:p>
            <a:endParaRPr lang="en-US" sz="2800" b="1" dirty="0">
              <a:solidFill>
                <a:srgbClr val="149ED9"/>
              </a:solidFill>
              <a:latin typeface="Roboto"/>
              <a:ea typeface="Roboto"/>
              <a:cs typeface="Roboto" panose="02000000000000000000" pitchFamily="2" charset="0"/>
            </a:endParaRPr>
          </a:p>
          <a:p>
            <a:pPr marL="457200" indent="-457200">
              <a:buFont typeface="Arial" panose="020B0604020202020204" pitchFamily="34" charset="0"/>
              <a:buChar char="•"/>
            </a:pPr>
            <a:r>
              <a:rPr lang="en-US" sz="2800" dirty="0">
                <a:latin typeface="Roboto"/>
                <a:ea typeface="Roboto"/>
                <a:cs typeface="Roboto" panose="02000000000000000000" pitchFamily="2" charset="0"/>
              </a:rPr>
              <a:t>Launched in late 2021</a:t>
            </a:r>
          </a:p>
          <a:p>
            <a:pPr marL="457200" indent="-457200">
              <a:buFont typeface="Arial" panose="020B0604020202020204" pitchFamily="34" charset="0"/>
              <a:buChar char="•"/>
            </a:pPr>
            <a:r>
              <a:rPr lang="en-US" sz="2800" dirty="0">
                <a:latin typeface="Roboto"/>
                <a:ea typeface="Roboto"/>
                <a:cs typeface="Roboto" panose="02000000000000000000" pitchFamily="2" charset="0"/>
              </a:rPr>
              <a:t>Builds on the previous competencies</a:t>
            </a:r>
          </a:p>
          <a:p>
            <a:pPr marL="457200" indent="-457200">
              <a:buFont typeface="Arial" panose="020B0604020202020204" pitchFamily="34" charset="0"/>
              <a:buChar char="•"/>
            </a:pPr>
            <a:r>
              <a:rPr lang="en-US" sz="2800" dirty="0">
                <a:latin typeface="Roboto"/>
                <a:ea typeface="Roboto"/>
                <a:cs typeface="Roboto" panose="02000000000000000000" pitchFamily="2" charset="0"/>
              </a:rPr>
              <a:t>Reflects the changing nature of the world</a:t>
            </a:r>
          </a:p>
          <a:p>
            <a:pPr marL="457200" indent="-457200">
              <a:buFont typeface="Arial" panose="020B0604020202020204" pitchFamily="34" charset="0"/>
              <a:buChar char="•"/>
            </a:pPr>
            <a:r>
              <a:rPr lang="en-US" sz="2800" dirty="0">
                <a:latin typeface="Roboto"/>
                <a:ea typeface="Roboto"/>
                <a:cs typeface="Roboto" panose="02000000000000000000" pitchFamily="2" charset="0"/>
              </a:rPr>
              <a:t>Renews commitment to those we serve</a:t>
            </a:r>
          </a:p>
          <a:p>
            <a:pPr marL="457200" indent="-457200">
              <a:buFont typeface="Arial" panose="020B0604020202020204" pitchFamily="34" charset="0"/>
              <a:buChar char="•"/>
            </a:pPr>
            <a:r>
              <a:rPr lang="en-US" sz="2800" dirty="0">
                <a:latin typeface="Roboto"/>
                <a:ea typeface="Roboto"/>
                <a:cs typeface="Roboto" panose="02000000000000000000" pitchFamily="2" charset="0"/>
              </a:rPr>
              <a:t>Integrated into performance management from October 2024</a:t>
            </a:r>
          </a:p>
          <a:p>
            <a:endParaRPr lang="en-US" sz="4400" b="1" dirty="0">
              <a:solidFill>
                <a:srgbClr val="149ED9"/>
              </a:solidFill>
              <a:latin typeface="Roboto"/>
              <a:ea typeface="Roboto"/>
              <a:cs typeface="Roboto" panose="02000000000000000000" pitchFamily="2" charset="0"/>
            </a:endParaRPr>
          </a:p>
        </p:txBody>
      </p:sp>
      <p:sp>
        <p:nvSpPr>
          <p:cNvPr id="37" name="Content Placeholder 3">
            <a:extLst>
              <a:ext uri="{FF2B5EF4-FFF2-40B4-BE49-F238E27FC236}">
                <a16:creationId xmlns:a16="http://schemas.microsoft.com/office/drawing/2014/main" id="{7427814A-F109-C857-7FFF-44C2F5916574}"/>
              </a:ext>
            </a:extLst>
          </p:cNvPr>
          <p:cNvSpPr txBox="1">
            <a:spLocks/>
          </p:cNvSpPr>
          <p:nvPr/>
        </p:nvSpPr>
        <p:spPr>
          <a:xfrm>
            <a:off x="452219" y="2644990"/>
            <a:ext cx="5249041" cy="1565085"/>
          </a:xfrm>
          <a:prstGeom prst="rect">
            <a:avLst/>
          </a:prstGeom>
        </p:spPr>
        <p:txBody>
          <a:bodyPr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0"/>
              </a:spcBef>
            </a:pPr>
            <a:endParaRPr lang="en-US" sz="2000" dirty="0">
              <a:solidFill>
                <a:srgbClr val="149ED9"/>
              </a:solidFill>
              <a:latin typeface="Roboto"/>
              <a:ea typeface="Roboto"/>
            </a:endParaRPr>
          </a:p>
          <a:p>
            <a:pPr marL="285750" indent="-285750">
              <a:spcBef>
                <a:spcPts val="0"/>
              </a:spcBef>
              <a:buFont typeface="Arial"/>
              <a:buChar char="•"/>
            </a:pPr>
            <a:endParaRPr lang="en-US" sz="2000" dirty="0">
              <a:solidFill>
                <a:srgbClr val="149ED9"/>
              </a:solidFill>
              <a:latin typeface="Roboto"/>
              <a:ea typeface="Roboto"/>
              <a:cs typeface="Roboto" panose="02000000000000000000" pitchFamily="2" charset="0"/>
            </a:endParaRPr>
          </a:p>
        </p:txBody>
      </p:sp>
      <p:pic>
        <p:nvPicPr>
          <p:cNvPr id="4" name="Picture 3">
            <a:extLst>
              <a:ext uri="{FF2B5EF4-FFF2-40B4-BE49-F238E27FC236}">
                <a16:creationId xmlns:a16="http://schemas.microsoft.com/office/drawing/2014/main" id="{3C25574C-C7E4-657F-D096-9CCB32A65CA3}"/>
              </a:ext>
            </a:extLst>
          </p:cNvPr>
          <p:cNvPicPr>
            <a:picLocks noChangeAspect="1"/>
          </p:cNvPicPr>
          <p:nvPr/>
        </p:nvPicPr>
        <p:blipFill>
          <a:blip r:embed="rId4"/>
          <a:stretch>
            <a:fillRect/>
          </a:stretch>
        </p:blipFill>
        <p:spPr>
          <a:xfrm>
            <a:off x="3346182" y="1127230"/>
            <a:ext cx="9204812" cy="5060737"/>
          </a:xfrm>
          <a:prstGeom prst="rect">
            <a:avLst/>
          </a:prstGeom>
        </p:spPr>
      </p:pic>
      <p:sp>
        <p:nvSpPr>
          <p:cNvPr id="52" name="Title 1">
            <a:extLst>
              <a:ext uri="{FF2B5EF4-FFF2-40B4-BE49-F238E27FC236}">
                <a16:creationId xmlns:a16="http://schemas.microsoft.com/office/drawing/2014/main" id="{5636AF73-0CFB-3F1F-11AF-92829984563E}"/>
              </a:ext>
            </a:extLst>
          </p:cNvPr>
          <p:cNvSpPr>
            <a:spLocks noGrp="1"/>
          </p:cNvSpPr>
          <p:nvPr>
            <p:ph type="title"/>
          </p:nvPr>
        </p:nvSpPr>
        <p:spPr>
          <a:xfrm>
            <a:off x="94039" y="131431"/>
            <a:ext cx="12819234" cy="1083780"/>
          </a:xfrm>
        </p:spPr>
        <p:txBody>
          <a:bodyPr lIns="91440" tIns="45720" rIns="91440" bIns="45720" anchor="b">
            <a:noAutofit/>
          </a:bodyPr>
          <a:lstStyle/>
          <a:p>
            <a:r>
              <a:rPr lang="en-US" sz="4400" dirty="0">
                <a:solidFill>
                  <a:srgbClr val="149ED9"/>
                </a:solidFill>
                <a:latin typeface="Roboto"/>
                <a:ea typeface="Roboto"/>
              </a:rPr>
              <a:t>INTRODUCTION</a:t>
            </a:r>
          </a:p>
        </p:txBody>
      </p:sp>
    </p:spTree>
    <p:extLst>
      <p:ext uri="{BB962C8B-B14F-4D97-AF65-F5344CB8AC3E}">
        <p14:creationId xmlns:p14="http://schemas.microsoft.com/office/powerpoint/2010/main" val="50103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31751" y="2813507"/>
            <a:ext cx="12339710" cy="1083780"/>
          </a:xfrm>
        </p:spPr>
        <p:txBody>
          <a:bodyPr lIns="91440" tIns="45720" rIns="91440" bIns="45720" anchor="b">
            <a:normAutofit/>
          </a:bodyPr>
          <a:lstStyle/>
          <a:p>
            <a:pPr algn="ctr"/>
            <a:r>
              <a:rPr lang="en-US" sz="4400" dirty="0">
                <a:latin typeface="Roboto"/>
                <a:ea typeface="Roboto"/>
              </a:rPr>
              <a:t>OPENING ACTIVITY</a:t>
            </a:r>
            <a:endParaRPr lang="en-US" sz="4400" dirty="0"/>
          </a:p>
        </p:txBody>
      </p:sp>
      <p:pic>
        <p:nvPicPr>
          <p:cNvPr id="3" name="Picture 2" descr="A picture containing text&#10;&#10;Description automatically generated">
            <a:extLst>
              <a:ext uri="{FF2B5EF4-FFF2-40B4-BE49-F238E27FC236}">
                <a16:creationId xmlns:a16="http://schemas.microsoft.com/office/drawing/2014/main" id="{2D5AFE91-E0AC-E72B-E79E-39CCA06EBAEF}"/>
              </a:ext>
            </a:extLst>
          </p:cNvPr>
          <p:cNvPicPr>
            <a:picLocks noChangeAspect="1"/>
          </p:cNvPicPr>
          <p:nvPr/>
        </p:nvPicPr>
        <p:blipFill>
          <a:blip r:embed="rId4"/>
          <a:stretch>
            <a:fillRect/>
          </a:stretch>
        </p:blipFill>
        <p:spPr>
          <a:xfrm>
            <a:off x="0" y="3558746"/>
            <a:ext cx="4968855" cy="3756454"/>
          </a:xfrm>
          <a:prstGeom prst="rect">
            <a:avLst/>
          </a:prstGeom>
        </p:spPr>
      </p:pic>
    </p:spTree>
    <p:extLst>
      <p:ext uri="{BB962C8B-B14F-4D97-AF65-F5344CB8AC3E}">
        <p14:creationId xmlns:p14="http://schemas.microsoft.com/office/powerpoint/2010/main" val="3877366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61eb470e-1a82-429e-8299-ea67b804f19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FC40F4A94FBE46AA35C4E547749382" ma:contentTypeVersion="18" ma:contentTypeDescription="Create a new document." ma:contentTypeScope="" ma:versionID="0f9cacdd0220a9e70d1a65b881f2d5d5">
  <xsd:schema xmlns:xsd="http://www.w3.org/2001/XMLSchema" xmlns:xs="http://www.w3.org/2001/XMLSchema" xmlns:p="http://schemas.microsoft.com/office/2006/metadata/properties" xmlns:ns2="61eb470e-1a82-429e-8299-ea67b804f197" xmlns:ns3="cf6b5686-4118-47b9-9072-8853c5a958d5" xmlns:ns4="985ec44e-1bab-4c0b-9df0-6ba128686fc9" targetNamespace="http://schemas.microsoft.com/office/2006/metadata/properties" ma:root="true" ma:fieldsID="2ffa9d1eccdb337264fa610f9bd09b27" ns2:_="" ns3:_="" ns4:_="">
    <xsd:import namespace="61eb470e-1a82-429e-8299-ea67b804f197"/>
    <xsd:import namespace="cf6b5686-4118-47b9-9072-8853c5a958d5"/>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b470e-1a82-429e-8299-ea67b804f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6b5686-4118-47b9-9072-8853c5a958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293d89d-cbed-4616-9384-83aa4468511a}" ma:internalName="TaxCatchAll" ma:showField="CatchAllData" ma:web="cf6b5686-4118-47b9-9072-8853c5a958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E1EC21-F636-47C5-9EE8-A7D115666907}">
  <ds:schemaRefs>
    <ds:schemaRef ds:uri="http://schemas.microsoft.com/office/2006/documentManagement/types"/>
    <ds:schemaRef ds:uri="9153563c-580f-4663-93b4-afea7b18e106"/>
    <ds:schemaRef ds:uri="http://schemas.openxmlformats.org/package/2006/metadata/core-properties"/>
    <ds:schemaRef ds:uri="http://purl.org/dc/terms/"/>
    <ds:schemaRef ds:uri="985ec44e-1bab-4c0b-9df0-6ba128686fc9"/>
    <ds:schemaRef ds:uri="http://schemas.microsoft.com/office/infopath/2007/PartnerControls"/>
    <ds:schemaRef ds:uri="http://www.w3.org/XML/1998/namespace"/>
    <ds:schemaRef ds:uri="http://purl.org/dc/dcmitype/"/>
    <ds:schemaRef ds:uri="cf1c65ec-96e3-495c-8540-648644720758"/>
    <ds:schemaRef ds:uri="http://schemas.microsoft.com/office/2006/metadata/properties"/>
    <ds:schemaRef ds:uri="http://purl.org/dc/elements/1.1/"/>
    <ds:schemaRef ds:uri="61eb470e-1a82-429e-8299-ea67b804f197"/>
  </ds:schemaRefs>
</ds:datastoreItem>
</file>

<file path=customXml/itemProps2.xml><?xml version="1.0" encoding="utf-8"?>
<ds:datastoreItem xmlns:ds="http://schemas.openxmlformats.org/officeDocument/2006/customXml" ds:itemID="{EBD2688C-056C-4411-B4A3-E08069EE7A33}">
  <ds:schemaRefs>
    <ds:schemaRef ds:uri="http://schemas.microsoft.com/sharepoint/v3/contenttype/forms"/>
  </ds:schemaRefs>
</ds:datastoreItem>
</file>

<file path=customXml/itemProps3.xml><?xml version="1.0" encoding="utf-8"?>
<ds:datastoreItem xmlns:ds="http://schemas.openxmlformats.org/officeDocument/2006/customXml" ds:itemID="{10CA9EB6-4986-4D6A-9597-2F6DB5C86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b470e-1a82-429e-8299-ea67b804f197"/>
    <ds:schemaRef ds:uri="cf6b5686-4118-47b9-9072-8853c5a958d5"/>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
  <TotalTime>3902</TotalTime>
  <Words>4388</Words>
  <Application>Microsoft Office PowerPoint</Application>
  <PresentationFormat>Custom</PresentationFormat>
  <Paragraphs>287</Paragraphs>
  <Slides>28</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Meiryo</vt:lpstr>
      <vt:lpstr>Aptos</vt:lpstr>
      <vt:lpstr>Arial</vt:lpstr>
      <vt:lpstr>Calibri</vt:lpstr>
      <vt:lpstr>Garamond</vt:lpstr>
      <vt:lpstr>Lato Light</vt:lpstr>
      <vt:lpstr>Roboto</vt:lpstr>
      <vt:lpstr>Roboto Condensed</vt:lpstr>
      <vt:lpstr>Roboto Light</vt:lpstr>
      <vt:lpstr>Symbol</vt:lpstr>
      <vt:lpstr>Tahoma</vt:lpstr>
      <vt:lpstr>Wingdings</vt:lpstr>
      <vt:lpstr>Office Theme</vt:lpstr>
      <vt:lpstr>Demonstrating the UN Values through our behaviours </vt:lpstr>
      <vt:lpstr>INTRODUCTION</vt:lpstr>
      <vt:lpstr>INTRODUCTION</vt:lpstr>
      <vt:lpstr>INTRODUCTION</vt:lpstr>
      <vt:lpstr>INTRODUCTION</vt:lpstr>
      <vt:lpstr>INTRODUCTION</vt:lpstr>
      <vt:lpstr>INTRODUCTION</vt:lpstr>
      <vt:lpstr>INTRODUCTION</vt:lpstr>
      <vt:lpstr>OPENING ACTIVITY</vt:lpstr>
      <vt:lpstr>A PERSONAL EXAMPLE</vt:lpstr>
      <vt:lpstr>SCENARIOS</vt:lpstr>
      <vt:lpstr>Scenario 1 Connect and collaborate/Deliver results with positive impact</vt:lpstr>
      <vt:lpstr>Scenario 1 (cont.) Connect and collaborate/Deliver results with positive impact</vt:lpstr>
      <vt:lpstr>Scenario 1 (cont.) Connect and collaborate/Deliver results with positive impact</vt:lpstr>
      <vt:lpstr>Scenario 1: Key Messages</vt:lpstr>
      <vt:lpstr>Scenario 2 Analyse and plan/Connect and Collaborate</vt:lpstr>
      <vt:lpstr>Scenario 2 (cont.) Analyse and plan/Connect and Collaborate</vt:lpstr>
      <vt:lpstr>Scenario 2 (cont.) Analyse and plan/Connect and Collaborate</vt:lpstr>
      <vt:lpstr>Scenario 2: Key Messages</vt:lpstr>
      <vt:lpstr>Scenario 3 Learn and develop/Adapt and innovate</vt:lpstr>
      <vt:lpstr>Scenario 3 (cont.) Learn and develop/Adapt and innovate</vt:lpstr>
      <vt:lpstr>Scenario 3 (cont.) Learn and develop/Adapt and innovate</vt:lpstr>
      <vt:lpstr>Scenario 3: Key Messages</vt:lpstr>
      <vt:lpstr>TAKING ACTION</vt:lpstr>
      <vt:lpstr>UN Behaviours – Team Dos and Don’ts Guide</vt:lpstr>
      <vt:lpstr>CONCLUSIONS</vt:lpstr>
      <vt:lpstr>Key Messages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OHR Initiatives &amp; Updates</dc:title>
  <dc:creator>Lindsey Thoeng</dc:creator>
  <cp:lastModifiedBy>UN Ethics Office</cp:lastModifiedBy>
  <cp:revision>25</cp:revision>
  <dcterms:created xsi:type="dcterms:W3CDTF">2020-06-06T00:55:50Z</dcterms:created>
  <dcterms:modified xsi:type="dcterms:W3CDTF">2025-06-12T19:37:45Z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0x01010075FC40F4A94FBE46AA35C4E547749382</vt:lpwstr>
  </property>
  <property fmtid="{D5CDD505-2E9C-101B-9397-08002B2CF9AE}" pid="3" name="MediaServiceImageTags">
    <vt:lpwstr/>
  </property>
</Properties>
</file>