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notesMasterIdLst>
    <p:notesMasterId r:id="rId35"/>
  </p:notesMasterIdLst>
  <p:sldIdLst>
    <p:sldId id="263" r:id="rId5"/>
    <p:sldId id="281" r:id="rId6"/>
    <p:sldId id="345" r:id="rId7"/>
    <p:sldId id="297" r:id="rId8"/>
    <p:sldId id="298" r:id="rId9"/>
    <p:sldId id="316" r:id="rId10"/>
    <p:sldId id="337" r:id="rId11"/>
    <p:sldId id="317" r:id="rId12"/>
    <p:sldId id="338" r:id="rId13"/>
    <p:sldId id="339" r:id="rId14"/>
    <p:sldId id="299" r:id="rId15"/>
    <p:sldId id="301" r:id="rId16"/>
    <p:sldId id="284" r:id="rId17"/>
    <p:sldId id="302" r:id="rId18"/>
    <p:sldId id="332" r:id="rId19"/>
    <p:sldId id="303" r:id="rId20"/>
    <p:sldId id="324" r:id="rId21"/>
    <p:sldId id="343" r:id="rId22"/>
    <p:sldId id="340" r:id="rId23"/>
    <p:sldId id="341" r:id="rId24"/>
    <p:sldId id="342" r:id="rId25"/>
    <p:sldId id="328" r:id="rId26"/>
    <p:sldId id="305" r:id="rId27"/>
    <p:sldId id="329" r:id="rId28"/>
    <p:sldId id="344" r:id="rId29"/>
    <p:sldId id="331" r:id="rId30"/>
    <p:sldId id="310" r:id="rId31"/>
    <p:sldId id="313" r:id="rId32"/>
    <p:sldId id="314" r:id="rId33"/>
    <p:sldId id="315" r:id="rId34"/>
  </p:sldIdLst>
  <p:sldSz cx="13003213"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ED9"/>
    <a:srgbClr val="6DD7FC"/>
    <a:srgbClr val="035DA1"/>
    <a:srgbClr val="133B95"/>
    <a:srgbClr val="70B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37A65-BF39-4287-B482-0830D4686AD7}" v="24" dt="2024-07-26T20:07:18.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810" autoAdjust="0"/>
  </p:normalViewPr>
  <p:slideViewPr>
    <p:cSldViewPr snapToGrid="0">
      <p:cViewPr>
        <p:scale>
          <a:sx n="56" d="100"/>
          <a:sy n="56" d="100"/>
        </p:scale>
        <p:origin x="246" y="-9"/>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DF1EF-1D5A-CA4E-835B-3CAA48C7FBD7}"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A5675-0DCA-0049-9F30-898DE165463C}" type="slidenum">
              <a:rPr lang="en-US" smtClean="0"/>
              <a:t>‹#›</a:t>
            </a:fld>
            <a:endParaRPr lang="en-US"/>
          </a:p>
        </p:txBody>
      </p:sp>
    </p:spTree>
    <p:extLst>
      <p:ext uri="{BB962C8B-B14F-4D97-AF65-F5344CB8AC3E}">
        <p14:creationId xmlns:p14="http://schemas.microsoft.com/office/powerpoint/2010/main" val="4099372948"/>
      </p:ext>
    </p:extLst>
  </p:cSld>
  <p:clrMap bg1="lt1" tx1="dk1" bg2="lt2" tx2="dk2" accent1="accent1" accent2="accent2" accent3="accent3" accent4="accent4" accent5="accent5" accent6="accent6" hlink="hlink" folHlink="folHlink"/>
  <p:notesStyle>
    <a:lvl1pPr marL="0" algn="l" defTabSz="975208" rtl="0" eaLnBrk="1" latinLnBrk="0" hangingPunct="1">
      <a:defRPr sz="1280" kern="1200">
        <a:solidFill>
          <a:schemeClr val="tx1"/>
        </a:solidFill>
        <a:latin typeface="+mn-lt"/>
        <a:ea typeface="+mn-ea"/>
        <a:cs typeface="+mn-cs"/>
      </a:defRPr>
    </a:lvl1pPr>
    <a:lvl2pPr marL="487604" algn="l" defTabSz="975208" rtl="0" eaLnBrk="1" latinLnBrk="0" hangingPunct="1">
      <a:defRPr sz="1280" kern="1200">
        <a:solidFill>
          <a:schemeClr val="tx1"/>
        </a:solidFill>
        <a:latin typeface="+mn-lt"/>
        <a:ea typeface="+mn-ea"/>
        <a:cs typeface="+mn-cs"/>
      </a:defRPr>
    </a:lvl2pPr>
    <a:lvl3pPr marL="975208" algn="l" defTabSz="975208" rtl="0" eaLnBrk="1" latinLnBrk="0" hangingPunct="1">
      <a:defRPr sz="1280" kern="1200">
        <a:solidFill>
          <a:schemeClr val="tx1"/>
        </a:solidFill>
        <a:latin typeface="+mn-lt"/>
        <a:ea typeface="+mn-ea"/>
        <a:cs typeface="+mn-cs"/>
      </a:defRPr>
    </a:lvl3pPr>
    <a:lvl4pPr marL="1462811" algn="l" defTabSz="975208" rtl="0" eaLnBrk="1" latinLnBrk="0" hangingPunct="1">
      <a:defRPr sz="1280" kern="1200">
        <a:solidFill>
          <a:schemeClr val="tx1"/>
        </a:solidFill>
        <a:latin typeface="+mn-lt"/>
        <a:ea typeface="+mn-ea"/>
        <a:cs typeface="+mn-cs"/>
      </a:defRPr>
    </a:lvl4pPr>
    <a:lvl5pPr marL="1950415" algn="l" defTabSz="975208" rtl="0" eaLnBrk="1" latinLnBrk="0" hangingPunct="1">
      <a:defRPr sz="1280" kern="1200">
        <a:solidFill>
          <a:schemeClr val="tx1"/>
        </a:solidFill>
        <a:latin typeface="+mn-lt"/>
        <a:ea typeface="+mn-ea"/>
        <a:cs typeface="+mn-cs"/>
      </a:defRPr>
    </a:lvl5pPr>
    <a:lvl6pPr marL="2438019" algn="l" defTabSz="975208" rtl="0" eaLnBrk="1" latinLnBrk="0" hangingPunct="1">
      <a:defRPr sz="1280" kern="1200">
        <a:solidFill>
          <a:schemeClr val="tx1"/>
        </a:solidFill>
        <a:latin typeface="+mn-lt"/>
        <a:ea typeface="+mn-ea"/>
        <a:cs typeface="+mn-cs"/>
      </a:defRPr>
    </a:lvl6pPr>
    <a:lvl7pPr marL="2925623" algn="l" defTabSz="975208" rtl="0" eaLnBrk="1" latinLnBrk="0" hangingPunct="1">
      <a:defRPr sz="1280" kern="1200">
        <a:solidFill>
          <a:schemeClr val="tx1"/>
        </a:solidFill>
        <a:latin typeface="+mn-lt"/>
        <a:ea typeface="+mn-ea"/>
        <a:cs typeface="+mn-cs"/>
      </a:defRPr>
    </a:lvl7pPr>
    <a:lvl8pPr marL="3413227" algn="l" defTabSz="975208" rtl="0" eaLnBrk="1" latinLnBrk="0" hangingPunct="1">
      <a:defRPr sz="1280" kern="1200">
        <a:solidFill>
          <a:schemeClr val="tx1"/>
        </a:solidFill>
        <a:latin typeface="+mn-lt"/>
        <a:ea typeface="+mn-ea"/>
        <a:cs typeface="+mn-cs"/>
      </a:defRPr>
    </a:lvl8pPr>
    <a:lvl9pPr marL="3900830" algn="l" defTabSz="975208" rtl="0" eaLnBrk="1" latinLnBrk="0" hangingPunct="1">
      <a:defRPr sz="12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A5675-0DCA-0049-9F30-898DE165463C}" type="slidenum">
              <a:rPr lang="en-US" smtClean="0"/>
              <a:t>1</a:t>
            </a:fld>
            <a:endParaRPr lang="en-US"/>
          </a:p>
        </p:txBody>
      </p:sp>
    </p:spTree>
    <p:extLst>
      <p:ext uri="{BB962C8B-B14F-4D97-AF65-F5344CB8AC3E}">
        <p14:creationId xmlns:p14="http://schemas.microsoft.com/office/powerpoint/2010/main" val="1560062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“Este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Diálogo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sobre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Liderazgo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ayudará</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comprender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mejor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siguientes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temas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525780" marR="182880" indent="-342900" algn="just">
              <a:lnSpc>
                <a:spcPct val="125000"/>
              </a:lnSpc>
              <a:spcBef>
                <a:spcPts val="5"/>
              </a:spcBef>
              <a:spcAft>
                <a:spcPts val="0"/>
              </a:spcAft>
              <a:buAutoNum type="arabicPeriod"/>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Los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miembros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del personal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deben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garantizar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completa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separación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entre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su</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personal y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su</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condición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funcionarios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Naciones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Unidas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y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responsabilidades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oficiales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525780" marR="182880" indent="-342900" algn="just">
              <a:lnSpc>
                <a:spcPct val="125000"/>
              </a:lnSpc>
              <a:spcBef>
                <a:spcPts val="5"/>
              </a:spcBef>
              <a:spcAft>
                <a:spcPts val="0"/>
              </a:spcAft>
              <a:buAutoNum type="arabicPeriod"/>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Un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conflicto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intereses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efectivo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posible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deberá</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ser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mitigado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Organización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y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resuelto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 favor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intereses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Organización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525780" marR="182880" indent="-342900" algn="just">
              <a:lnSpc>
                <a:spcPct val="125000"/>
              </a:lnSpc>
              <a:spcBef>
                <a:spcPts val="5"/>
              </a:spcBef>
              <a:spcAft>
                <a:spcPts val="0"/>
              </a:spcAft>
              <a:buAutoNum type="arabicPeriod"/>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Los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funcionarios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no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deben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aprovechar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sus cargos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ni</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conocimientos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adquiridos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desempeño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sus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funciones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oficiales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para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obtener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beneficios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personales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sean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financieros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otro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tipo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ni</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para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beneficiar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terceros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familiares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amigos y personas 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quienes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deseen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favorecer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525780" marR="182880" indent="-342900" algn="just">
              <a:lnSpc>
                <a:spcPct val="125000"/>
              </a:lnSpc>
              <a:spcBef>
                <a:spcPts val="5"/>
              </a:spcBef>
              <a:spcAft>
                <a:spcPts val="0"/>
              </a:spcAft>
              <a:buAutoNum type="arabicPeriod"/>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participación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título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personal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juntas,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paneles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comités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grupos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expertos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u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órganos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similares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externos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 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Organización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requiere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aprobación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previa del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Secretario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General. Del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mismo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modo,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ejercicio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profesión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ya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sea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empleado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contratista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independiente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para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cualquier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entidad</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ajena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 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Naciones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Unidas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está</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cubierto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nociones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ocupación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y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empleo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y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requiere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aprobación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Secretario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General.</a:t>
            </a:r>
          </a:p>
          <a:p>
            <a:pPr marL="525780" marR="182880" indent="-342900" algn="just">
              <a:lnSpc>
                <a:spcPct val="125000"/>
              </a:lnSpc>
              <a:spcBef>
                <a:spcPts val="5"/>
              </a:spcBef>
              <a:spcAft>
                <a:spcPts val="0"/>
              </a:spcAft>
              <a:buAutoNum type="arabicPeriod"/>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Los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funcionarios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no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podrán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comunicar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ninguna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fuente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información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Naciones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Unidas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que no se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hayahecho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pública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salvo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ejercicio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normal de sus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funciones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cuando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autorice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para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ello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Secretario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General,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ni</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podrán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utilizar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su</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cargo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beneficio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propio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endParaRPr lang="en-US" b="0" dirty="0"/>
          </a:p>
        </p:txBody>
      </p:sp>
      <p:sp>
        <p:nvSpPr>
          <p:cNvPr id="4" name="Slide Number Placeholder 3"/>
          <p:cNvSpPr>
            <a:spLocks noGrp="1"/>
          </p:cNvSpPr>
          <p:nvPr>
            <p:ph type="sldNum" sz="quarter" idx="5"/>
          </p:nvPr>
        </p:nvSpPr>
        <p:spPr/>
        <p:txBody>
          <a:bodyPr/>
          <a:lstStyle/>
          <a:p>
            <a:fld id="{B2BA5675-0DCA-0049-9F30-898DE165463C}" type="slidenum">
              <a:rPr lang="en-US" smtClean="0"/>
              <a:t>10</a:t>
            </a:fld>
            <a:endParaRPr lang="en-US"/>
          </a:p>
        </p:txBody>
      </p:sp>
    </p:spTree>
    <p:extLst>
      <p:ext uri="{BB962C8B-B14F-4D97-AF65-F5344CB8AC3E}">
        <p14:creationId xmlns:p14="http://schemas.microsoft.com/office/powerpoint/2010/main" val="1255201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lnSpc>
                <a:spcPct val="125000"/>
              </a:lnSpc>
              <a:spcBef>
                <a:spcPts val="5"/>
              </a:spcBef>
              <a:spcAft>
                <a:spcPts val="0"/>
              </a:spcAft>
            </a:pP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Pasemos</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ahora</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nuestra</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inicial</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Tenemos</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unos</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10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minutos</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para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trabajar</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ella.En</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esta</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primera</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me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gustaría</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compartir</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con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ustedes</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una</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anécdota</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personal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relacionada</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con la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manera</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deproceder</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al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realizar</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actividades</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externas</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endParaRPr lang="en-US" sz="1800"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11</a:t>
            </a:fld>
            <a:endParaRPr lang="en-US"/>
          </a:p>
        </p:txBody>
      </p:sp>
    </p:spTree>
    <p:extLst>
      <p:ext uri="{BB962C8B-B14F-4D97-AF65-F5344CB8AC3E}">
        <p14:creationId xmlns:p14="http://schemas.microsoft.com/office/powerpoint/2010/main" val="222921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spcBef>
                <a:spcPts val="600"/>
              </a:spcBef>
              <a:defRPr/>
            </a:pPr>
            <a:r>
              <a:rPr lang="en-GB" sz="1100" dirty="0" err="1">
                <a:ea typeface="Meiryo" panose="020B0604030504040204" pitchFamily="34" charset="-128"/>
                <a:cs typeface="Tahoma" panose="020B0604030504040204" pitchFamily="34" charset="0"/>
              </a:rPr>
              <a:t>Pasemos</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ahora</a:t>
            </a:r>
            <a:r>
              <a:rPr lang="en-GB" sz="1100" dirty="0">
                <a:ea typeface="Meiryo" panose="020B0604030504040204" pitchFamily="34" charset="-128"/>
                <a:cs typeface="Tahoma" panose="020B0604030504040204" pitchFamily="34" charset="0"/>
              </a:rPr>
              <a:t> al </a:t>
            </a:r>
            <a:r>
              <a:rPr lang="en-GB" sz="1100" dirty="0" err="1">
                <a:ea typeface="Meiryo" panose="020B0604030504040204" pitchFamily="34" charset="-128"/>
                <a:cs typeface="Tahoma" panose="020B0604030504040204" pitchFamily="34" charset="0"/>
              </a:rPr>
              <a:t>análisis</a:t>
            </a:r>
            <a:r>
              <a:rPr lang="en-GB" sz="1100" dirty="0">
                <a:ea typeface="Meiryo" panose="020B0604030504040204" pitchFamily="34" charset="-128"/>
                <a:cs typeface="Tahoma" panose="020B0604030504040204" pitchFamily="34" charset="0"/>
              </a:rPr>
              <a:t> de </a:t>
            </a:r>
            <a:r>
              <a:rPr lang="en-GB" sz="1100" dirty="0" err="1">
                <a:ea typeface="Meiryo" panose="020B0604030504040204" pitchFamily="34" charset="-128"/>
                <a:cs typeface="Tahoma" panose="020B0604030504040204" pitchFamily="34" charset="0"/>
              </a:rPr>
              <a:t>los</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casos</a:t>
            </a:r>
            <a:r>
              <a:rPr lang="en-GB" sz="1100" dirty="0">
                <a:ea typeface="Meiryo" panose="020B0604030504040204" pitchFamily="34" charset="-128"/>
                <a:cs typeface="Tahoma" panose="020B0604030504040204" pitchFamily="34" charset="0"/>
              </a:rPr>
              <a:t>. </a:t>
            </a:r>
          </a:p>
          <a:p>
            <a:pPr defTabSz="966338">
              <a:spcBef>
                <a:spcPts val="600"/>
              </a:spcBef>
              <a:defRPr/>
            </a:pPr>
            <a:endParaRPr lang="en-GB" sz="1100" dirty="0">
              <a:ea typeface="Meiryo" panose="020B0604030504040204" pitchFamily="34" charset="-128"/>
              <a:cs typeface="Tahoma" panose="020B0604030504040204" pitchFamily="34" charset="0"/>
            </a:endParaRPr>
          </a:p>
          <a:p>
            <a:pPr defTabSz="966338">
              <a:spcBef>
                <a:spcPts val="600"/>
              </a:spcBef>
              <a:defRPr/>
            </a:pPr>
            <a:r>
              <a:rPr lang="en-GB" sz="1100" dirty="0">
                <a:ea typeface="Meiryo" panose="020B0604030504040204" pitchFamily="34" charset="-128"/>
                <a:cs typeface="Tahoma" panose="020B0604030504040204" pitchFamily="34" charset="0"/>
              </a:rPr>
              <a:t>Las </a:t>
            </a:r>
            <a:r>
              <a:rPr lang="en-GB" sz="1100" dirty="0" err="1">
                <a:ea typeface="Meiryo" panose="020B0604030504040204" pitchFamily="34" charset="-128"/>
                <a:cs typeface="Tahoma" panose="020B0604030504040204" pitchFamily="34" charset="0"/>
              </a:rPr>
              <a:t>situaciones</a:t>
            </a:r>
            <a:r>
              <a:rPr lang="en-GB" sz="1100" dirty="0">
                <a:ea typeface="Meiryo" panose="020B0604030504040204" pitchFamily="34" charset="-128"/>
                <a:cs typeface="Tahoma" panose="020B0604030504040204" pitchFamily="34" charset="0"/>
              </a:rPr>
              <a:t> que </a:t>
            </a:r>
            <a:r>
              <a:rPr lang="en-GB" sz="1100" dirty="0" err="1">
                <a:ea typeface="Meiryo" panose="020B0604030504040204" pitchFamily="34" charset="-128"/>
                <a:cs typeface="Tahoma" panose="020B0604030504040204" pitchFamily="34" charset="0"/>
              </a:rPr>
              <a:t>examinaremos</a:t>
            </a:r>
            <a:r>
              <a:rPr lang="en-GB" sz="1100" dirty="0">
                <a:ea typeface="Meiryo" panose="020B0604030504040204" pitchFamily="34" charset="-128"/>
                <a:cs typeface="Tahoma" panose="020B0604030504040204" pitchFamily="34" charset="0"/>
              </a:rPr>
              <a:t> hoy </a:t>
            </a:r>
            <a:r>
              <a:rPr lang="en-GB" sz="1100" dirty="0" err="1">
                <a:ea typeface="Meiryo" panose="020B0604030504040204" pitchFamily="34" charset="-128"/>
                <a:cs typeface="Tahoma" panose="020B0604030504040204" pitchFamily="34" charset="0"/>
              </a:rPr>
              <a:t>están</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relacionadas</a:t>
            </a:r>
            <a:r>
              <a:rPr lang="en-GB" sz="1100" dirty="0">
                <a:ea typeface="Meiryo" panose="020B0604030504040204" pitchFamily="34" charset="-128"/>
                <a:cs typeface="Tahoma" panose="020B0604030504040204" pitchFamily="34" charset="0"/>
              </a:rPr>
              <a:t> con la </a:t>
            </a:r>
            <a:r>
              <a:rPr lang="en-GB" sz="1100" dirty="0" err="1">
                <a:ea typeface="Meiryo" panose="020B0604030504040204" pitchFamily="34" charset="-128"/>
                <a:cs typeface="Tahoma" panose="020B0604030504040204" pitchFamily="34" charset="0"/>
              </a:rPr>
              <a:t>manera</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en</a:t>
            </a:r>
            <a:r>
              <a:rPr lang="en-GB" sz="1100" dirty="0">
                <a:ea typeface="Meiryo" panose="020B0604030504040204" pitchFamily="34" charset="-128"/>
                <a:cs typeface="Tahoma" panose="020B0604030504040204" pitchFamily="34" charset="0"/>
              </a:rPr>
              <a:t> que </a:t>
            </a:r>
            <a:r>
              <a:rPr lang="en-GB" sz="1100" dirty="0" err="1">
                <a:ea typeface="Meiryo" panose="020B0604030504040204" pitchFamily="34" charset="-128"/>
                <a:cs typeface="Tahoma" panose="020B0604030504040204" pitchFamily="34" charset="0"/>
              </a:rPr>
              <a:t>debemos</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proceder</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como</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funcionarios</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públicos</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internacionales</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en</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cualquier</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asunto</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relacionado</a:t>
            </a:r>
            <a:r>
              <a:rPr lang="en-GB" sz="1100" dirty="0">
                <a:ea typeface="Meiryo" panose="020B0604030504040204" pitchFamily="34" charset="-128"/>
                <a:cs typeface="Tahoma" panose="020B0604030504040204" pitchFamily="34" charset="0"/>
              </a:rPr>
              <a:t> con la </a:t>
            </a:r>
            <a:r>
              <a:rPr lang="en-GB" sz="1100" dirty="0" err="1">
                <a:ea typeface="Meiryo" panose="020B0604030504040204" pitchFamily="34" charset="-128"/>
                <a:cs typeface="Tahoma" panose="020B0604030504040204" pitchFamily="34" charset="0"/>
              </a:rPr>
              <a:t>participación</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en</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actividades</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externas</a:t>
            </a:r>
            <a:r>
              <a:rPr lang="en-GB" sz="1100" dirty="0">
                <a:ea typeface="Meiryo" panose="020B0604030504040204" pitchFamily="34" charset="-128"/>
                <a:cs typeface="Tahoma" panose="020B0604030504040204" pitchFamily="34" charset="0"/>
              </a:rPr>
              <a:t>. </a:t>
            </a:r>
          </a:p>
          <a:p>
            <a:pPr defTabSz="966338">
              <a:spcBef>
                <a:spcPts val="600"/>
              </a:spcBef>
              <a:defRPr/>
            </a:pPr>
            <a:endParaRPr lang="en-GB" sz="1100" dirty="0">
              <a:ea typeface="Meiryo" panose="020B0604030504040204" pitchFamily="34" charset="-128"/>
              <a:cs typeface="Tahoma" panose="020B0604030504040204" pitchFamily="34" charset="0"/>
            </a:endParaRPr>
          </a:p>
          <a:p>
            <a:pPr defTabSz="966338">
              <a:spcBef>
                <a:spcPts val="600"/>
              </a:spcBef>
              <a:defRPr/>
            </a:pPr>
            <a:r>
              <a:rPr lang="en-GB" sz="1100" dirty="0" err="1">
                <a:ea typeface="Meiryo" panose="020B0604030504040204" pitchFamily="34" charset="-128"/>
                <a:cs typeface="Tahoma" panose="020B0604030504040204" pitchFamily="34" charset="0"/>
              </a:rPr>
              <a:t>Analizaremos</a:t>
            </a:r>
            <a:r>
              <a:rPr lang="en-GB" sz="1100" dirty="0">
                <a:ea typeface="Meiryo" panose="020B0604030504040204" pitchFamily="34" charset="-128"/>
                <a:cs typeface="Tahoma" panose="020B0604030504040204" pitchFamily="34" charset="0"/>
              </a:rPr>
              <a:t> dos </a:t>
            </a:r>
            <a:r>
              <a:rPr lang="en-GB" sz="1100" dirty="0" err="1">
                <a:ea typeface="Meiryo" panose="020B0604030504040204" pitchFamily="34" charset="-128"/>
                <a:cs typeface="Tahoma" panose="020B0604030504040204" pitchFamily="34" charset="0"/>
              </a:rPr>
              <a:t>casos</a:t>
            </a:r>
            <a:r>
              <a:rPr lang="en-GB" sz="1100" dirty="0">
                <a:ea typeface="Meiryo" panose="020B0604030504040204" pitchFamily="34" charset="-128"/>
                <a:cs typeface="Tahoma" panose="020B0604030504040204" pitchFamily="34" charset="0"/>
              </a:rPr>
              <a:t> con </a:t>
            </a:r>
            <a:r>
              <a:rPr lang="en-GB" sz="1100" dirty="0" err="1">
                <a:ea typeface="Meiryo" panose="020B0604030504040204" pitchFamily="34" charset="-128"/>
                <a:cs typeface="Tahoma" panose="020B0604030504040204" pitchFamily="34" charset="0"/>
              </a:rPr>
              <a:t>seguridad</a:t>
            </a:r>
            <a:r>
              <a:rPr lang="en-GB" sz="1100" dirty="0">
                <a:ea typeface="Meiryo" panose="020B0604030504040204" pitchFamily="34" charset="-128"/>
                <a:cs typeface="Tahoma" panose="020B0604030504040204" pitchFamily="34" charset="0"/>
              </a:rPr>
              <a:t> y, </a:t>
            </a:r>
            <a:r>
              <a:rPr lang="en-GB" sz="1100" dirty="0" err="1">
                <a:ea typeface="Meiryo" panose="020B0604030504040204" pitchFamily="34" charset="-128"/>
                <a:cs typeface="Tahoma" panose="020B0604030504040204" pitchFamily="34" charset="0"/>
              </a:rPr>
              <a:t>si</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queda</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tiempo</a:t>
            </a:r>
            <a:r>
              <a:rPr lang="en-GB" sz="1100" dirty="0">
                <a:ea typeface="Meiryo" panose="020B0604030504040204" pitchFamily="34" charset="-128"/>
                <a:cs typeface="Tahoma" panose="020B0604030504040204" pitchFamily="34" charset="0"/>
              </a:rPr>
              <a:t>, un </a:t>
            </a:r>
            <a:r>
              <a:rPr lang="en-GB" sz="1100" dirty="0" err="1">
                <a:ea typeface="Meiryo" panose="020B0604030504040204" pitchFamily="34" charset="-128"/>
                <a:cs typeface="Tahoma" panose="020B0604030504040204" pitchFamily="34" charset="0"/>
              </a:rPr>
              <a:t>tercero</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Disponemos</a:t>
            </a:r>
            <a:r>
              <a:rPr lang="en-GB" sz="1100" dirty="0">
                <a:ea typeface="Meiryo" panose="020B0604030504040204" pitchFamily="34" charset="-128"/>
                <a:cs typeface="Tahoma" panose="020B0604030504040204" pitchFamily="34" charset="0"/>
              </a:rPr>
              <a:t> de </a:t>
            </a:r>
            <a:r>
              <a:rPr lang="en-GB" sz="1100" dirty="0" err="1">
                <a:ea typeface="Meiryo" panose="020B0604030504040204" pitchFamily="34" charset="-128"/>
                <a:cs typeface="Tahoma" panose="020B0604030504040204" pitchFamily="34" charset="0"/>
              </a:rPr>
              <a:t>unos</a:t>
            </a:r>
            <a:r>
              <a:rPr lang="en-GB" sz="1100" dirty="0">
                <a:ea typeface="Meiryo" panose="020B0604030504040204" pitchFamily="34" charset="-128"/>
                <a:cs typeface="Tahoma" panose="020B0604030504040204" pitchFamily="34" charset="0"/>
              </a:rPr>
              <a:t> 25 </a:t>
            </a:r>
            <a:r>
              <a:rPr lang="en-GB" sz="1100" dirty="0" err="1">
                <a:ea typeface="Meiryo" panose="020B0604030504040204" pitchFamily="34" charset="-128"/>
                <a:cs typeface="Tahoma" panose="020B0604030504040204" pitchFamily="34" charset="0"/>
              </a:rPr>
              <a:t>minutos</a:t>
            </a:r>
            <a:r>
              <a:rPr lang="en-GB" sz="1100" dirty="0">
                <a:ea typeface="Meiryo" panose="020B0604030504040204" pitchFamily="34" charset="-128"/>
                <a:cs typeface="Tahoma" panose="020B0604030504040204" pitchFamily="34" charset="0"/>
              </a:rPr>
              <a:t> para </a:t>
            </a:r>
            <a:r>
              <a:rPr lang="en-GB" sz="1100" dirty="0" err="1">
                <a:ea typeface="Meiryo" panose="020B0604030504040204" pitchFamily="34" charset="-128"/>
                <a:cs typeface="Tahoma" panose="020B0604030504040204" pitchFamily="34" charset="0"/>
              </a:rPr>
              <a:t>cada</a:t>
            </a:r>
            <a:r>
              <a:rPr lang="en-GB" sz="1100" dirty="0">
                <a:ea typeface="Meiryo" panose="020B0604030504040204" pitchFamily="34" charset="-128"/>
                <a:cs typeface="Tahoma" panose="020B0604030504040204" pitchFamily="34" charset="0"/>
              </a:rPr>
              <a:t> uno de </a:t>
            </a:r>
            <a:r>
              <a:rPr lang="en-GB" sz="1100" dirty="0" err="1">
                <a:ea typeface="Meiryo" panose="020B0604030504040204" pitchFamily="34" charset="-128"/>
                <a:cs typeface="Tahoma" panose="020B0604030504040204" pitchFamily="34" charset="0"/>
              </a:rPr>
              <a:t>ellos</a:t>
            </a:r>
            <a:r>
              <a:rPr lang="en-GB" sz="1100" dirty="0">
                <a:ea typeface="Meiryo" panose="020B0604030504040204" pitchFamily="34" charset="-128"/>
                <a:cs typeface="Tahoma" panose="020B0604030504040204" pitchFamily="34" charset="0"/>
              </a:rPr>
              <a:t>.</a:t>
            </a:r>
          </a:p>
          <a:p>
            <a:pPr defTabSz="966338">
              <a:spcBef>
                <a:spcPts val="600"/>
              </a:spcBef>
              <a:defRPr/>
            </a:pPr>
            <a:endParaRPr lang="en-GB" sz="1100" dirty="0">
              <a:ea typeface="Meiryo" panose="020B0604030504040204" pitchFamily="34" charset="-128"/>
              <a:cs typeface="Tahoma" panose="020B0604030504040204" pitchFamily="34" charset="0"/>
            </a:endParaRPr>
          </a:p>
          <a:p>
            <a:pPr defTabSz="966338">
              <a:spcBef>
                <a:spcPts val="600"/>
              </a:spcBef>
              <a:defRPr/>
            </a:pPr>
            <a:r>
              <a:rPr lang="en-GB" sz="1100" dirty="0" err="1">
                <a:ea typeface="Meiryo" panose="020B0604030504040204" pitchFamily="34" charset="-128"/>
                <a:cs typeface="Tahoma" panose="020B0604030504040204" pitchFamily="34" charset="0"/>
              </a:rPr>
              <a:t>Todos</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los</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casos</a:t>
            </a:r>
            <a:r>
              <a:rPr lang="en-GB" sz="1100" dirty="0">
                <a:ea typeface="Meiryo" panose="020B0604030504040204" pitchFamily="34" charset="-128"/>
                <a:cs typeface="Tahoma" panose="020B0604030504040204" pitchFamily="34" charset="0"/>
              </a:rPr>
              <a:t> se </a:t>
            </a:r>
            <a:r>
              <a:rPr lang="en-GB" sz="1100" dirty="0" err="1">
                <a:ea typeface="Meiryo" panose="020B0604030504040204" pitchFamily="34" charset="-128"/>
                <a:cs typeface="Tahoma" panose="020B0604030504040204" pitchFamily="34" charset="0"/>
              </a:rPr>
              <a:t>encuentran</a:t>
            </a:r>
            <a:r>
              <a:rPr lang="en-GB" sz="1100" dirty="0">
                <a:ea typeface="Meiryo" panose="020B0604030504040204" pitchFamily="34" charset="-128"/>
                <a:cs typeface="Tahoma" panose="020B0604030504040204" pitchFamily="34" charset="0"/>
              </a:rPr>
              <a:t> </a:t>
            </a:r>
            <a:r>
              <a:rPr lang="en-GB" sz="1100" dirty="0" err="1">
                <a:ea typeface="Meiryo" panose="020B0604030504040204" pitchFamily="34" charset="-128"/>
                <a:cs typeface="Tahoma" panose="020B0604030504040204" pitchFamily="34" charset="0"/>
              </a:rPr>
              <a:t>en</a:t>
            </a:r>
            <a:r>
              <a:rPr lang="en-GB" sz="1100" dirty="0">
                <a:ea typeface="Meiryo" panose="020B0604030504040204" pitchFamily="34" charset="-128"/>
                <a:cs typeface="Tahoma" panose="020B0604030504040204" pitchFamily="34" charset="0"/>
              </a:rPr>
              <a:t> la </a:t>
            </a:r>
            <a:r>
              <a:rPr lang="en-GB" sz="1100" dirty="0" err="1">
                <a:ea typeface="Meiryo" panose="020B0604030504040204" pitchFamily="34" charset="-128"/>
                <a:cs typeface="Tahoma" panose="020B0604030504040204" pitchFamily="34" charset="0"/>
              </a:rPr>
              <a:t>Guía</a:t>
            </a:r>
            <a:r>
              <a:rPr lang="en-GB" sz="1100" dirty="0">
                <a:ea typeface="Meiryo" panose="020B0604030504040204" pitchFamily="34" charset="-128"/>
                <a:cs typeface="Tahoma" panose="020B0604030504040204" pitchFamily="34" charset="0"/>
              </a:rPr>
              <a:t> del </a:t>
            </a:r>
            <a:r>
              <a:rPr lang="en-GB" sz="1100" dirty="0" err="1">
                <a:ea typeface="Meiryo" panose="020B0604030504040204" pitchFamily="34" charset="-128"/>
                <a:cs typeface="Tahoma" panose="020B0604030504040204" pitchFamily="34" charset="0"/>
              </a:rPr>
              <a:t>Participante</a:t>
            </a:r>
            <a:r>
              <a:rPr lang="en-GB" sz="1100" dirty="0">
                <a:ea typeface="Meiryo" panose="020B0604030504040204" pitchFamily="34" charset="-128"/>
                <a:cs typeface="Tahoma" panose="020B0604030504040204" pitchFamily="34" charset="0"/>
              </a:rPr>
              <a:t> que </a:t>
            </a:r>
            <a:r>
              <a:rPr lang="en-GB" sz="1100" dirty="0" err="1">
                <a:ea typeface="Meiryo" panose="020B0604030504040204" pitchFamily="34" charset="-128"/>
                <a:cs typeface="Tahoma" panose="020B0604030504040204" pitchFamily="34" charset="0"/>
              </a:rPr>
              <a:t>recibieron</a:t>
            </a:r>
            <a:r>
              <a:rPr lang="en-GB" sz="1100" dirty="0">
                <a:ea typeface="Meiryo" panose="020B0604030504040204" pitchFamily="34" charset="-128"/>
                <a:cs typeface="Tahoma" panose="020B0604030504040204" pitchFamily="34" charset="0"/>
              </a:rPr>
              <a:t> con </a:t>
            </a:r>
            <a:r>
              <a:rPr lang="en-GB" sz="1100" dirty="0" err="1">
                <a:ea typeface="Meiryo" panose="020B0604030504040204" pitchFamily="34" charset="-128"/>
                <a:cs typeface="Tahoma" panose="020B0604030504040204" pitchFamily="34" charset="0"/>
              </a:rPr>
              <a:t>antelación</a:t>
            </a:r>
            <a:r>
              <a:rPr lang="en-GB" sz="1100" dirty="0">
                <a:ea typeface="Meiryo" panose="020B0604030504040204" pitchFamily="34" charset="-128"/>
                <a:cs typeface="Tahoma" panose="020B0604030504040204" pitchFamily="34" charset="0"/>
              </a:rPr>
              <a:t>”. </a:t>
            </a:r>
          </a:p>
          <a:p>
            <a:pPr defTabSz="966338">
              <a:spcBef>
                <a:spcPts val="600"/>
              </a:spcBef>
              <a:defRPr/>
            </a:pPr>
            <a:endParaRPr lang="en-GB" sz="1100" dirty="0">
              <a:ea typeface="Meiryo" panose="020B0604030504040204" pitchFamily="34" charset="-128"/>
              <a:cs typeface="Tahoma" panose="020B0604030504040204" pitchFamily="34" charset="0"/>
            </a:endParaRPr>
          </a:p>
          <a:p>
            <a:pPr defTabSz="966338">
              <a:spcBef>
                <a:spcPts val="600"/>
              </a:spcBef>
              <a:defRPr/>
            </a:pPr>
            <a:r>
              <a:rPr lang="en-GB" sz="1100" i="0" dirty="0">
                <a:ea typeface="Meiryo" panose="020B0604030504040204" pitchFamily="34" charset="-128"/>
                <a:cs typeface="Tahoma" panose="020B0604030504040204" pitchFamily="34" charset="0"/>
              </a:rPr>
              <a:t>A </a:t>
            </a:r>
            <a:r>
              <a:rPr lang="en-GB" sz="1100" i="0" dirty="0" err="1">
                <a:ea typeface="Meiryo" panose="020B0604030504040204" pitchFamily="34" charset="-128"/>
                <a:cs typeface="Tahoma" panose="020B0604030504040204" pitchFamily="34" charset="0"/>
              </a:rPr>
              <a:t>continuación</a:t>
            </a:r>
            <a:r>
              <a:rPr lang="en-GB" sz="1100" i="0" dirty="0">
                <a:ea typeface="Meiryo" panose="020B0604030504040204" pitchFamily="34" charset="-128"/>
                <a:cs typeface="Tahoma" panose="020B0604030504040204" pitchFamily="34" charset="0"/>
              </a:rPr>
              <a:t>, </a:t>
            </a:r>
            <a:r>
              <a:rPr lang="en-GB" sz="1100" i="0" dirty="0" err="1">
                <a:ea typeface="Meiryo" panose="020B0604030504040204" pitchFamily="34" charset="-128"/>
                <a:cs typeface="Tahoma" panose="020B0604030504040204" pitchFamily="34" charset="0"/>
              </a:rPr>
              <a:t>diga</a:t>
            </a:r>
            <a:r>
              <a:rPr lang="en-GB" sz="1100" i="0" dirty="0">
                <a:ea typeface="Meiryo" panose="020B0604030504040204" pitchFamily="34" charset="-128"/>
                <a:cs typeface="Tahoma" panose="020B0604030504040204" pitchFamily="34" charset="0"/>
              </a:rPr>
              <a:t>:</a:t>
            </a:r>
          </a:p>
          <a:p>
            <a:pPr defTabSz="966338">
              <a:spcBef>
                <a:spcPts val="600"/>
              </a:spcBef>
              <a:defRPr/>
            </a:pPr>
            <a:r>
              <a:rPr lang="en-GB" sz="1100" i="0">
                <a:ea typeface="Meiryo" panose="020B0604030504040204" pitchFamily="34" charset="-128"/>
                <a:cs typeface="Tahoma" panose="020B0604030504040204" pitchFamily="34" charset="0"/>
              </a:rPr>
              <a:t>• </a:t>
            </a:r>
            <a:r>
              <a:rPr lang="en-GB" sz="1100" i="0" dirty="0">
                <a:ea typeface="Meiryo" panose="020B0604030504040204" pitchFamily="34" charset="-128"/>
                <a:cs typeface="Tahoma" panose="020B0604030504040204" pitchFamily="34" charset="0"/>
              </a:rPr>
              <a:t>“</a:t>
            </a:r>
            <a:r>
              <a:rPr lang="en-GB" sz="1100" b="1" i="1" dirty="0" err="1">
                <a:ea typeface="Meiryo" panose="020B0604030504040204" pitchFamily="34" charset="-128"/>
                <a:cs typeface="Tahoma" panose="020B0604030504040204" pitchFamily="34" charset="0"/>
              </a:rPr>
              <a:t>Empecemos</a:t>
            </a:r>
            <a:r>
              <a:rPr lang="en-GB" sz="1100" b="1" i="1" dirty="0">
                <a:ea typeface="Meiryo" panose="020B0604030504040204" pitchFamily="34" charset="-128"/>
                <a:cs typeface="Tahoma" panose="020B0604030504040204" pitchFamily="34" charset="0"/>
              </a:rPr>
              <a:t> con </a:t>
            </a:r>
            <a:r>
              <a:rPr lang="en-GB" sz="1100" b="1" i="1" dirty="0" err="1">
                <a:ea typeface="Meiryo" panose="020B0604030504040204" pitchFamily="34" charset="-128"/>
                <a:cs typeface="Tahoma" panose="020B0604030504040204" pitchFamily="34" charset="0"/>
              </a:rPr>
              <a:t>el</a:t>
            </a:r>
            <a:r>
              <a:rPr lang="en-GB" sz="1100" b="1" i="1" dirty="0">
                <a:ea typeface="Meiryo" panose="020B0604030504040204" pitchFamily="34" charset="-128"/>
                <a:cs typeface="Tahoma" panose="020B0604030504040204" pitchFamily="34" charset="0"/>
              </a:rPr>
              <a:t> </a:t>
            </a:r>
            <a:r>
              <a:rPr lang="en-GB" sz="1100" b="1" i="1" dirty="0" err="1">
                <a:ea typeface="Meiryo" panose="020B0604030504040204" pitchFamily="34" charset="-128"/>
                <a:cs typeface="Tahoma" panose="020B0604030504040204" pitchFamily="34" charset="0"/>
              </a:rPr>
              <a:t>caso</a:t>
            </a:r>
            <a:r>
              <a:rPr lang="en-GB" sz="1100" b="1" i="1" dirty="0">
                <a:ea typeface="Meiryo" panose="020B0604030504040204" pitchFamily="34" charset="-128"/>
                <a:cs typeface="Tahoma" panose="020B0604030504040204" pitchFamily="34" charset="0"/>
              </a:rPr>
              <a:t> 1/2/3</a:t>
            </a:r>
            <a:r>
              <a:rPr lang="en-GB" sz="1100" i="0" dirty="0">
                <a:ea typeface="Meiryo" panose="020B0604030504040204" pitchFamily="34" charset="-128"/>
                <a:cs typeface="Tahoma" panose="020B0604030504040204" pitchFamily="34" charset="0"/>
              </a:rPr>
              <a:t>”.</a:t>
            </a:r>
          </a:p>
          <a:p>
            <a:pPr defTabSz="966338">
              <a:spcBef>
                <a:spcPts val="600"/>
              </a:spcBef>
              <a:defRPr/>
            </a:pPr>
            <a:r>
              <a:rPr lang="en-GB" sz="1100" i="0" dirty="0">
                <a:ea typeface="Meiryo" panose="020B0604030504040204" pitchFamily="34" charset="-128"/>
                <a:cs typeface="Tahoma" panose="020B0604030504040204" pitchFamily="34" charset="0"/>
              </a:rPr>
              <a:t>O </a:t>
            </a:r>
            <a:r>
              <a:rPr lang="en-GB" sz="1100" i="0" dirty="0" err="1">
                <a:ea typeface="Meiryo" panose="020B0604030504040204" pitchFamily="34" charset="-128"/>
                <a:cs typeface="Tahoma" panose="020B0604030504040204" pitchFamily="34" charset="0"/>
              </a:rPr>
              <a:t>pregunte</a:t>
            </a:r>
            <a:r>
              <a:rPr lang="en-GB" sz="1100" i="0" dirty="0">
                <a:ea typeface="Meiryo" panose="020B0604030504040204" pitchFamily="34" charset="-128"/>
                <a:cs typeface="Tahoma" panose="020B0604030504040204" pitchFamily="34" charset="0"/>
              </a:rPr>
              <a:t>:</a:t>
            </a:r>
          </a:p>
          <a:p>
            <a:pPr defTabSz="966338">
              <a:spcBef>
                <a:spcPts val="600"/>
              </a:spcBef>
              <a:defRPr/>
            </a:pPr>
            <a:r>
              <a:rPr lang="en-GB" sz="1100" b="1" i="1">
                <a:ea typeface="Meiryo" panose="020B0604030504040204" pitchFamily="34" charset="-128"/>
                <a:cs typeface="Tahoma" panose="020B0604030504040204" pitchFamily="34" charset="0"/>
              </a:rPr>
              <a:t>•“¿</a:t>
            </a:r>
            <a:r>
              <a:rPr lang="en-GB" sz="1100" b="1" i="1" dirty="0" err="1">
                <a:ea typeface="Meiryo" panose="020B0604030504040204" pitchFamily="34" charset="-128"/>
                <a:cs typeface="Tahoma" panose="020B0604030504040204" pitchFamily="34" charset="0"/>
              </a:rPr>
              <a:t>Qué</a:t>
            </a:r>
            <a:r>
              <a:rPr lang="en-GB" sz="1100" b="1" i="1" dirty="0">
                <a:ea typeface="Meiryo" panose="020B0604030504040204" pitchFamily="34" charset="-128"/>
                <a:cs typeface="Tahoma" panose="020B0604030504040204" pitchFamily="34" charset="0"/>
              </a:rPr>
              <a:t> </a:t>
            </a:r>
            <a:r>
              <a:rPr lang="en-GB" sz="1100" b="1" i="1" dirty="0" err="1">
                <a:ea typeface="Meiryo" panose="020B0604030504040204" pitchFamily="34" charset="-128"/>
                <a:cs typeface="Tahoma" panose="020B0604030504040204" pitchFamily="34" charset="0"/>
              </a:rPr>
              <a:t>caso</a:t>
            </a:r>
            <a:r>
              <a:rPr lang="en-GB" sz="1100" b="1" i="1" dirty="0">
                <a:ea typeface="Meiryo" panose="020B0604030504040204" pitchFamily="34" charset="-128"/>
                <a:cs typeface="Tahoma" panose="020B0604030504040204" pitchFamily="34" charset="0"/>
              </a:rPr>
              <a:t> les </a:t>
            </a:r>
            <a:r>
              <a:rPr lang="en-GB" sz="1100" b="1" i="1" dirty="0" err="1">
                <a:ea typeface="Meiryo" panose="020B0604030504040204" pitchFamily="34" charset="-128"/>
                <a:cs typeface="Tahoma" panose="020B0604030504040204" pitchFamily="34" charset="0"/>
              </a:rPr>
              <a:t>gustaría</a:t>
            </a:r>
            <a:r>
              <a:rPr lang="en-GB" sz="1100" b="1" i="1" dirty="0">
                <a:ea typeface="Meiryo" panose="020B0604030504040204" pitchFamily="34" charset="-128"/>
                <a:cs typeface="Tahoma" panose="020B0604030504040204" pitchFamily="34" charset="0"/>
              </a:rPr>
              <a:t> </a:t>
            </a:r>
            <a:r>
              <a:rPr lang="en-GB" sz="1100" b="1" i="1" dirty="0" err="1">
                <a:ea typeface="Meiryo" panose="020B0604030504040204" pitchFamily="34" charset="-128"/>
                <a:cs typeface="Tahoma" panose="020B0604030504040204" pitchFamily="34" charset="0"/>
              </a:rPr>
              <a:t>analizar</a:t>
            </a:r>
            <a:r>
              <a:rPr lang="en-GB" sz="1100" b="1" i="1" dirty="0">
                <a:ea typeface="Meiryo" panose="020B0604030504040204" pitchFamily="34" charset="-128"/>
                <a:cs typeface="Tahoma" panose="020B0604030504040204" pitchFamily="34" charset="0"/>
              </a:rPr>
              <a:t> primero?</a:t>
            </a:r>
            <a:r>
              <a:rPr lang="en-GB" sz="1100" i="0" dirty="0">
                <a:ea typeface="Meiryo" panose="020B0604030504040204" pitchFamily="34" charset="-128"/>
                <a:cs typeface="Tahoma" panose="020B0604030504040204" pitchFamily="34" charset="0"/>
              </a:rPr>
              <a:t>”.</a:t>
            </a:r>
            <a:endParaRPr lang="en-US" sz="1100" i="0" kern="1200" dirty="0">
              <a:solidFill>
                <a:srgbClr val="231F20"/>
              </a:solidFill>
              <a:effectLst/>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12</a:t>
            </a:fld>
            <a:endParaRPr lang="en-US"/>
          </a:p>
        </p:txBody>
      </p:sp>
    </p:spTree>
    <p:extLst>
      <p:ext uri="{BB962C8B-B14F-4D97-AF65-F5344CB8AC3E}">
        <p14:creationId xmlns:p14="http://schemas.microsoft.com/office/powerpoint/2010/main" val="1333912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75208" rtl="0" eaLnBrk="1" fontAlgn="auto" latinLnBrk="0" hangingPunct="1">
              <a:lnSpc>
                <a:spcPct val="100000"/>
              </a:lnSpc>
              <a:spcBef>
                <a:spcPts val="600"/>
              </a:spcBef>
              <a:spcAft>
                <a:spcPts val="1268"/>
              </a:spcAft>
              <a:buClrTx/>
              <a:buSzTx/>
              <a:buFontTx/>
              <a:buNone/>
              <a:tabLst/>
              <a:defRPr/>
            </a:pPr>
            <a:r>
              <a:rPr lang="en-GB" dirty="0">
                <a:ea typeface="Meiryo" panose="020B0604030504040204" pitchFamily="34" charset="-128"/>
              </a:rPr>
              <a:t>Caso 1:  </a:t>
            </a:r>
            <a:r>
              <a:rPr lang="en-GB" dirty="0" err="1">
                <a:ea typeface="Meiryo" panose="020B0604030504040204" pitchFamily="34" charset="-128"/>
              </a:rPr>
              <a:t>Escritos</a:t>
            </a:r>
            <a:r>
              <a:rPr lang="en-GB" dirty="0">
                <a:ea typeface="Meiryo" panose="020B0604030504040204" pitchFamily="34" charset="-128"/>
              </a:rPr>
              <a:t> </a:t>
            </a:r>
            <a:r>
              <a:rPr lang="en-GB" dirty="0" err="1">
                <a:ea typeface="Meiryo" panose="020B0604030504040204" pitchFamily="34" charset="-128"/>
              </a:rPr>
              <a:t>académicos</a:t>
            </a:r>
            <a:r>
              <a:rPr lang="en-GB" dirty="0">
                <a:ea typeface="Meiryo" panose="020B0604030504040204" pitchFamily="34" charset="-128"/>
              </a:rPr>
              <a:t> </a:t>
            </a:r>
            <a:r>
              <a:rPr lang="en-GB" dirty="0" err="1">
                <a:ea typeface="Meiryo" panose="020B0604030504040204" pitchFamily="34" charset="-128"/>
              </a:rPr>
              <a:t>personales</a:t>
            </a:r>
            <a:r>
              <a:rPr lang="en-GB" dirty="0">
                <a:ea typeface="Meiryo" panose="020B0604030504040204" pitchFamily="34" charset="-128"/>
              </a:rPr>
              <a:t> </a:t>
            </a:r>
            <a:r>
              <a:rPr lang="en-GB" dirty="0" err="1">
                <a:ea typeface="Meiryo" panose="020B0604030504040204" pitchFamily="34" charset="-128"/>
              </a:rPr>
              <a:t>sobre</a:t>
            </a:r>
            <a:r>
              <a:rPr lang="en-GB" dirty="0">
                <a:ea typeface="Meiryo" panose="020B0604030504040204" pitchFamily="34" charset="-128"/>
              </a:rPr>
              <a:t> </a:t>
            </a:r>
            <a:r>
              <a:rPr lang="en-GB" dirty="0" err="1">
                <a:ea typeface="Meiryo" panose="020B0604030504040204" pitchFamily="34" charset="-128"/>
              </a:rPr>
              <a:t>temas</a:t>
            </a:r>
            <a:r>
              <a:rPr lang="en-GB" dirty="0">
                <a:ea typeface="Meiryo" panose="020B0604030504040204" pitchFamily="34" charset="-128"/>
              </a:rPr>
              <a:t> </a:t>
            </a:r>
            <a:r>
              <a:rPr lang="en-GB" dirty="0" err="1">
                <a:ea typeface="Meiryo" panose="020B0604030504040204" pitchFamily="34" charset="-128"/>
              </a:rPr>
              <a:t>relacionados</a:t>
            </a:r>
            <a:r>
              <a:rPr lang="en-GB" dirty="0">
                <a:ea typeface="Meiryo" panose="020B0604030504040204" pitchFamily="34" charset="-128"/>
              </a:rPr>
              <a:t> con las </a:t>
            </a:r>
            <a:r>
              <a:rPr lang="en-GB" dirty="0" err="1">
                <a:ea typeface="Meiryo" panose="020B0604030504040204" pitchFamily="34" charset="-128"/>
              </a:rPr>
              <a:t>Naciones</a:t>
            </a:r>
            <a:r>
              <a:rPr lang="en-GB" dirty="0">
                <a:ea typeface="Meiryo" panose="020B0604030504040204" pitchFamily="34" charset="-128"/>
              </a:rPr>
              <a:t> </a:t>
            </a:r>
            <a:r>
              <a:rPr lang="en-GB" dirty="0" err="1">
                <a:ea typeface="Meiryo" panose="020B0604030504040204" pitchFamily="34" charset="-128"/>
              </a:rPr>
              <a:t>Unidas</a:t>
            </a:r>
            <a:endParaRPr lang="es-ES" dirty="0">
              <a:ea typeface="Meiryo" panose="020B0604030504040204" pitchFamily="34" charset="-128"/>
            </a:endParaRPr>
          </a:p>
          <a:p>
            <a:pPr marL="0" marR="0" lvl="0" indent="0" algn="just" defTabSz="975208" rtl="0" eaLnBrk="1" fontAlgn="auto" latinLnBrk="0" hangingPunct="1">
              <a:lnSpc>
                <a:spcPct val="100000"/>
              </a:lnSpc>
              <a:spcBef>
                <a:spcPts val="600"/>
              </a:spcBef>
              <a:spcAft>
                <a:spcPts val="1268"/>
              </a:spcAft>
              <a:buClrTx/>
              <a:buSzTx/>
              <a:buFontTx/>
              <a:buNone/>
              <a:tabLst/>
              <a:defRPr/>
            </a:pPr>
            <a:endParaRPr lang="es-ES" dirty="0">
              <a:ea typeface="Meiryo" panose="020B0604030504040204" pitchFamily="34" charset="-128"/>
            </a:endParaRPr>
          </a:p>
          <a:p>
            <a:pPr marL="0" marR="0" lvl="0" indent="0" algn="just" defTabSz="975208" rtl="0" eaLnBrk="1" fontAlgn="auto" latinLnBrk="0" hangingPunct="1">
              <a:lnSpc>
                <a:spcPct val="100000"/>
              </a:lnSpc>
              <a:spcBef>
                <a:spcPts val="600"/>
              </a:spcBef>
              <a:spcAft>
                <a:spcPts val="1268"/>
              </a:spcAft>
              <a:buClrTx/>
              <a:buSzTx/>
              <a:buFontTx/>
              <a:buNone/>
              <a:tabLst/>
              <a:defRPr/>
            </a:pPr>
            <a:r>
              <a:rPr lang="en-GB" dirty="0">
                <a:ea typeface="Meiryo" panose="020B0604030504040204" pitchFamily="34" charset="-128"/>
              </a:rPr>
              <a:t>Vaya </a:t>
            </a:r>
            <a:r>
              <a:rPr lang="en-GB" dirty="0" err="1">
                <a:ea typeface="Meiryo" panose="020B0604030504040204" pitchFamily="34" charset="-128"/>
              </a:rPr>
              <a:t>proyectando</a:t>
            </a:r>
            <a:r>
              <a:rPr lang="en-GB" dirty="0">
                <a:ea typeface="Meiryo" panose="020B0604030504040204" pitchFamily="34" charset="-128"/>
              </a:rPr>
              <a:t> las DIAPOSITIVAS 13 a 15 e invite a un </a:t>
            </a:r>
            <a:r>
              <a:rPr lang="en-GB" dirty="0" err="1">
                <a:ea typeface="Meiryo" panose="020B0604030504040204" pitchFamily="34" charset="-128"/>
              </a:rPr>
              <a:t>participante</a:t>
            </a:r>
            <a:r>
              <a:rPr lang="en-GB" dirty="0">
                <a:ea typeface="Meiryo" panose="020B0604030504040204" pitchFamily="34" charset="-128"/>
              </a:rPr>
              <a:t> a leer </a:t>
            </a:r>
            <a:r>
              <a:rPr lang="en-GB" dirty="0" err="1">
                <a:ea typeface="Meiryo" panose="020B0604030504040204" pitchFamily="34" charset="-128"/>
              </a:rPr>
              <a:t>el</a:t>
            </a:r>
            <a:r>
              <a:rPr lang="en-GB" dirty="0">
                <a:ea typeface="Meiryo" panose="020B0604030504040204" pitchFamily="34" charset="-128"/>
              </a:rPr>
              <a:t> </a:t>
            </a:r>
            <a:r>
              <a:rPr lang="en-GB" dirty="0" err="1">
                <a:ea typeface="Meiryo" panose="020B0604030504040204" pitchFamily="34" charset="-128"/>
              </a:rPr>
              <a:t>caso</a:t>
            </a:r>
            <a:r>
              <a:rPr lang="en-GB" dirty="0">
                <a:ea typeface="Meiryo" panose="020B0604030504040204" pitchFamily="34" charset="-128"/>
              </a:rPr>
              <a:t> al </a:t>
            </a:r>
            <a:r>
              <a:rPr lang="en-GB" dirty="0" err="1">
                <a:ea typeface="Meiryo" panose="020B0604030504040204" pitchFamily="34" charset="-128"/>
              </a:rPr>
              <a:t>grupo</a:t>
            </a:r>
            <a:r>
              <a:rPr lang="en-GB" dirty="0">
                <a:ea typeface="Meiryo" panose="020B0604030504040204" pitchFamily="34" charset="-128"/>
              </a:rPr>
              <a:t>. </a:t>
            </a:r>
            <a:endParaRPr lang="es-ES" dirty="0">
              <a:ea typeface="Meiryo" panose="020B0604030504040204" pitchFamily="34" charset="-128"/>
            </a:endParaRPr>
          </a:p>
          <a:p>
            <a:pPr marL="0" marR="0" lvl="0" indent="0" algn="just" defTabSz="975208" rtl="0" eaLnBrk="1" fontAlgn="auto" latinLnBrk="0" hangingPunct="1">
              <a:lnSpc>
                <a:spcPct val="100000"/>
              </a:lnSpc>
              <a:spcBef>
                <a:spcPts val="600"/>
              </a:spcBef>
              <a:spcAft>
                <a:spcPts val="1268"/>
              </a:spcAft>
              <a:buClrTx/>
              <a:buSzTx/>
              <a:buFontTx/>
              <a:buNone/>
              <a:tabLst/>
              <a:defRPr/>
            </a:pPr>
            <a:r>
              <a:rPr lang="en-GB" dirty="0">
                <a:ea typeface="Meiryo" panose="020B0604030504040204" pitchFamily="34" charset="-128"/>
              </a:rPr>
              <a:t>Este </a:t>
            </a:r>
            <a:r>
              <a:rPr lang="en-GB" dirty="0" err="1">
                <a:ea typeface="Meiryo" panose="020B0604030504040204" pitchFamily="34" charset="-128"/>
              </a:rPr>
              <a:t>casotambién</a:t>
            </a:r>
            <a:r>
              <a:rPr lang="en-GB" dirty="0">
                <a:ea typeface="Meiryo" panose="020B0604030504040204" pitchFamily="34" charset="-128"/>
              </a:rPr>
              <a:t> se </a:t>
            </a:r>
            <a:r>
              <a:rPr lang="en-GB" dirty="0" err="1">
                <a:ea typeface="Meiryo" panose="020B0604030504040204" pitchFamily="34" charset="-128"/>
              </a:rPr>
              <a:t>encuentra</a:t>
            </a:r>
            <a:r>
              <a:rPr lang="en-GB" dirty="0">
                <a:ea typeface="Meiryo" panose="020B0604030504040204" pitchFamily="34" charset="-128"/>
              </a:rPr>
              <a:t> </a:t>
            </a:r>
            <a:r>
              <a:rPr lang="en-GB" dirty="0" err="1">
                <a:ea typeface="Meiryo" panose="020B0604030504040204" pitchFamily="34" charset="-128"/>
              </a:rPr>
              <a:t>en</a:t>
            </a:r>
            <a:r>
              <a:rPr lang="en-GB" dirty="0">
                <a:ea typeface="Meiryo" panose="020B0604030504040204" pitchFamily="34" charset="-128"/>
              </a:rPr>
              <a:t> la </a:t>
            </a:r>
            <a:r>
              <a:rPr lang="en-GB" dirty="0" err="1">
                <a:ea typeface="Meiryo" panose="020B0604030504040204" pitchFamily="34" charset="-128"/>
              </a:rPr>
              <a:t>Guía</a:t>
            </a:r>
            <a:r>
              <a:rPr lang="en-GB" dirty="0">
                <a:ea typeface="Meiryo" panose="020B0604030504040204" pitchFamily="34" charset="-128"/>
              </a:rPr>
              <a:t> del </a:t>
            </a:r>
            <a:r>
              <a:rPr lang="en-GB" dirty="0" err="1">
                <a:ea typeface="Meiryo" panose="020B0604030504040204" pitchFamily="34" charset="-128"/>
              </a:rPr>
              <a:t>Participante</a:t>
            </a:r>
            <a:r>
              <a:rPr lang="en-GB" dirty="0">
                <a:ea typeface="Meiryo" panose="020B0604030504040204" pitchFamily="34" charset="-128"/>
              </a:rPr>
              <a:t>.</a:t>
            </a:r>
            <a:endParaRPr lang="en-GB" dirty="0">
              <a:ea typeface="Meiryo" panose="020B0604030504040204" pitchFamily="34" charset="-128"/>
              <a:cs typeface="Tahoma" panose="020B060403050404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13</a:t>
            </a:fld>
            <a:endParaRPr lang="en-US"/>
          </a:p>
        </p:txBody>
      </p:sp>
    </p:spTree>
    <p:extLst>
      <p:ext uri="{BB962C8B-B14F-4D97-AF65-F5344CB8AC3E}">
        <p14:creationId xmlns:p14="http://schemas.microsoft.com/office/powerpoint/2010/main" val="2476378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75208" rtl="0" eaLnBrk="1" fontAlgn="auto" latinLnBrk="0" hangingPunct="1">
              <a:lnSpc>
                <a:spcPct val="100000"/>
              </a:lnSpc>
              <a:spcBef>
                <a:spcPts val="600"/>
              </a:spcBef>
              <a:spcAft>
                <a:spcPts val="1268"/>
              </a:spcAft>
              <a:buClrTx/>
              <a:buSzTx/>
              <a:buFontTx/>
              <a:buNone/>
              <a:tabLst/>
              <a:defRPr/>
            </a:pPr>
            <a:r>
              <a:rPr lang="en-GB">
                <a:ea typeface="Meiryo" panose="020B0604030504040204" pitchFamily="34" charset="-128"/>
              </a:rPr>
              <a:t>Caso 1:  Escritos académicos personales sobre temas relacionadoscon las Naciones Unidas</a:t>
            </a:r>
            <a:endParaRPr lang="es-ES">
              <a:ea typeface="Meiryo" panose="020B0604030504040204" pitchFamily="34" charset="-128"/>
            </a:endParaRPr>
          </a:p>
          <a:p>
            <a:pPr marL="0" marR="0" lvl="0" indent="0" algn="just" defTabSz="975208" rtl="0" eaLnBrk="1" fontAlgn="auto" latinLnBrk="0" hangingPunct="1">
              <a:lnSpc>
                <a:spcPct val="100000"/>
              </a:lnSpc>
              <a:spcBef>
                <a:spcPts val="600"/>
              </a:spcBef>
              <a:spcAft>
                <a:spcPts val="1268"/>
              </a:spcAft>
              <a:buClrTx/>
              <a:buSzTx/>
              <a:buFontTx/>
              <a:buNone/>
              <a:tabLst/>
              <a:defRPr/>
            </a:pPr>
            <a:endParaRPr lang="es-ES">
              <a:ea typeface="Meiryo" panose="020B0604030504040204" pitchFamily="34" charset="-128"/>
            </a:endParaRPr>
          </a:p>
          <a:p>
            <a:pPr marL="0" marR="0" lvl="0" indent="0" algn="just" defTabSz="975208" rtl="0" eaLnBrk="1" fontAlgn="auto" latinLnBrk="0" hangingPunct="1">
              <a:lnSpc>
                <a:spcPct val="100000"/>
              </a:lnSpc>
              <a:spcBef>
                <a:spcPts val="600"/>
              </a:spcBef>
              <a:spcAft>
                <a:spcPts val="1268"/>
              </a:spcAft>
              <a:buClrTx/>
              <a:buSzTx/>
              <a:buFontTx/>
              <a:buNone/>
              <a:tabLst/>
              <a:defRPr/>
            </a:pPr>
            <a:r>
              <a:rPr lang="en-GB">
                <a:ea typeface="Meiryo" panose="020B0604030504040204" pitchFamily="34" charset="-128"/>
              </a:rPr>
              <a:t>Vaya proyectando las DIAPOSITIVAS 13 a 15 e invite a un participante a leer el caso al grupo. </a:t>
            </a:r>
            <a:endParaRPr lang="es-ES">
              <a:ea typeface="Meiryo" panose="020B0604030504040204" pitchFamily="34" charset="-128"/>
            </a:endParaRPr>
          </a:p>
          <a:p>
            <a:pPr marL="0" marR="0" lvl="0" indent="0" algn="just" defTabSz="975208" rtl="0" eaLnBrk="1" fontAlgn="auto" latinLnBrk="0" hangingPunct="1">
              <a:lnSpc>
                <a:spcPct val="100000"/>
              </a:lnSpc>
              <a:spcBef>
                <a:spcPts val="600"/>
              </a:spcBef>
              <a:spcAft>
                <a:spcPts val="1268"/>
              </a:spcAft>
              <a:buClrTx/>
              <a:buSzTx/>
              <a:buFontTx/>
              <a:buNone/>
              <a:tabLst/>
              <a:defRPr/>
            </a:pPr>
            <a:r>
              <a:rPr lang="en-GB">
                <a:ea typeface="Meiryo" panose="020B0604030504040204" pitchFamily="34" charset="-128"/>
              </a:rPr>
              <a:t>Este casotambién se encuentra en la Guía del Participante.</a:t>
            </a:r>
            <a:endParaRPr lang="en-GB" dirty="0">
              <a:ea typeface="Meiryo" panose="020B0604030504040204" pitchFamily="34" charset="-128"/>
              <a:cs typeface="Tahoma" panose="020B060403050404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14</a:t>
            </a:fld>
            <a:endParaRPr lang="en-US"/>
          </a:p>
        </p:txBody>
      </p:sp>
    </p:spTree>
    <p:extLst>
      <p:ext uri="{BB962C8B-B14F-4D97-AF65-F5344CB8AC3E}">
        <p14:creationId xmlns:p14="http://schemas.microsoft.com/office/powerpoint/2010/main" val="1577066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75208" rtl="0" eaLnBrk="1" fontAlgn="auto" latinLnBrk="0" hangingPunct="1">
              <a:lnSpc>
                <a:spcPct val="100000"/>
              </a:lnSpc>
              <a:spcBef>
                <a:spcPts val="600"/>
              </a:spcBef>
              <a:spcAft>
                <a:spcPts val="1268"/>
              </a:spcAft>
              <a:buClrTx/>
              <a:buSzTx/>
              <a:buFontTx/>
              <a:buNone/>
              <a:tabLst/>
              <a:defRPr/>
            </a:pPr>
            <a:r>
              <a:rPr lang="en-GB">
                <a:ea typeface="Meiryo" panose="020B0604030504040204" pitchFamily="34" charset="-128"/>
              </a:rPr>
              <a:t>Caso 1:  Escritos académicos personales sobre temas relacionadoscon las Naciones Unidas</a:t>
            </a:r>
            <a:endParaRPr lang="es-ES">
              <a:ea typeface="Meiryo" panose="020B0604030504040204" pitchFamily="34" charset="-128"/>
            </a:endParaRPr>
          </a:p>
          <a:p>
            <a:pPr marL="0" marR="0" lvl="0" indent="0" algn="just" defTabSz="975208" rtl="0" eaLnBrk="1" fontAlgn="auto" latinLnBrk="0" hangingPunct="1">
              <a:lnSpc>
                <a:spcPct val="100000"/>
              </a:lnSpc>
              <a:spcBef>
                <a:spcPts val="600"/>
              </a:spcBef>
              <a:spcAft>
                <a:spcPts val="1268"/>
              </a:spcAft>
              <a:buClrTx/>
              <a:buSzTx/>
              <a:buFontTx/>
              <a:buNone/>
              <a:tabLst/>
              <a:defRPr/>
            </a:pPr>
            <a:endParaRPr lang="es-ES">
              <a:ea typeface="Meiryo" panose="020B0604030504040204" pitchFamily="34" charset="-128"/>
            </a:endParaRPr>
          </a:p>
          <a:p>
            <a:pPr marL="0" marR="0" lvl="0" indent="0" algn="just" defTabSz="975208" rtl="0" eaLnBrk="1" fontAlgn="auto" latinLnBrk="0" hangingPunct="1">
              <a:lnSpc>
                <a:spcPct val="100000"/>
              </a:lnSpc>
              <a:spcBef>
                <a:spcPts val="600"/>
              </a:spcBef>
              <a:spcAft>
                <a:spcPts val="1268"/>
              </a:spcAft>
              <a:buClrTx/>
              <a:buSzTx/>
              <a:buFontTx/>
              <a:buNone/>
              <a:tabLst/>
              <a:defRPr/>
            </a:pPr>
            <a:r>
              <a:rPr lang="en-GB">
                <a:ea typeface="Meiryo" panose="020B0604030504040204" pitchFamily="34" charset="-128"/>
              </a:rPr>
              <a:t>Vaya proyectando las DIAPOSITIVAS 13 a 15 e invite a un participante a leer el caso al grupo. </a:t>
            </a:r>
            <a:endParaRPr lang="es-ES">
              <a:ea typeface="Meiryo" panose="020B0604030504040204" pitchFamily="34" charset="-128"/>
            </a:endParaRPr>
          </a:p>
          <a:p>
            <a:pPr marL="0" marR="0" lvl="0" indent="0" algn="just" defTabSz="975208" rtl="0" eaLnBrk="1" fontAlgn="auto" latinLnBrk="0" hangingPunct="1">
              <a:lnSpc>
                <a:spcPct val="100000"/>
              </a:lnSpc>
              <a:spcBef>
                <a:spcPts val="600"/>
              </a:spcBef>
              <a:spcAft>
                <a:spcPts val="1268"/>
              </a:spcAft>
              <a:buClrTx/>
              <a:buSzTx/>
              <a:buFontTx/>
              <a:buNone/>
              <a:tabLst/>
              <a:defRPr/>
            </a:pPr>
            <a:r>
              <a:rPr lang="en-GB">
                <a:ea typeface="Meiryo" panose="020B0604030504040204" pitchFamily="34" charset="-128"/>
              </a:rPr>
              <a:t>Este casotambién se encuentra en la Guía del Participante.</a:t>
            </a:r>
            <a:endParaRPr lang="en-GB" dirty="0">
              <a:ea typeface="Meiryo" panose="020B0604030504040204" pitchFamily="34" charset="-128"/>
              <a:cs typeface="Tahoma" panose="020B060403050404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15</a:t>
            </a:fld>
            <a:endParaRPr lang="en-US"/>
          </a:p>
        </p:txBody>
      </p:sp>
    </p:spTree>
    <p:extLst>
      <p:ext uri="{BB962C8B-B14F-4D97-AF65-F5344CB8AC3E}">
        <p14:creationId xmlns:p14="http://schemas.microsoft.com/office/powerpoint/2010/main" val="3372726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i="0" dirty="0">
                <a:effectLst/>
                <a:latin typeface="Helvetica" pitchFamily="2" charset="0"/>
              </a:rPr>
              <a:t>1. ¿</a:t>
            </a:r>
            <a:r>
              <a:rPr lang="en-US" sz="2000" b="1" i="0" dirty="0" err="1">
                <a:effectLst/>
                <a:latin typeface="Helvetica" pitchFamily="2" charset="0"/>
              </a:rPr>
              <a:t>Qué</a:t>
            </a:r>
            <a:r>
              <a:rPr lang="en-US" sz="2000" b="1" i="0" dirty="0">
                <a:effectLst/>
                <a:latin typeface="Helvetica" pitchFamily="2" charset="0"/>
              </a:rPr>
              <a:t> </a:t>
            </a:r>
            <a:r>
              <a:rPr lang="en-US" sz="2000" b="1" i="0" dirty="0" err="1">
                <a:effectLst/>
                <a:latin typeface="Helvetica" pitchFamily="2" charset="0"/>
              </a:rPr>
              <a:t>necesita</a:t>
            </a:r>
            <a:r>
              <a:rPr lang="en-US" sz="2000" b="1" i="0" dirty="0">
                <a:effectLst/>
                <a:latin typeface="Helvetica" pitchFamily="2" charset="0"/>
              </a:rPr>
              <a:t> saber Sergey antes de </a:t>
            </a:r>
            <a:r>
              <a:rPr lang="en-US" sz="2000" b="1" i="0" dirty="0" err="1">
                <a:effectLst/>
                <a:latin typeface="Helvetica" pitchFamily="2" charset="0"/>
              </a:rPr>
              <a:t>comenzar</a:t>
            </a:r>
            <a:r>
              <a:rPr lang="en-US" sz="2000" b="1" i="0" dirty="0">
                <a:effectLst/>
                <a:latin typeface="Helvetica" pitchFamily="2" charset="0"/>
              </a:rPr>
              <a:t> a </a:t>
            </a:r>
            <a:r>
              <a:rPr lang="en-US" sz="2000" b="1" i="0" dirty="0" err="1">
                <a:effectLst/>
                <a:latin typeface="Helvetica" pitchFamily="2" charset="0"/>
              </a:rPr>
              <a:t>elaborar</a:t>
            </a:r>
            <a:r>
              <a:rPr lang="en-US" sz="2000" b="1" i="0" dirty="0">
                <a:effectLst/>
                <a:latin typeface="Helvetica" pitchFamily="2" charset="0"/>
              </a:rPr>
              <a:t> un </a:t>
            </a:r>
            <a:r>
              <a:rPr lang="en-US" sz="2000" b="1" i="0" dirty="0" err="1">
                <a:effectLst/>
                <a:latin typeface="Helvetica" pitchFamily="2" charset="0"/>
              </a:rPr>
              <a:t>estudio</a:t>
            </a:r>
            <a:r>
              <a:rPr lang="en-US" sz="2000" b="1" i="0" dirty="0">
                <a:effectLst/>
                <a:latin typeface="Helvetica" pitchFamily="2" charset="0"/>
              </a:rPr>
              <a:t> </a:t>
            </a:r>
            <a:r>
              <a:rPr lang="en-US" sz="2000" b="1" i="0" dirty="0" err="1">
                <a:effectLst/>
                <a:latin typeface="Helvetica" pitchFamily="2" charset="0"/>
              </a:rPr>
              <a:t>académico</a:t>
            </a:r>
            <a:r>
              <a:rPr lang="en-US" sz="2000" b="1" i="0" dirty="0">
                <a:effectLst/>
                <a:latin typeface="Helvetica" pitchFamily="2" charset="0"/>
              </a:rPr>
              <a:t> personal </a:t>
            </a:r>
            <a:r>
              <a:rPr lang="en-US" sz="2000" b="1" i="0" dirty="0" err="1">
                <a:effectLst/>
                <a:latin typeface="Helvetica" pitchFamily="2" charset="0"/>
              </a:rPr>
              <a:t>sobre</a:t>
            </a:r>
            <a:r>
              <a:rPr lang="en-US" sz="2000" b="1" i="0" dirty="0">
                <a:effectLst/>
                <a:latin typeface="Helvetica" pitchFamily="2" charset="0"/>
              </a:rPr>
              <a:t> un </a:t>
            </a:r>
            <a:r>
              <a:rPr lang="en-US" sz="2000" b="1" i="0" dirty="0" err="1">
                <a:effectLst/>
                <a:latin typeface="Helvetica" pitchFamily="2" charset="0"/>
              </a:rPr>
              <a:t>tema</a:t>
            </a:r>
            <a:r>
              <a:rPr lang="en-US" sz="2000" b="1" i="0" dirty="0">
                <a:effectLst/>
                <a:latin typeface="Helvetica" pitchFamily="2" charset="0"/>
              </a:rPr>
              <a:t> </a:t>
            </a:r>
            <a:r>
              <a:rPr lang="en-US" sz="2000" b="1" i="0" dirty="0" err="1">
                <a:effectLst/>
                <a:latin typeface="Helvetica" pitchFamily="2" charset="0"/>
              </a:rPr>
              <a:t>relacionado</a:t>
            </a:r>
            <a:r>
              <a:rPr lang="en-US" sz="2000" b="1" i="0" dirty="0">
                <a:effectLst/>
                <a:latin typeface="Helvetica" pitchFamily="2" charset="0"/>
              </a:rPr>
              <a:t> con las </a:t>
            </a:r>
            <a:r>
              <a:rPr lang="en-US" sz="2000" b="1" i="0" dirty="0" err="1">
                <a:effectLst/>
                <a:latin typeface="Helvetica" pitchFamily="2" charset="0"/>
              </a:rPr>
              <a:t>Naciones</a:t>
            </a:r>
            <a:r>
              <a:rPr lang="en-US" sz="2000" b="1" i="0" dirty="0">
                <a:effectLst/>
                <a:latin typeface="Helvetica" pitchFamily="2" charset="0"/>
              </a:rPr>
              <a:t> </a:t>
            </a:r>
            <a:r>
              <a:rPr lang="en-US" sz="2000" b="1" i="0" dirty="0" err="1">
                <a:effectLst/>
                <a:latin typeface="Helvetica" pitchFamily="2" charset="0"/>
              </a:rPr>
              <a:t>Unidas</a:t>
            </a:r>
            <a:r>
              <a:rPr lang="en-US" sz="2000" b="1" i="0" dirty="0">
                <a:effectLst/>
                <a:latin typeface="Helvetica" pitchFamily="2" charset="0"/>
              </a:rPr>
              <a:t> que </a:t>
            </a:r>
            <a:r>
              <a:rPr lang="en-US" sz="2000" b="1" i="0" dirty="0" err="1">
                <a:effectLst/>
                <a:latin typeface="Helvetica" pitchFamily="2" charset="0"/>
              </a:rPr>
              <a:t>vaya</a:t>
            </a:r>
            <a:r>
              <a:rPr lang="en-US" sz="2000" b="1" i="0" dirty="0">
                <a:effectLst/>
                <a:latin typeface="Helvetica" pitchFamily="2" charset="0"/>
              </a:rPr>
              <a:t> a ser </a:t>
            </a:r>
            <a:r>
              <a:rPr lang="en-US" sz="2000" b="1" i="0" dirty="0" err="1">
                <a:effectLst/>
                <a:latin typeface="Helvetica" pitchFamily="2" charset="0"/>
              </a:rPr>
              <a:t>publicado</a:t>
            </a:r>
            <a:r>
              <a:rPr lang="en-US" sz="2000" b="1" i="0" dirty="0">
                <a:effectLst/>
                <a:latin typeface="Helvetica" pitchFamily="2" charset="0"/>
              </a:rPr>
              <a:t>?</a:t>
            </a:r>
            <a:endParaRPr lang="en-US" sz="2000" b="1" dirty="0">
              <a:effectLst/>
              <a:latin typeface="Helvetica" pitchFamily="2" charset="0"/>
            </a:endParaRPr>
          </a:p>
          <a:p>
            <a:pPr marL="0" marR="0" lvl="0" indent="0" algn="l" defTabSz="975208" rtl="0" eaLnBrk="1" fontAlgn="auto" latinLnBrk="0" hangingPunct="1">
              <a:lnSpc>
                <a:spcPct val="100000"/>
              </a:lnSpc>
              <a:spcBef>
                <a:spcPts val="0"/>
              </a:spcBef>
              <a:spcAft>
                <a:spcPts val="0"/>
              </a:spcAft>
              <a:buClrTx/>
              <a:buSzTx/>
              <a:buFontTx/>
              <a:buNone/>
              <a:tabLst/>
              <a:defRPr/>
            </a:pPr>
            <a:r>
              <a:rPr lang="es-ES" sz="2000" b="0" i="0">
                <a:effectLst/>
                <a:latin typeface="Helvetica" pitchFamily="2" charset="0"/>
              </a:rPr>
              <a:t>• </a:t>
            </a:r>
            <a:r>
              <a:rPr lang="es-ES" sz="2000" b="0" i="0" dirty="0">
                <a:effectLst/>
                <a:latin typeface="Helvetica" pitchFamily="2" charset="0"/>
              </a:rPr>
              <a:t>¿Necesita Sergey autorización para llevar a cabo estudios externos? </a:t>
            </a:r>
          </a:p>
          <a:p>
            <a:pPr marL="0" marR="0" lvl="0" indent="0" algn="l" defTabSz="975208" rtl="0" eaLnBrk="1" fontAlgn="auto" latinLnBrk="0" hangingPunct="1">
              <a:lnSpc>
                <a:spcPct val="100000"/>
              </a:lnSpc>
              <a:spcBef>
                <a:spcPts val="0"/>
              </a:spcBef>
              <a:spcAft>
                <a:spcPts val="0"/>
              </a:spcAft>
              <a:buClrTx/>
              <a:buSzTx/>
              <a:buFontTx/>
              <a:buNone/>
              <a:tabLst/>
              <a:defRPr/>
            </a:pPr>
            <a:r>
              <a:rPr lang="es-ES" sz="2000" b="0" i="0">
                <a:effectLst/>
                <a:latin typeface="Helvetica" pitchFamily="2" charset="0"/>
              </a:rPr>
              <a:t>• </a:t>
            </a:r>
            <a:r>
              <a:rPr lang="es-ES" sz="2000" b="0" i="0" dirty="0">
                <a:effectLst/>
                <a:latin typeface="Helvetica" pitchFamily="2" charset="0"/>
              </a:rPr>
              <a:t>¿Puede Sergey realizar encuestas, cuestionarios o entrevistas al personal de las Naciones Unidas y a sus homólogos relacionados con sus estudios académicos personales? </a:t>
            </a:r>
          </a:p>
          <a:p>
            <a:pPr marL="0" marR="0" lvl="0" indent="0" algn="l" defTabSz="975208" rtl="0" eaLnBrk="1" fontAlgn="auto" latinLnBrk="0" hangingPunct="1">
              <a:lnSpc>
                <a:spcPct val="100000"/>
              </a:lnSpc>
              <a:spcBef>
                <a:spcPts val="0"/>
              </a:spcBef>
              <a:spcAft>
                <a:spcPts val="0"/>
              </a:spcAft>
              <a:buClrTx/>
              <a:buSzTx/>
              <a:buFontTx/>
              <a:buNone/>
              <a:tabLst/>
              <a:defRPr/>
            </a:pPr>
            <a:r>
              <a:rPr lang="es-ES" sz="2000" b="0" i="0">
                <a:effectLst/>
                <a:latin typeface="Helvetica" pitchFamily="2" charset="0"/>
              </a:rPr>
              <a:t>• </a:t>
            </a:r>
            <a:r>
              <a:rPr lang="es-ES" sz="2000" b="0" i="0" dirty="0">
                <a:effectLst/>
                <a:latin typeface="Helvetica" pitchFamily="2" charset="0"/>
              </a:rPr>
              <a:t>¿Necesita Sergey aprobación para publicar una tesis académica? </a:t>
            </a:r>
          </a:p>
          <a:p>
            <a:pPr marL="0" marR="0" lvl="0" indent="0" algn="l" defTabSz="975208" rtl="0" eaLnBrk="1" fontAlgn="auto" latinLnBrk="0" hangingPunct="1">
              <a:lnSpc>
                <a:spcPct val="100000"/>
              </a:lnSpc>
              <a:spcBef>
                <a:spcPts val="0"/>
              </a:spcBef>
              <a:spcAft>
                <a:spcPts val="0"/>
              </a:spcAft>
              <a:buClrTx/>
              <a:buSzTx/>
              <a:buFontTx/>
              <a:buNone/>
              <a:tabLst/>
              <a:defRPr/>
            </a:pPr>
            <a:endParaRPr lang="es-ES" sz="2000" b="0" i="0" dirty="0">
              <a:effectLst/>
              <a:latin typeface="Helvetica" pitchFamily="2" charset="0"/>
            </a:endParaRPr>
          </a:p>
          <a:p>
            <a:endParaRPr lang="es-ES" sz="2000" b="0" i="0" dirty="0">
              <a:effectLst/>
              <a:latin typeface="Helvetica" pitchFamily="2" charset="0"/>
            </a:endParaRPr>
          </a:p>
          <a:p>
            <a:pPr marL="0" marR="0" lvl="0" indent="0" algn="l" defTabSz="975208" rtl="0" eaLnBrk="1" fontAlgn="auto" latinLnBrk="0" hangingPunct="1">
              <a:lnSpc>
                <a:spcPct val="100000"/>
              </a:lnSpc>
              <a:spcBef>
                <a:spcPts val="0"/>
              </a:spcBef>
              <a:spcAft>
                <a:spcPts val="0"/>
              </a:spcAft>
              <a:buClrTx/>
              <a:buSzTx/>
              <a:buFontTx/>
              <a:buNone/>
              <a:tabLst/>
              <a:defRPr/>
            </a:pPr>
            <a:r>
              <a:rPr lang="es-ES" sz="2000" b="0" i="0">
                <a:effectLst/>
                <a:latin typeface="Helvetica" pitchFamily="2" charset="0"/>
              </a:rPr>
              <a:t>• </a:t>
            </a:r>
            <a:r>
              <a:rPr lang="es-ES" sz="2000" b="0" i="0" dirty="0">
                <a:effectLst/>
                <a:latin typeface="Helvetica" pitchFamily="2" charset="0"/>
              </a:rPr>
              <a:t>Los funcionarios podrán realizar a su discreción estudios que tengan lugar fuera del horario de trabajo o durante el disfrute de una licencia (sección 5.2 de la instrucción administrativa sobre actividades externas (ST/Al/2000/13)). </a:t>
            </a:r>
          </a:p>
          <a:p>
            <a:r>
              <a:rPr lang="es-ES" sz="2000" b="0" i="0">
                <a:effectLst/>
                <a:latin typeface="Helvetica" pitchFamily="2" charset="0"/>
              </a:rPr>
              <a:t>• </a:t>
            </a:r>
            <a:r>
              <a:rPr lang="es-ES" sz="2000" b="0" i="0" dirty="0">
                <a:effectLst/>
                <a:latin typeface="Helvetica" pitchFamily="2" charset="0"/>
              </a:rPr>
              <a:t>Los funcionarios deberán observar la mayor discreción con respecto a todos los asuntos oficiales (cláusula 1.2 i) del Estatuto del Personal). </a:t>
            </a:r>
          </a:p>
          <a:p>
            <a:r>
              <a:rPr lang="es-ES" sz="2000" b="0" i="0">
                <a:effectLst/>
                <a:latin typeface="Helvetica" pitchFamily="2" charset="0"/>
              </a:rPr>
              <a:t>• </a:t>
            </a:r>
            <a:r>
              <a:rPr lang="es-ES" sz="2000" b="0" i="0" dirty="0">
                <a:effectLst/>
                <a:latin typeface="Helvetica" pitchFamily="2" charset="0"/>
              </a:rPr>
              <a:t>Los funcionarios no pueden comunicar sin autorización información de las Naciones Unidas que no se haya hecho pública, ni utilizar su cargo o los conocimientos adquiridos en el ejercicio de sus funciones oficiales en beneficio propio (cláusulas 1.2 g) e i) del Estatuto del Personal). </a:t>
            </a:r>
          </a:p>
          <a:p>
            <a:r>
              <a:rPr lang="es-ES" sz="2000" b="0" i="0">
                <a:effectLst/>
                <a:latin typeface="Helvetica" pitchFamily="2" charset="0"/>
              </a:rPr>
              <a:t>• </a:t>
            </a:r>
            <a:r>
              <a:rPr lang="es-ES" sz="2000" b="0" i="0" dirty="0">
                <a:effectLst/>
                <a:latin typeface="Helvetica" pitchFamily="2" charset="0"/>
              </a:rPr>
              <a:t>Hacerlo puede constituir un uso indebido de su cargo o función o de los recursos de las Naciones Unidas para obtener beneficios personales (cláusula 1.2 g) del Estatuto del Personal). </a:t>
            </a:r>
          </a:p>
          <a:p>
            <a:r>
              <a:rPr lang="es-ES" sz="2000" b="0" i="0">
                <a:effectLst/>
                <a:latin typeface="Helvetica" pitchFamily="2" charset="0"/>
              </a:rPr>
              <a:t>• </a:t>
            </a:r>
            <a:r>
              <a:rPr lang="es-ES" sz="2000" b="0" i="0" dirty="0">
                <a:effectLst/>
                <a:latin typeface="Helvetica" pitchFamily="2" charset="0"/>
              </a:rPr>
              <a:t>También puede llegar a suponer una violación de la confidencialidad y de los derechos de propiedad, de autor y de patente de las Naciones Unidas respecto de cualquier trabajo realizado por los funcionarios (regla 1.9 del Reglamento del Personal). </a:t>
            </a:r>
          </a:p>
          <a:p>
            <a:r>
              <a:rPr lang="es-ES" sz="2000" b="0" i="0">
                <a:effectLst/>
                <a:latin typeface="Helvetica" pitchFamily="2" charset="0"/>
              </a:rPr>
              <a:t>• </a:t>
            </a:r>
            <a:r>
              <a:rPr lang="es-ES" sz="2000" b="0" i="0" dirty="0">
                <a:effectLst/>
                <a:latin typeface="Helvetica" pitchFamily="2" charset="0"/>
              </a:rPr>
              <a:t>Las actividades externas relacionadas con los propósitos, actividades o intereses de las Naciones Unidas, como la presentación de artículos, libros u otro material para su publicación, requieren autorización previa (cláusulas 1.2 o) y p) del Estatuto del Personal, regla 1.2 r) del Reglamento del Personal y sección 4.1 d) de la instrucción administrativa sobre actividades externas (ST/Al/2000/13)).</a:t>
            </a:r>
          </a:p>
          <a:p>
            <a:endParaRPr lang="es-ES" sz="2000" b="0" i="0" dirty="0">
              <a:effectLst/>
              <a:latin typeface="Helvetica" pitchFamily="2" charset="0"/>
            </a:endParaRPr>
          </a:p>
          <a:p>
            <a:endParaRPr lang="en-US" sz="2000" dirty="0">
              <a:effectLst/>
              <a:latin typeface="Helvetica" pitchFamily="2" charset="0"/>
            </a:endParaRPr>
          </a:p>
          <a:p>
            <a:r>
              <a:rPr lang="es-ES" sz="2000" b="1" i="0" dirty="0">
                <a:effectLst/>
                <a:latin typeface="Helvetica" pitchFamily="2" charset="0"/>
              </a:rPr>
              <a:t>2. ¿Está permitido que Sergey escriba su tesis de maestría basándose en su trabajo actual para la misión? </a:t>
            </a:r>
          </a:p>
          <a:p>
            <a:endParaRPr lang="es-ES" sz="2000" b="1" i="0" dirty="0">
              <a:effectLst/>
              <a:latin typeface="Helvetica" pitchFamily="2" charset="0"/>
            </a:endParaRPr>
          </a:p>
          <a:p>
            <a:r>
              <a:rPr lang="es-ES" sz="2000" b="0" i="0">
                <a:effectLst/>
                <a:latin typeface="Helvetica" pitchFamily="2" charset="0"/>
              </a:rPr>
              <a:t>• </a:t>
            </a:r>
            <a:r>
              <a:rPr lang="es-ES" sz="2000" b="0" i="0" dirty="0">
                <a:effectLst/>
                <a:latin typeface="Helvetica" pitchFamily="2" charset="0"/>
              </a:rPr>
              <a:t>Todos los derechos sobre los trabajos que los funcionarios realicen en el desempeño de sus funciones oficiales pertenecen a las Naciones Unidas (regla 1.9 del Reglamento del Personal). </a:t>
            </a:r>
          </a:p>
          <a:p>
            <a:endParaRPr lang="es-ES" sz="2000" b="0" i="0" dirty="0">
              <a:effectLst/>
              <a:latin typeface="Helvetica" pitchFamily="2" charset="0"/>
            </a:endParaRPr>
          </a:p>
          <a:p>
            <a:r>
              <a:rPr lang="es-ES" sz="2000" b="0" i="0">
                <a:effectLst/>
                <a:latin typeface="Helvetica" pitchFamily="2" charset="0"/>
              </a:rPr>
              <a:t>• </a:t>
            </a:r>
            <a:r>
              <a:rPr lang="es-ES" sz="2000" b="0" i="0" dirty="0">
                <a:effectLst/>
                <a:latin typeface="Helvetica" pitchFamily="2" charset="0"/>
              </a:rPr>
              <a:t>Los funcionarios no deben aprovechar sus cargos ni los conocimientos adquiridos en el desempeño de sus funciones oficiales para obtener beneficios personales, sean financieros o de otro tipo, ni para beneficiar a terceros, como familiares, amigos y personas a quienes deseen favorecer (cláusula 1.2 g) del Estatuto del Personal). </a:t>
            </a:r>
          </a:p>
          <a:p>
            <a:endParaRPr lang="es-ES" sz="2000" b="1" i="0" dirty="0">
              <a:effectLst/>
              <a:latin typeface="Helvetica" pitchFamily="2" charset="0"/>
            </a:endParaRPr>
          </a:p>
          <a:p>
            <a:r>
              <a:rPr lang="es-ES" sz="2000" b="1" i="0" dirty="0">
                <a:effectLst/>
                <a:latin typeface="Helvetica" pitchFamily="2" charset="0"/>
              </a:rPr>
              <a:t>3. Es necesario que Sergey solicite la aprobación del manuscrito de su tesis antes de publicarlo si cambia de tema para que ya no tenga relación con sus funciones en las Naciones Unidas, pero sigue estando relacionado con los propósitos, actividades o intereses de las Naciones Unidas? </a:t>
            </a:r>
          </a:p>
          <a:p>
            <a:endParaRPr lang="es-ES" sz="2000" b="1" i="0" dirty="0">
              <a:effectLst/>
              <a:latin typeface="Helvetica" pitchFamily="2" charset="0"/>
            </a:endParaRPr>
          </a:p>
          <a:p>
            <a:r>
              <a:rPr lang="es-ES" sz="2000" b="0" i="0" dirty="0">
                <a:effectLst/>
                <a:latin typeface="Helvetica" pitchFamily="2" charset="0"/>
              </a:rPr>
              <a:t>En el caso de las publicaciones, se requiere la aprobación no solo de la actividad como tal, sino también del manuscrito antes de su publicación, siempre que esté relacionado con los propósitos, actividades o intereses de las Naciones Unidas (párrafo 3 del comentario a la regla 1.2 t) del Reglamento del Personal (ST/SGB/2016/9)). </a:t>
            </a:r>
          </a:p>
          <a:p>
            <a:endParaRPr lang="es-ES" sz="2000" b="0" i="0" dirty="0">
              <a:effectLst/>
              <a:latin typeface="Helvetica" pitchFamily="2" charset="0"/>
            </a:endParaRPr>
          </a:p>
          <a:p>
            <a:r>
              <a:rPr lang="es-ES" sz="2000" b="0" i="0" dirty="0">
                <a:effectLst/>
                <a:latin typeface="Helvetica" pitchFamily="2" charset="0"/>
              </a:rPr>
              <a:t>La autoridad para aprobar actividades externas relacionadas con las Naciones Unidas, incluidas las publicaciones, corresponde al jefe de entidad pertinente (51/568/2019/2, anexo IV). No obtener aprobación antes de publicar el trabajo puede acarrear consecuencias administrativas o disciplinarias. </a:t>
            </a:r>
          </a:p>
          <a:p>
            <a:endParaRPr lang="es-ES" sz="2000" b="1" i="0" dirty="0">
              <a:effectLst/>
              <a:latin typeface="Helvetica" pitchFamily="2" charset="0"/>
            </a:endParaRPr>
          </a:p>
          <a:p>
            <a:r>
              <a:rPr lang="es-ES" sz="2000" b="1" i="0" dirty="0">
                <a:effectLst/>
                <a:latin typeface="Helvetica" pitchFamily="2" charset="0"/>
              </a:rPr>
              <a:t>4. ¿Qué debe tener en cuenta el jefe de la entidad al examinar una solicitud de publicación? </a:t>
            </a:r>
          </a:p>
          <a:p>
            <a:endParaRPr lang="es-ES" sz="2000" b="1" i="0" dirty="0">
              <a:effectLst/>
              <a:latin typeface="Helvetica" pitchFamily="2" charset="0"/>
            </a:endParaRPr>
          </a:p>
          <a:p>
            <a:r>
              <a:rPr lang="es-ES" sz="2000" b="0" i="0" dirty="0">
                <a:effectLst/>
                <a:latin typeface="Helvetica" pitchFamily="2" charset="0"/>
              </a:rPr>
              <a:t>Se podrá conceder la aprobación de conformidad con la cláusula 1.4 p) del estatuto del Personal. La publicación propuesta puede autorizarse si:</a:t>
            </a:r>
          </a:p>
          <a:p>
            <a:pPr marL="514350" indent="-514350">
              <a:buFont typeface="+mj-lt"/>
              <a:buAutoNum type="romanLcPeriod"/>
            </a:pPr>
            <a:r>
              <a:rPr lang="es-ES" sz="2000" b="0" i="0" dirty="0">
                <a:effectLst/>
                <a:latin typeface="Helvetica" pitchFamily="2" charset="0"/>
              </a:rPr>
              <a:t>no es incompatible con las funciones oficiales del funcionario ni con su condición de funcionario público internacional;</a:t>
            </a:r>
          </a:p>
          <a:p>
            <a:pPr marL="514350" indent="-514350">
              <a:buFont typeface="+mj-lt"/>
              <a:buAutoNum type="romanLcPeriod"/>
            </a:pPr>
            <a:endParaRPr lang="es-ES" sz="2000" b="0" i="0" dirty="0">
              <a:effectLst/>
              <a:latin typeface="Helvetica" pitchFamily="2" charset="0"/>
            </a:endParaRPr>
          </a:p>
          <a:p>
            <a:pPr marL="514350" indent="-514350">
              <a:buFont typeface="+mj-lt"/>
              <a:buAutoNum type="romanLcPeriod"/>
            </a:pPr>
            <a:r>
              <a:rPr lang="es-ES" sz="2000" b="0" i="0" dirty="0">
                <a:effectLst/>
                <a:latin typeface="Helvetica" pitchFamily="2" charset="0"/>
              </a:rPr>
              <a:t>no menoscaba los intereses de las Naciones Unidas, y </a:t>
            </a:r>
          </a:p>
          <a:p>
            <a:pPr marL="514350" indent="-514350">
              <a:buFont typeface="+mj-lt"/>
              <a:buAutoNum type="romanLcPeriod"/>
            </a:pPr>
            <a:endParaRPr lang="es-ES" sz="2000" b="0" i="0" dirty="0">
              <a:effectLst/>
              <a:latin typeface="Helvetica" pitchFamily="2" charset="0"/>
            </a:endParaRPr>
          </a:p>
          <a:p>
            <a:pPr marL="514350" indent="-514350">
              <a:buFont typeface="+mj-lt"/>
              <a:buAutoNum type="romanLcPeriod"/>
            </a:pPr>
            <a:r>
              <a:rPr lang="es-ES" sz="2000" b="0" i="0" dirty="0">
                <a:effectLst/>
                <a:latin typeface="Helvetica" pitchFamily="2" charset="0"/>
              </a:rPr>
              <a:t>está autorizada por las leyes vigentes en el lugar de destino o donde se desarrolle la actividad. El jefe de la entidad correspondiente debe asegurarse, además, de que la publicación propuesta: </a:t>
            </a:r>
          </a:p>
          <a:p>
            <a:endParaRPr lang="es-ES" sz="2000" b="0" i="0" dirty="0">
              <a:effectLst/>
              <a:latin typeface="Helvetica" pitchFamily="2" charset="0"/>
            </a:endParaRPr>
          </a:p>
          <a:p>
            <a:pPr marL="944804" lvl="1" indent="-457200">
              <a:buAutoNum type="alphaLcParenR"/>
            </a:pPr>
            <a:r>
              <a:rPr lang="es-ES" sz="2000" b="0" i="0" dirty="0">
                <a:effectLst/>
                <a:latin typeface="Helvetica" pitchFamily="2" charset="0"/>
              </a:rPr>
              <a:t>no infrinja los requisitos de confidencialidad de las Naciones Unidas (cláusula 1.2 i) del Estatuto del Personal); </a:t>
            </a:r>
          </a:p>
          <a:p>
            <a:pPr marL="944804" lvl="1" indent="-457200">
              <a:buAutoNum type="alphaLcParenR"/>
            </a:pPr>
            <a:r>
              <a:rPr lang="es-ES" sz="2000" b="0" i="0" dirty="0">
                <a:effectLst/>
                <a:latin typeface="Helvetica" pitchFamily="2" charset="0"/>
              </a:rPr>
              <a:t>no vulnere los derechos de las Naciones Unidas, incluidos los derechos de propiedad, de autor y de patente, sobre cualquier trabajo realizado por los funcionarios (regla 1.9 del Reglamento del Personal); </a:t>
            </a:r>
          </a:p>
          <a:p>
            <a:pPr marL="944804" lvl="1" indent="-457200">
              <a:buAutoNum type="alphaLcParenR"/>
            </a:pPr>
            <a:r>
              <a:rPr lang="es-ES" sz="2000" b="0" i="0" dirty="0">
                <a:effectLst/>
                <a:latin typeface="Helvetica" pitchFamily="2" charset="0"/>
              </a:rPr>
              <a:t>cite debidamente las fuentes de las Naciones Unidas utilizadas, según proceda (cláusula 1.2 i) del Estatuto del Personal), y d) no utilice los conocimientos adquiridos en el desempeño de las funciones oficiales del funcionario (cláusula 1.2 g) del Estatuto del Personal). </a:t>
            </a:r>
          </a:p>
          <a:p>
            <a:endParaRPr lang="es-ES" sz="2000" b="1" i="0" dirty="0">
              <a:effectLst/>
              <a:latin typeface="Helvetica" pitchFamily="2" charset="0"/>
            </a:endParaRPr>
          </a:p>
          <a:p>
            <a:r>
              <a:rPr lang="es-ES" sz="2000" b="1" i="0" dirty="0">
                <a:effectLst/>
                <a:latin typeface="Helvetica" pitchFamily="2" charset="0"/>
              </a:rPr>
              <a:t>5. ¿Debería incluirse un descargo de responsabilidad en una publicación aprobada relacionada con los propósitos, actividades o intereses de las Naciones Unidas? </a:t>
            </a:r>
          </a:p>
          <a:p>
            <a:endParaRPr lang="es-ES" sz="2000" b="1" i="0" dirty="0">
              <a:effectLst/>
              <a:latin typeface="Helvetica" pitchFamily="2" charset="0"/>
            </a:endParaRPr>
          </a:p>
          <a:p>
            <a:r>
              <a:rPr lang="es-ES" sz="2000" b="0" i="0" dirty="0">
                <a:effectLst/>
                <a:latin typeface="Helvetica" pitchFamily="2" charset="0"/>
              </a:rPr>
              <a:t>Es necesario Incluir un descargo de responsabilidad en toda publicación relacionada con los propósitos, actividades o intereses de las Naciones Unidas que haya sido aprobada y cuyo autor pueda ser identificado como trabajador de la Organización. La publicación de material por parte de una editorial que no sea legalmente subsidiaria de cualquier órgano de las Naciones Unidas requerirá la inclusión del siguiente descargo de responsabilidad: "Las opiniones expresadas en este documento son las del autor o autores y no reflejan necesariamente las opiniones de las Naciones Unidas" sección 4.3 de la instrucción administrativa sobre actividades externas (ST/Al/2000/13)).</a:t>
            </a:r>
            <a:endParaRPr lang="en-US" sz="2000" b="0" dirty="0">
              <a:effectLst/>
              <a:latin typeface="Helvetica" pitchFamily="2"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16</a:t>
            </a:fld>
            <a:endParaRPr lang="en-US"/>
          </a:p>
        </p:txBody>
      </p:sp>
    </p:spTree>
    <p:extLst>
      <p:ext uri="{BB962C8B-B14F-4D97-AF65-F5344CB8AC3E}">
        <p14:creationId xmlns:p14="http://schemas.microsoft.com/office/powerpoint/2010/main" val="822170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sz="2000" b="0" i="0" dirty="0">
                <a:effectLst/>
                <a:latin typeface="Helvetica" pitchFamily="2" charset="0"/>
              </a:rPr>
              <a:t>﻿﻿Los </a:t>
            </a:r>
            <a:r>
              <a:rPr lang="en-US" sz="2000" b="0" i="0" dirty="0" err="1">
                <a:effectLst/>
                <a:latin typeface="Helvetica" pitchFamily="2" charset="0"/>
              </a:rPr>
              <a:t>funcionarios</a:t>
            </a:r>
            <a:r>
              <a:rPr lang="en-US" sz="2000" b="0" i="0" dirty="0">
                <a:effectLst/>
                <a:latin typeface="Helvetica" pitchFamily="2" charset="0"/>
              </a:rPr>
              <a:t> no </a:t>
            </a:r>
            <a:r>
              <a:rPr lang="en-US" sz="2000" b="0" i="0" dirty="0" err="1">
                <a:effectLst/>
                <a:latin typeface="Helvetica" pitchFamily="2" charset="0"/>
              </a:rPr>
              <a:t>deben</a:t>
            </a:r>
            <a:r>
              <a:rPr lang="en-US" sz="2000" b="0" i="0" dirty="0">
                <a:effectLst/>
                <a:latin typeface="Helvetica" pitchFamily="2" charset="0"/>
              </a:rPr>
              <a:t> </a:t>
            </a:r>
            <a:r>
              <a:rPr lang="en-US" sz="2000" b="0" i="0" dirty="0" err="1">
                <a:effectLst/>
                <a:latin typeface="Helvetica" pitchFamily="2" charset="0"/>
              </a:rPr>
              <a:t>aprovechar</a:t>
            </a:r>
            <a:r>
              <a:rPr lang="en-US" sz="2000" b="0" i="0" dirty="0">
                <a:effectLst/>
                <a:latin typeface="Helvetica" pitchFamily="2" charset="0"/>
              </a:rPr>
              <a:t> sus cargos </a:t>
            </a:r>
            <a:r>
              <a:rPr lang="en-US" sz="2000" b="0" i="0" dirty="0" err="1">
                <a:effectLst/>
                <a:latin typeface="Helvetica" pitchFamily="2" charset="0"/>
              </a:rPr>
              <a:t>ni</a:t>
            </a:r>
            <a:r>
              <a:rPr lang="en-US" sz="2000" b="0" i="0" dirty="0">
                <a:effectLst/>
                <a:latin typeface="Helvetica" pitchFamily="2" charset="0"/>
              </a:rPr>
              <a:t> </a:t>
            </a:r>
            <a:r>
              <a:rPr lang="en-US" sz="2000" b="0" i="0" dirty="0" err="1">
                <a:effectLst/>
                <a:latin typeface="Helvetica" pitchFamily="2" charset="0"/>
              </a:rPr>
              <a:t>los</a:t>
            </a:r>
            <a:r>
              <a:rPr lang="en-US" sz="2000" b="0" i="0" dirty="0">
                <a:effectLst/>
                <a:latin typeface="Helvetica" pitchFamily="2" charset="0"/>
              </a:rPr>
              <a:t> </a:t>
            </a:r>
            <a:r>
              <a:rPr lang="en-US" sz="2000" b="0" i="0" dirty="0" err="1">
                <a:effectLst/>
                <a:latin typeface="Helvetica" pitchFamily="2" charset="0"/>
              </a:rPr>
              <a:t>conocimientos</a:t>
            </a:r>
            <a:r>
              <a:rPr lang="en-US" sz="2000" b="0" i="0" dirty="0">
                <a:effectLst/>
                <a:latin typeface="Helvetica" pitchFamily="2" charset="0"/>
              </a:rPr>
              <a:t> </a:t>
            </a:r>
            <a:r>
              <a:rPr lang="en-US" sz="2000" b="0" i="0" dirty="0" err="1">
                <a:effectLst/>
                <a:latin typeface="Helvetica" pitchFamily="2" charset="0"/>
              </a:rPr>
              <a:t>adquiridos</a:t>
            </a:r>
            <a:r>
              <a:rPr lang="en-US" sz="2000" b="0" i="0" dirty="0">
                <a:effectLst/>
                <a:latin typeface="Helvetica" pitchFamily="2" charset="0"/>
              </a:rPr>
              <a:t> </a:t>
            </a:r>
            <a:r>
              <a:rPr lang="en-US" sz="2000" b="0" i="0" dirty="0" err="1">
                <a:effectLst/>
                <a:latin typeface="Helvetica" pitchFamily="2" charset="0"/>
              </a:rPr>
              <a:t>en</a:t>
            </a:r>
            <a:r>
              <a:rPr lang="en-US" sz="2000" b="0" i="0" dirty="0">
                <a:effectLst/>
                <a:latin typeface="Helvetica" pitchFamily="2" charset="0"/>
              </a:rPr>
              <a:t> </a:t>
            </a:r>
            <a:r>
              <a:rPr lang="en-US" sz="2000" b="0" i="0" dirty="0" err="1">
                <a:effectLst/>
                <a:latin typeface="Helvetica" pitchFamily="2" charset="0"/>
              </a:rPr>
              <a:t>el</a:t>
            </a:r>
            <a:r>
              <a:rPr lang="en-US" sz="2000" b="0" i="0" dirty="0">
                <a:effectLst/>
                <a:latin typeface="Helvetica" pitchFamily="2" charset="0"/>
              </a:rPr>
              <a:t> </a:t>
            </a:r>
            <a:r>
              <a:rPr lang="en-US" sz="2000" b="0" i="0" dirty="0" err="1">
                <a:effectLst/>
                <a:latin typeface="Helvetica" pitchFamily="2" charset="0"/>
              </a:rPr>
              <a:t>desempeño</a:t>
            </a:r>
            <a:r>
              <a:rPr lang="en-US" sz="2000" b="0" i="0" dirty="0">
                <a:effectLst/>
                <a:latin typeface="Helvetica" pitchFamily="2" charset="0"/>
              </a:rPr>
              <a:t> de sus </a:t>
            </a:r>
            <a:r>
              <a:rPr lang="en-US" sz="2000" b="0" i="0" dirty="0" err="1">
                <a:effectLst/>
                <a:latin typeface="Helvetica" pitchFamily="2" charset="0"/>
              </a:rPr>
              <a:t>funciones</a:t>
            </a:r>
            <a:r>
              <a:rPr lang="en-US" sz="2000" b="0" i="0" dirty="0">
                <a:effectLst/>
                <a:latin typeface="Helvetica" pitchFamily="2" charset="0"/>
              </a:rPr>
              <a:t> </a:t>
            </a:r>
            <a:r>
              <a:rPr lang="en-US" sz="2000" b="0" i="0" dirty="0" err="1">
                <a:effectLst/>
                <a:latin typeface="Helvetica" pitchFamily="2" charset="0"/>
              </a:rPr>
              <a:t>oficiales</a:t>
            </a:r>
            <a:r>
              <a:rPr lang="en-US" sz="2000" b="0" i="0" dirty="0">
                <a:effectLst/>
                <a:latin typeface="Helvetica" pitchFamily="2" charset="0"/>
              </a:rPr>
              <a:t> para </a:t>
            </a:r>
            <a:r>
              <a:rPr lang="en-US" sz="2000" b="0" i="0" dirty="0" err="1">
                <a:effectLst/>
                <a:latin typeface="Helvetica" pitchFamily="2" charset="0"/>
              </a:rPr>
              <a:t>obtener</a:t>
            </a:r>
            <a:r>
              <a:rPr lang="en-US" sz="2000" b="0" i="0" dirty="0">
                <a:effectLst/>
                <a:latin typeface="Helvetica" pitchFamily="2" charset="0"/>
              </a:rPr>
              <a:t> </a:t>
            </a:r>
            <a:r>
              <a:rPr lang="en-US" sz="2000" b="0" i="0" dirty="0" err="1">
                <a:effectLst/>
                <a:latin typeface="Helvetica" pitchFamily="2" charset="0"/>
              </a:rPr>
              <a:t>beneficios</a:t>
            </a:r>
            <a:r>
              <a:rPr lang="en-US" sz="2000" b="0" i="0" dirty="0">
                <a:effectLst/>
                <a:latin typeface="Helvetica" pitchFamily="2" charset="0"/>
              </a:rPr>
              <a:t> </a:t>
            </a:r>
            <a:r>
              <a:rPr lang="en-US" sz="2000" b="0" i="0" dirty="0" err="1">
                <a:effectLst/>
                <a:latin typeface="Helvetica" pitchFamily="2" charset="0"/>
              </a:rPr>
              <a:t>personales</a:t>
            </a:r>
            <a:r>
              <a:rPr lang="en-US" sz="2000" b="0" i="0" dirty="0">
                <a:effectLst/>
                <a:latin typeface="Helvetica" pitchFamily="2" charset="0"/>
              </a:rPr>
              <a:t>, </a:t>
            </a:r>
            <a:r>
              <a:rPr lang="en-US" sz="2000" b="0" i="0" dirty="0" err="1">
                <a:effectLst/>
                <a:latin typeface="Helvetica" pitchFamily="2" charset="0"/>
              </a:rPr>
              <a:t>sean</a:t>
            </a:r>
            <a:r>
              <a:rPr lang="en-US" sz="2000" b="0" i="0" dirty="0">
                <a:effectLst/>
                <a:latin typeface="Helvetica" pitchFamily="2" charset="0"/>
              </a:rPr>
              <a:t> </a:t>
            </a:r>
            <a:r>
              <a:rPr lang="en-US" sz="2000" b="0" i="0" dirty="0" err="1">
                <a:effectLst/>
                <a:latin typeface="Helvetica" pitchFamily="2" charset="0"/>
              </a:rPr>
              <a:t>financieros</a:t>
            </a:r>
            <a:r>
              <a:rPr lang="en-US" sz="2000" b="0" i="0" dirty="0">
                <a:effectLst/>
                <a:latin typeface="Helvetica" pitchFamily="2" charset="0"/>
              </a:rPr>
              <a:t> o de </a:t>
            </a:r>
            <a:r>
              <a:rPr lang="en-US" sz="2000" b="0" i="0" dirty="0" err="1">
                <a:effectLst/>
                <a:latin typeface="Helvetica" pitchFamily="2" charset="0"/>
              </a:rPr>
              <a:t>otro</a:t>
            </a:r>
            <a:r>
              <a:rPr lang="en-US" sz="2000" b="0" i="0" dirty="0">
                <a:effectLst/>
                <a:latin typeface="Helvetica" pitchFamily="2" charset="0"/>
              </a:rPr>
              <a:t> </a:t>
            </a:r>
            <a:r>
              <a:rPr lang="en-US" sz="2000" b="0" i="0" dirty="0" err="1">
                <a:effectLst/>
                <a:latin typeface="Helvetica" pitchFamily="2" charset="0"/>
              </a:rPr>
              <a:t>tipo</a:t>
            </a:r>
            <a:r>
              <a:rPr lang="en-US" sz="2000" b="0" i="0" dirty="0">
                <a:effectLst/>
                <a:latin typeface="Helvetica" pitchFamily="2" charset="0"/>
              </a:rPr>
              <a:t>, </a:t>
            </a:r>
            <a:r>
              <a:rPr lang="en-US" sz="2000" b="0" i="0" dirty="0" err="1">
                <a:effectLst/>
                <a:latin typeface="Helvetica" pitchFamily="2" charset="0"/>
              </a:rPr>
              <a:t>ni</a:t>
            </a:r>
            <a:r>
              <a:rPr lang="en-US" sz="2000" b="0" i="0" dirty="0">
                <a:effectLst/>
                <a:latin typeface="Helvetica" pitchFamily="2" charset="0"/>
              </a:rPr>
              <a:t> para </a:t>
            </a:r>
            <a:r>
              <a:rPr lang="en-US" sz="2000" b="0" i="0" dirty="0" err="1">
                <a:effectLst/>
                <a:latin typeface="Helvetica" pitchFamily="2" charset="0"/>
              </a:rPr>
              <a:t>beneficiar</a:t>
            </a:r>
            <a:r>
              <a:rPr lang="en-US" sz="2000" b="0" i="0" dirty="0">
                <a:effectLst/>
                <a:latin typeface="Helvetica" pitchFamily="2" charset="0"/>
              </a:rPr>
              <a:t> a </a:t>
            </a:r>
            <a:r>
              <a:rPr lang="en-US" sz="2000" b="0" i="0" dirty="0" err="1">
                <a:effectLst/>
                <a:latin typeface="Helvetica" pitchFamily="2" charset="0"/>
              </a:rPr>
              <a:t>terceros</a:t>
            </a:r>
            <a:r>
              <a:rPr lang="en-US" sz="2000" b="0" i="0" dirty="0">
                <a:effectLst/>
                <a:latin typeface="Helvetica" pitchFamily="2" charset="0"/>
              </a:rPr>
              <a:t>, </a:t>
            </a:r>
            <a:r>
              <a:rPr lang="en-US" sz="2000" b="0" i="0" dirty="0" err="1">
                <a:effectLst/>
                <a:latin typeface="Helvetica" pitchFamily="2" charset="0"/>
              </a:rPr>
              <a:t>como</a:t>
            </a:r>
            <a:r>
              <a:rPr lang="en-US" sz="2000" b="0" i="0" dirty="0">
                <a:effectLst/>
                <a:latin typeface="Helvetica" pitchFamily="2" charset="0"/>
              </a:rPr>
              <a:t> </a:t>
            </a:r>
            <a:r>
              <a:rPr lang="en-US" sz="2000" b="0" i="0" dirty="0" err="1">
                <a:effectLst/>
                <a:latin typeface="Helvetica" pitchFamily="2" charset="0"/>
              </a:rPr>
              <a:t>familiares</a:t>
            </a:r>
            <a:r>
              <a:rPr lang="en-US" sz="2000" b="0" i="0" dirty="0">
                <a:effectLst/>
                <a:latin typeface="Helvetica" pitchFamily="2" charset="0"/>
              </a:rPr>
              <a:t>, amigos y personas a </a:t>
            </a:r>
            <a:r>
              <a:rPr lang="en-US" sz="2000" b="0" i="0" dirty="0" err="1">
                <a:effectLst/>
                <a:latin typeface="Helvetica" pitchFamily="2" charset="0"/>
              </a:rPr>
              <a:t>quienes</a:t>
            </a:r>
            <a:r>
              <a:rPr lang="en-US" sz="2000" b="0" i="0" dirty="0">
                <a:effectLst/>
                <a:latin typeface="Helvetica" pitchFamily="2" charset="0"/>
              </a:rPr>
              <a:t> </a:t>
            </a:r>
            <a:r>
              <a:rPr lang="en-US" sz="2000" b="0" i="0" dirty="0" err="1">
                <a:effectLst/>
                <a:latin typeface="Helvetica" pitchFamily="2" charset="0"/>
              </a:rPr>
              <a:t>deseen</a:t>
            </a:r>
            <a:r>
              <a:rPr lang="en-US" sz="2000" b="0" i="0" dirty="0">
                <a:effectLst/>
                <a:latin typeface="Helvetica" pitchFamily="2" charset="0"/>
              </a:rPr>
              <a:t> </a:t>
            </a:r>
            <a:r>
              <a:rPr lang="en-US" sz="2000" b="0" i="0" dirty="0" err="1">
                <a:effectLst/>
                <a:latin typeface="Helvetica" pitchFamily="2" charset="0"/>
              </a:rPr>
              <a:t>favorecer</a:t>
            </a:r>
            <a:r>
              <a:rPr lang="en-US" sz="2000" b="0" i="0" dirty="0">
                <a:effectLst/>
                <a:latin typeface="Helvetica" pitchFamily="2" charset="0"/>
              </a:rPr>
              <a:t>.</a:t>
            </a:r>
            <a:endParaRPr lang="en-US" sz="2000" dirty="0">
              <a:effectLst/>
              <a:latin typeface="Helvetica" pitchFamily="2" charset="0"/>
            </a:endParaRPr>
          </a:p>
          <a:p>
            <a:pPr marL="457200" indent="-457200">
              <a:buFont typeface="+mj-lt"/>
              <a:buAutoNum type="arabicPeriod"/>
            </a:pPr>
            <a:r>
              <a:rPr lang="en-US" sz="2000" b="0" i="0" dirty="0">
                <a:effectLst/>
                <a:latin typeface="Helvetica" pitchFamily="2" charset="0"/>
              </a:rPr>
              <a:t>﻿﻿Los </a:t>
            </a:r>
            <a:r>
              <a:rPr lang="en-US" sz="2000" b="0" i="0" dirty="0" err="1">
                <a:effectLst/>
                <a:latin typeface="Helvetica" pitchFamily="2" charset="0"/>
              </a:rPr>
              <a:t>funcionarios</a:t>
            </a:r>
            <a:r>
              <a:rPr lang="en-US" sz="2000" b="0" i="0" dirty="0">
                <a:effectLst/>
                <a:latin typeface="Helvetica" pitchFamily="2" charset="0"/>
              </a:rPr>
              <a:t> no </a:t>
            </a:r>
            <a:r>
              <a:rPr lang="en-US" sz="2000" b="0" i="0" dirty="0" err="1">
                <a:effectLst/>
                <a:latin typeface="Helvetica" pitchFamily="2" charset="0"/>
              </a:rPr>
              <a:t>podrán</a:t>
            </a:r>
            <a:r>
              <a:rPr lang="en-US" sz="2000" b="0" i="0" dirty="0">
                <a:effectLst/>
                <a:latin typeface="Helvetica" pitchFamily="2" charset="0"/>
              </a:rPr>
              <a:t> </a:t>
            </a:r>
            <a:r>
              <a:rPr lang="en-US" sz="2000" b="0" i="0" dirty="0" err="1">
                <a:effectLst/>
                <a:latin typeface="Helvetica" pitchFamily="2" charset="0"/>
              </a:rPr>
              <a:t>comunicar</a:t>
            </a:r>
            <a:r>
              <a:rPr lang="en-US" sz="2000" b="0" i="0" dirty="0">
                <a:effectLst/>
                <a:latin typeface="Helvetica" pitchFamily="2" charset="0"/>
              </a:rPr>
              <a:t> a </a:t>
            </a:r>
            <a:r>
              <a:rPr lang="en-US" sz="2000" b="0" i="0" dirty="0" err="1">
                <a:effectLst/>
                <a:latin typeface="Helvetica" pitchFamily="2" charset="0"/>
              </a:rPr>
              <a:t>ninguna</a:t>
            </a:r>
            <a:r>
              <a:rPr lang="en-US" sz="2000" b="0" i="0" dirty="0">
                <a:effectLst/>
                <a:latin typeface="Helvetica" pitchFamily="2" charset="0"/>
              </a:rPr>
              <a:t> </a:t>
            </a:r>
            <a:r>
              <a:rPr lang="en-US" sz="2000" b="0" i="0" dirty="0" err="1">
                <a:effectLst/>
                <a:latin typeface="Helvetica" pitchFamily="2" charset="0"/>
              </a:rPr>
              <a:t>fuente</a:t>
            </a:r>
            <a:r>
              <a:rPr lang="en-US" sz="2000" b="0" i="0" dirty="0">
                <a:effectLst/>
                <a:latin typeface="Helvetica" pitchFamily="2" charset="0"/>
              </a:rPr>
              <a:t> </a:t>
            </a:r>
            <a:r>
              <a:rPr lang="en-US" sz="2000" b="0" i="0" dirty="0" err="1">
                <a:effectLst/>
                <a:latin typeface="Helvetica" pitchFamily="2" charset="0"/>
              </a:rPr>
              <a:t>información</a:t>
            </a:r>
            <a:r>
              <a:rPr lang="en-US" sz="2000" b="0" i="0" dirty="0">
                <a:effectLst/>
                <a:latin typeface="Helvetica" pitchFamily="2" charset="0"/>
              </a:rPr>
              <a:t> de las </a:t>
            </a:r>
            <a:r>
              <a:rPr lang="en-US" sz="2000" b="0" i="0" dirty="0" err="1">
                <a:effectLst/>
                <a:latin typeface="Helvetica" pitchFamily="2" charset="0"/>
              </a:rPr>
              <a:t>Naciones</a:t>
            </a:r>
            <a:r>
              <a:rPr lang="en-US" sz="2000" b="0" i="0" dirty="0">
                <a:effectLst/>
                <a:latin typeface="Helvetica" pitchFamily="2" charset="0"/>
              </a:rPr>
              <a:t> </a:t>
            </a:r>
            <a:r>
              <a:rPr lang="en-US" sz="2000" b="0" i="0" dirty="0" err="1">
                <a:effectLst/>
                <a:latin typeface="Helvetica" pitchFamily="2" charset="0"/>
              </a:rPr>
              <a:t>Unidas</a:t>
            </a:r>
            <a:r>
              <a:rPr lang="en-US" sz="2000" b="0" i="0" dirty="0">
                <a:effectLst/>
                <a:latin typeface="Helvetica" pitchFamily="2" charset="0"/>
              </a:rPr>
              <a:t> que no se </a:t>
            </a:r>
            <a:r>
              <a:rPr lang="en-US" sz="2000" b="0" i="0" dirty="0" err="1">
                <a:effectLst/>
                <a:latin typeface="Helvetica" pitchFamily="2" charset="0"/>
              </a:rPr>
              <a:t>haya</a:t>
            </a:r>
            <a:r>
              <a:rPr lang="en-US" sz="2000" b="0" i="0" dirty="0">
                <a:effectLst/>
                <a:latin typeface="Helvetica" pitchFamily="2" charset="0"/>
              </a:rPr>
              <a:t> </a:t>
            </a:r>
            <a:r>
              <a:rPr lang="en-US" sz="2000" b="0" i="0" dirty="0" err="1">
                <a:effectLst/>
                <a:latin typeface="Helvetica" pitchFamily="2" charset="0"/>
              </a:rPr>
              <a:t>hecho</a:t>
            </a:r>
            <a:r>
              <a:rPr lang="en-US" sz="2000" b="0" i="0" dirty="0">
                <a:effectLst/>
                <a:latin typeface="Helvetica" pitchFamily="2" charset="0"/>
              </a:rPr>
              <a:t> </a:t>
            </a:r>
            <a:r>
              <a:rPr lang="en-US" sz="2000" b="0" i="0" dirty="0" err="1">
                <a:effectLst/>
                <a:latin typeface="Helvetica" pitchFamily="2" charset="0"/>
              </a:rPr>
              <a:t>pública</a:t>
            </a:r>
            <a:r>
              <a:rPr lang="en-US" sz="2000" b="0" i="0" dirty="0">
                <a:effectLst/>
                <a:latin typeface="Helvetica" pitchFamily="2" charset="0"/>
              </a:rPr>
              <a:t>, salvo </a:t>
            </a:r>
            <a:r>
              <a:rPr lang="en-US" sz="2000" b="0" i="0" dirty="0" err="1">
                <a:effectLst/>
                <a:latin typeface="Helvetica" pitchFamily="2" charset="0"/>
              </a:rPr>
              <a:t>en</a:t>
            </a:r>
            <a:r>
              <a:rPr lang="en-US" sz="2000" b="0" i="0" dirty="0">
                <a:effectLst/>
                <a:latin typeface="Helvetica" pitchFamily="2" charset="0"/>
              </a:rPr>
              <a:t> </a:t>
            </a:r>
            <a:r>
              <a:rPr lang="en-US" sz="2000" b="0" i="0" dirty="0" err="1">
                <a:effectLst/>
                <a:latin typeface="Helvetica" pitchFamily="2" charset="0"/>
              </a:rPr>
              <a:t>el</a:t>
            </a:r>
            <a:r>
              <a:rPr lang="en-US" sz="2000" b="0" i="0" dirty="0">
                <a:effectLst/>
                <a:latin typeface="Helvetica" pitchFamily="2" charset="0"/>
              </a:rPr>
              <a:t> </a:t>
            </a:r>
            <a:r>
              <a:rPr lang="en-US" sz="2000" b="0" i="0" dirty="0" err="1">
                <a:effectLst/>
                <a:latin typeface="Helvetica" pitchFamily="2" charset="0"/>
              </a:rPr>
              <a:t>ejercicio</a:t>
            </a:r>
            <a:r>
              <a:rPr lang="en-US" sz="2000" b="0" i="0" dirty="0">
                <a:effectLst/>
                <a:latin typeface="Helvetica" pitchFamily="2" charset="0"/>
              </a:rPr>
              <a:t> normal de sus </a:t>
            </a:r>
            <a:r>
              <a:rPr lang="en-US" sz="2000" b="0" i="0" dirty="0" err="1">
                <a:effectLst/>
                <a:latin typeface="Helvetica" pitchFamily="2" charset="0"/>
              </a:rPr>
              <a:t>funciones</a:t>
            </a:r>
            <a:r>
              <a:rPr lang="en-US" sz="2000" b="0" i="0" dirty="0">
                <a:effectLst/>
                <a:latin typeface="Helvetica" pitchFamily="2" charset="0"/>
              </a:rPr>
              <a:t> o </a:t>
            </a:r>
            <a:r>
              <a:rPr lang="en-US" sz="2000" b="0" i="0" dirty="0" err="1">
                <a:effectLst/>
                <a:latin typeface="Helvetica" pitchFamily="2" charset="0"/>
              </a:rPr>
              <a:t>cuando</a:t>
            </a:r>
            <a:r>
              <a:rPr lang="en-US" sz="2000" b="0" i="0" dirty="0">
                <a:effectLst/>
                <a:latin typeface="Helvetica" pitchFamily="2" charset="0"/>
              </a:rPr>
              <a:t> </a:t>
            </a:r>
            <a:r>
              <a:rPr lang="en-US" sz="2000" b="0" i="0" dirty="0" err="1">
                <a:effectLst/>
                <a:latin typeface="Helvetica" pitchFamily="2" charset="0"/>
              </a:rPr>
              <a:t>los</a:t>
            </a:r>
            <a:r>
              <a:rPr lang="en-US" sz="2000" b="0" i="0" dirty="0">
                <a:effectLst/>
                <a:latin typeface="Helvetica" pitchFamily="2" charset="0"/>
              </a:rPr>
              <a:t> </a:t>
            </a:r>
            <a:r>
              <a:rPr lang="en-US" sz="2000" b="0" i="0" dirty="0" err="1">
                <a:effectLst/>
                <a:latin typeface="Helvetica" pitchFamily="2" charset="0"/>
              </a:rPr>
              <a:t>autorice</a:t>
            </a:r>
            <a:r>
              <a:rPr lang="en-US" sz="2000" b="0" i="0" dirty="0">
                <a:effectLst/>
                <a:latin typeface="Helvetica" pitchFamily="2" charset="0"/>
              </a:rPr>
              <a:t> para </a:t>
            </a:r>
            <a:r>
              <a:rPr lang="en-US" sz="2000" b="0" i="0" dirty="0" err="1">
                <a:effectLst/>
                <a:latin typeface="Helvetica" pitchFamily="2" charset="0"/>
              </a:rPr>
              <a:t>ello</a:t>
            </a:r>
            <a:r>
              <a:rPr lang="en-US" sz="2000" b="0" i="0" dirty="0">
                <a:effectLst/>
                <a:latin typeface="Helvetica" pitchFamily="2" charset="0"/>
              </a:rPr>
              <a:t> </a:t>
            </a:r>
            <a:r>
              <a:rPr lang="en-US" sz="2000" b="0" i="0" dirty="0" err="1">
                <a:effectLst/>
                <a:latin typeface="Helvetica" pitchFamily="2" charset="0"/>
              </a:rPr>
              <a:t>el</a:t>
            </a:r>
            <a:r>
              <a:rPr lang="en-US" sz="2000" b="0" i="0" dirty="0">
                <a:effectLst/>
                <a:latin typeface="Helvetica" pitchFamily="2" charset="0"/>
              </a:rPr>
              <a:t> </a:t>
            </a:r>
            <a:r>
              <a:rPr lang="en-US" sz="2000" b="0" i="0" dirty="0" err="1">
                <a:effectLst/>
                <a:latin typeface="Helvetica" pitchFamily="2" charset="0"/>
              </a:rPr>
              <a:t>Secretario</a:t>
            </a:r>
            <a:r>
              <a:rPr lang="en-US" sz="2000" b="0" i="0" dirty="0">
                <a:effectLst/>
                <a:latin typeface="Helvetica" pitchFamily="2" charset="0"/>
              </a:rPr>
              <a:t> General, </a:t>
            </a:r>
            <a:r>
              <a:rPr lang="en-US" sz="2000" b="0" i="0" dirty="0" err="1">
                <a:effectLst/>
                <a:latin typeface="Helvetica" pitchFamily="2" charset="0"/>
              </a:rPr>
              <a:t>ni</a:t>
            </a:r>
            <a:r>
              <a:rPr lang="en-US" sz="2000" b="0" i="0" dirty="0">
                <a:effectLst/>
                <a:latin typeface="Helvetica" pitchFamily="2" charset="0"/>
              </a:rPr>
              <a:t> </a:t>
            </a:r>
            <a:r>
              <a:rPr lang="en-US" sz="2000" b="0" i="0" dirty="0" err="1">
                <a:effectLst/>
                <a:latin typeface="Helvetica" pitchFamily="2" charset="0"/>
              </a:rPr>
              <a:t>podrán</a:t>
            </a:r>
            <a:r>
              <a:rPr lang="en-US" sz="2000" b="0" i="0" dirty="0">
                <a:effectLst/>
                <a:latin typeface="Helvetica" pitchFamily="2" charset="0"/>
              </a:rPr>
              <a:t> </a:t>
            </a:r>
            <a:r>
              <a:rPr lang="en-US" sz="2000" b="0" i="0" dirty="0" err="1">
                <a:effectLst/>
                <a:latin typeface="Helvetica" pitchFamily="2" charset="0"/>
              </a:rPr>
              <a:t>utilizar</a:t>
            </a:r>
            <a:r>
              <a:rPr lang="en-US" sz="2000" b="0" i="0" dirty="0">
                <a:effectLst/>
                <a:latin typeface="Helvetica" pitchFamily="2" charset="0"/>
              </a:rPr>
              <a:t> </a:t>
            </a:r>
            <a:r>
              <a:rPr lang="en-US" sz="2000" b="0" i="0" dirty="0" err="1">
                <a:effectLst/>
                <a:latin typeface="Helvetica" pitchFamily="2" charset="0"/>
              </a:rPr>
              <a:t>su</a:t>
            </a:r>
            <a:r>
              <a:rPr lang="en-US" sz="2000" b="0" i="0" dirty="0">
                <a:effectLst/>
                <a:latin typeface="Helvetica" pitchFamily="2" charset="0"/>
              </a:rPr>
              <a:t> cargo </a:t>
            </a:r>
            <a:r>
              <a:rPr lang="en-US" sz="2000" b="0" i="0" dirty="0" err="1">
                <a:effectLst/>
                <a:latin typeface="Helvetica" pitchFamily="2" charset="0"/>
              </a:rPr>
              <a:t>en</a:t>
            </a:r>
            <a:r>
              <a:rPr lang="en-US" sz="2000" b="0" i="0" dirty="0">
                <a:effectLst/>
                <a:latin typeface="Helvetica" pitchFamily="2" charset="0"/>
              </a:rPr>
              <a:t> </a:t>
            </a:r>
            <a:r>
              <a:rPr lang="en-US" sz="2000" b="0" i="0" dirty="0" err="1">
                <a:effectLst/>
                <a:latin typeface="Helvetica" pitchFamily="2" charset="0"/>
              </a:rPr>
              <a:t>beneficio</a:t>
            </a:r>
            <a:r>
              <a:rPr lang="en-US" sz="2000" b="0" i="0" dirty="0">
                <a:effectLst/>
                <a:latin typeface="Helvetica" pitchFamily="2" charset="0"/>
              </a:rPr>
              <a:t> </a:t>
            </a:r>
            <a:r>
              <a:rPr lang="en-US" sz="2000" b="0" i="0" dirty="0" err="1">
                <a:effectLst/>
                <a:latin typeface="Helvetica" pitchFamily="2" charset="0"/>
              </a:rPr>
              <a:t>propio</a:t>
            </a:r>
            <a:r>
              <a:rPr lang="en-US" sz="2000" b="0" i="0" dirty="0">
                <a:effectLst/>
                <a:latin typeface="Helvetica" pitchFamily="2" charset="0"/>
              </a:rPr>
              <a:t>.</a:t>
            </a:r>
            <a:endParaRPr lang="en-US" sz="2000" dirty="0">
              <a:effectLst/>
              <a:latin typeface="Helvetica" pitchFamily="2" charset="0"/>
            </a:endParaRPr>
          </a:p>
          <a:p>
            <a:pPr marL="457200" indent="-457200">
              <a:buFont typeface="+mj-lt"/>
              <a:buAutoNum type="arabicPeriod"/>
            </a:pPr>
            <a:r>
              <a:rPr lang="en-US" sz="2000" b="0" i="0" dirty="0">
                <a:effectLst/>
                <a:latin typeface="Helvetica" pitchFamily="2" charset="0"/>
              </a:rPr>
              <a:t>﻿﻿La </a:t>
            </a:r>
            <a:r>
              <a:rPr lang="en-US" sz="2000" b="0" i="0" dirty="0" err="1">
                <a:effectLst/>
                <a:latin typeface="Helvetica" pitchFamily="2" charset="0"/>
              </a:rPr>
              <a:t>divulgación</a:t>
            </a:r>
            <a:r>
              <a:rPr lang="en-US" sz="2000" b="0" i="0" dirty="0">
                <a:effectLst/>
                <a:latin typeface="Helvetica" pitchFamily="2" charset="0"/>
              </a:rPr>
              <a:t> de </a:t>
            </a:r>
            <a:r>
              <a:rPr lang="en-US" sz="2000" b="0" i="0" dirty="0" err="1">
                <a:effectLst/>
                <a:latin typeface="Helvetica" pitchFamily="2" charset="0"/>
              </a:rPr>
              <a:t>información</a:t>
            </a:r>
            <a:r>
              <a:rPr lang="en-US" sz="2000" b="0" i="0" dirty="0">
                <a:effectLst/>
                <a:latin typeface="Helvetica" pitchFamily="2" charset="0"/>
              </a:rPr>
              <a:t> </a:t>
            </a:r>
            <a:r>
              <a:rPr lang="en-US" sz="2000" b="0" i="0" dirty="0" err="1">
                <a:effectLst/>
                <a:latin typeface="Helvetica" pitchFamily="2" charset="0"/>
              </a:rPr>
              <a:t>privilegiada</a:t>
            </a:r>
            <a:r>
              <a:rPr lang="en-US" sz="2000" b="0" i="0" dirty="0">
                <a:effectLst/>
                <a:latin typeface="Helvetica" pitchFamily="2" charset="0"/>
              </a:rPr>
              <a:t> de las </a:t>
            </a:r>
            <a:r>
              <a:rPr lang="en-US" sz="2000" b="0" i="0" dirty="0" err="1">
                <a:effectLst/>
                <a:latin typeface="Helvetica" pitchFamily="2" charset="0"/>
              </a:rPr>
              <a:t>Naciones</a:t>
            </a:r>
            <a:r>
              <a:rPr lang="en-US" sz="2000" b="0" i="0" dirty="0">
                <a:effectLst/>
                <a:latin typeface="Helvetica" pitchFamily="2" charset="0"/>
              </a:rPr>
              <a:t> </a:t>
            </a:r>
            <a:r>
              <a:rPr lang="en-US" sz="2000" b="0" i="0" dirty="0" err="1">
                <a:effectLst/>
                <a:latin typeface="Helvetica" pitchFamily="2" charset="0"/>
              </a:rPr>
              <a:t>Unidas</a:t>
            </a:r>
            <a:r>
              <a:rPr lang="en-US" sz="2000" b="0" i="0" dirty="0">
                <a:effectLst/>
                <a:latin typeface="Helvetica" pitchFamily="2" charset="0"/>
              </a:rPr>
              <a:t> (es </a:t>
            </a:r>
            <a:r>
              <a:rPr lang="en-US" sz="2000" b="0" i="0" dirty="0" err="1">
                <a:effectLst/>
                <a:latin typeface="Helvetica" pitchFamily="2" charset="0"/>
              </a:rPr>
              <a:t>decir</a:t>
            </a:r>
            <a:r>
              <a:rPr lang="en-US" sz="2000" b="0" i="0" dirty="0">
                <a:effectLst/>
                <a:latin typeface="Helvetica" pitchFamily="2" charset="0"/>
              </a:rPr>
              <a:t>, </a:t>
            </a:r>
            <a:r>
              <a:rPr lang="en-US" sz="2000" b="0" i="0" dirty="0" err="1">
                <a:effectLst/>
                <a:latin typeface="Helvetica" pitchFamily="2" charset="0"/>
              </a:rPr>
              <a:t>información</a:t>
            </a:r>
            <a:r>
              <a:rPr lang="en-US" sz="2000" b="0" i="0" dirty="0">
                <a:effectLst/>
                <a:latin typeface="Helvetica" pitchFamily="2" charset="0"/>
              </a:rPr>
              <a:t> que no se ha </a:t>
            </a:r>
            <a:r>
              <a:rPr lang="en-US" sz="2000" b="0" i="0" dirty="0" err="1">
                <a:effectLst/>
                <a:latin typeface="Helvetica" pitchFamily="2" charset="0"/>
              </a:rPr>
              <a:t>hecho</a:t>
            </a:r>
            <a:r>
              <a:rPr lang="en-US" sz="2000" b="0" i="0" dirty="0">
                <a:effectLst/>
                <a:latin typeface="Helvetica" pitchFamily="2" charset="0"/>
              </a:rPr>
              <a:t> </a:t>
            </a:r>
            <a:r>
              <a:rPr lang="en-US" sz="2000" b="0" i="0" dirty="0" err="1">
                <a:effectLst/>
                <a:latin typeface="Helvetica" pitchFamily="2" charset="0"/>
              </a:rPr>
              <a:t>pública</a:t>
            </a:r>
            <a:r>
              <a:rPr lang="en-US" sz="2000" b="0" i="0" dirty="0">
                <a:effectLst/>
                <a:latin typeface="Helvetica" pitchFamily="2" charset="0"/>
              </a:rPr>
              <a:t>) </a:t>
            </a:r>
            <a:r>
              <a:rPr lang="en-US" sz="2000" b="0" i="0" dirty="0" err="1">
                <a:effectLst/>
                <a:latin typeface="Helvetica" pitchFamily="2" charset="0"/>
              </a:rPr>
              <a:t>podría</a:t>
            </a:r>
            <a:r>
              <a:rPr lang="en-US" sz="2000" b="0" i="0" dirty="0">
                <a:effectLst/>
                <a:latin typeface="Helvetica" pitchFamily="2" charset="0"/>
              </a:rPr>
              <a:t> </a:t>
            </a:r>
            <a:r>
              <a:rPr lang="en-US" sz="2000" b="0" i="0" dirty="0" err="1">
                <a:effectLst/>
                <a:latin typeface="Helvetica" pitchFamily="2" charset="0"/>
              </a:rPr>
              <a:t>suponer</a:t>
            </a:r>
            <a:r>
              <a:rPr lang="en-US" sz="2000" b="0" i="0" dirty="0">
                <a:effectLst/>
                <a:latin typeface="Helvetica" pitchFamily="2" charset="0"/>
              </a:rPr>
              <a:t> </a:t>
            </a:r>
            <a:r>
              <a:rPr lang="en-US" sz="2000" b="0" i="0" dirty="0" err="1">
                <a:effectLst/>
                <a:latin typeface="Helvetica" pitchFamily="2" charset="0"/>
              </a:rPr>
              <a:t>una</a:t>
            </a:r>
            <a:r>
              <a:rPr lang="en-US" sz="2000" b="0" i="0" dirty="0">
                <a:effectLst/>
                <a:latin typeface="Helvetica" pitchFamily="2" charset="0"/>
              </a:rPr>
              <a:t> </a:t>
            </a:r>
            <a:r>
              <a:rPr lang="en-US" sz="2000" b="0" i="0" dirty="0" err="1">
                <a:effectLst/>
                <a:latin typeface="Helvetica" pitchFamily="2" charset="0"/>
              </a:rPr>
              <a:t>violación</a:t>
            </a:r>
            <a:r>
              <a:rPr lang="en-US" sz="2000" b="0" i="0" dirty="0">
                <a:effectLst/>
                <a:latin typeface="Helvetica" pitchFamily="2" charset="0"/>
              </a:rPr>
              <a:t> de la </a:t>
            </a:r>
            <a:r>
              <a:rPr lang="en-US" sz="2000" b="0" i="0" dirty="0" err="1">
                <a:effectLst/>
                <a:latin typeface="Helvetica" pitchFamily="2" charset="0"/>
              </a:rPr>
              <a:t>confidencialidad</a:t>
            </a:r>
            <a:r>
              <a:rPr lang="en-US" sz="2000" b="0" i="0" dirty="0">
                <a:effectLst/>
                <a:latin typeface="Helvetica" pitchFamily="2" charset="0"/>
              </a:rPr>
              <a:t> o </a:t>
            </a:r>
            <a:r>
              <a:rPr lang="en-US" sz="2000" b="0" i="0" dirty="0" err="1">
                <a:effectLst/>
                <a:latin typeface="Helvetica" pitchFamily="2" charset="0"/>
              </a:rPr>
              <a:t>poner</a:t>
            </a:r>
            <a:r>
              <a:rPr lang="en-US" sz="2000" b="0" i="0" dirty="0">
                <a:effectLst/>
                <a:latin typeface="Helvetica" pitchFamily="2" charset="0"/>
              </a:rPr>
              <a:t> </a:t>
            </a:r>
            <a:r>
              <a:rPr lang="en-US" sz="2000" b="0" i="0" dirty="0" err="1">
                <a:effectLst/>
                <a:latin typeface="Helvetica" pitchFamily="2" charset="0"/>
              </a:rPr>
              <a:t>en</a:t>
            </a:r>
            <a:r>
              <a:rPr lang="en-US" sz="2000" b="0" i="0" dirty="0">
                <a:effectLst/>
                <a:latin typeface="Helvetica" pitchFamily="2" charset="0"/>
              </a:rPr>
              <a:t> </a:t>
            </a:r>
            <a:r>
              <a:rPr lang="en-US" sz="2000" b="0" i="0" dirty="0" err="1">
                <a:effectLst/>
                <a:latin typeface="Helvetica" pitchFamily="2" charset="0"/>
              </a:rPr>
              <a:t>peligro</a:t>
            </a:r>
            <a:r>
              <a:rPr lang="en-US" sz="2000" b="0" i="0" dirty="0">
                <a:effectLst/>
                <a:latin typeface="Helvetica" pitchFamily="2" charset="0"/>
              </a:rPr>
              <a:t> la </a:t>
            </a:r>
            <a:r>
              <a:rPr lang="en-US" sz="2000" b="0" i="0" dirty="0" err="1">
                <a:effectLst/>
                <a:latin typeface="Helvetica" pitchFamily="2" charset="0"/>
              </a:rPr>
              <a:t>reputación</a:t>
            </a:r>
            <a:r>
              <a:rPr lang="en-US" sz="2000" b="0" i="0" dirty="0">
                <a:effectLst/>
                <a:latin typeface="Helvetica" pitchFamily="2" charset="0"/>
              </a:rPr>
              <a:t> y </a:t>
            </a:r>
            <a:r>
              <a:rPr lang="en-US" sz="2000" b="0" i="0" dirty="0" err="1">
                <a:effectLst/>
                <a:latin typeface="Helvetica" pitchFamily="2" charset="0"/>
              </a:rPr>
              <a:t>credibilidad</a:t>
            </a:r>
            <a:r>
              <a:rPr lang="en-US" sz="2000" b="0" i="0" dirty="0">
                <a:effectLst/>
                <a:latin typeface="Helvetica" pitchFamily="2" charset="0"/>
              </a:rPr>
              <a:t> de la </a:t>
            </a:r>
            <a:r>
              <a:rPr lang="en-US" sz="2000" b="0" i="0" dirty="0" err="1">
                <a:effectLst/>
                <a:latin typeface="Helvetica" pitchFamily="2" charset="0"/>
              </a:rPr>
              <a:t>Organización</a:t>
            </a:r>
            <a:r>
              <a:rPr lang="en-US" sz="2000" b="0" i="0" dirty="0">
                <a:effectLst/>
                <a:latin typeface="Helvetica" pitchFamily="2" charset="0"/>
              </a:rPr>
              <a:t>.</a:t>
            </a:r>
            <a:endParaRPr lang="en-US" sz="2000" dirty="0">
              <a:effectLst/>
              <a:latin typeface="Helvetica" pitchFamily="2" charset="0"/>
            </a:endParaRPr>
          </a:p>
          <a:p>
            <a:pPr marL="457200" indent="-457200">
              <a:buFont typeface="+mj-lt"/>
              <a:buAutoNum type="arabicPeriod"/>
            </a:pPr>
            <a:r>
              <a:rPr lang="en-US" sz="2000" b="0" i="0" dirty="0">
                <a:effectLst/>
                <a:latin typeface="Helvetica" pitchFamily="2" charset="0"/>
              </a:rPr>
              <a:t>﻿﻿</a:t>
            </a:r>
            <a:r>
              <a:rPr lang="en-US" sz="2000" b="0" i="0" dirty="0" err="1">
                <a:effectLst/>
                <a:latin typeface="Helvetica" pitchFamily="2" charset="0"/>
              </a:rPr>
              <a:t>Todos</a:t>
            </a:r>
            <a:r>
              <a:rPr lang="en-US" sz="2000" b="0" i="0" dirty="0">
                <a:effectLst/>
                <a:latin typeface="Helvetica" pitchFamily="2" charset="0"/>
              </a:rPr>
              <a:t> </a:t>
            </a:r>
            <a:r>
              <a:rPr lang="en-US" sz="2000" b="0" i="0" dirty="0" err="1">
                <a:effectLst/>
                <a:latin typeface="Helvetica" pitchFamily="2" charset="0"/>
              </a:rPr>
              <a:t>los</a:t>
            </a:r>
            <a:r>
              <a:rPr lang="en-US" sz="2000" b="0" i="0" dirty="0">
                <a:effectLst/>
                <a:latin typeface="Helvetica" pitchFamily="2" charset="0"/>
              </a:rPr>
              <a:t> derechos </a:t>
            </a:r>
            <a:r>
              <a:rPr lang="en-US" sz="2000" b="0" i="0" dirty="0" err="1">
                <a:effectLst/>
                <a:latin typeface="Helvetica" pitchFamily="2" charset="0"/>
              </a:rPr>
              <a:t>sobre</a:t>
            </a:r>
            <a:r>
              <a:rPr lang="en-US" sz="2000" b="0" i="0" dirty="0">
                <a:effectLst/>
                <a:latin typeface="Helvetica" pitchFamily="2" charset="0"/>
              </a:rPr>
              <a:t> </a:t>
            </a:r>
            <a:r>
              <a:rPr lang="en-US" sz="2000" b="0" i="0" dirty="0" err="1">
                <a:effectLst/>
                <a:latin typeface="Helvetica" pitchFamily="2" charset="0"/>
              </a:rPr>
              <a:t>los</a:t>
            </a:r>
            <a:r>
              <a:rPr lang="en-US" sz="2000" b="0" i="0" dirty="0">
                <a:effectLst/>
                <a:latin typeface="Helvetica" pitchFamily="2" charset="0"/>
              </a:rPr>
              <a:t> </a:t>
            </a:r>
            <a:r>
              <a:rPr lang="en-US" sz="2000" b="0" i="0" dirty="0" err="1">
                <a:effectLst/>
                <a:latin typeface="Helvetica" pitchFamily="2" charset="0"/>
              </a:rPr>
              <a:t>trabajos</a:t>
            </a:r>
            <a:r>
              <a:rPr lang="en-US" sz="2000" b="0" i="0" dirty="0">
                <a:effectLst/>
                <a:latin typeface="Helvetica" pitchFamily="2" charset="0"/>
              </a:rPr>
              <a:t> que </a:t>
            </a:r>
            <a:r>
              <a:rPr lang="en-US" sz="2000" b="0" i="0" dirty="0" err="1">
                <a:effectLst/>
                <a:latin typeface="Helvetica" pitchFamily="2" charset="0"/>
              </a:rPr>
              <a:t>los</a:t>
            </a:r>
            <a:r>
              <a:rPr lang="en-US" sz="2000" b="0" i="0" dirty="0">
                <a:effectLst/>
                <a:latin typeface="Helvetica" pitchFamily="2" charset="0"/>
              </a:rPr>
              <a:t> </a:t>
            </a:r>
            <a:r>
              <a:rPr lang="en-US" sz="2000" b="0" i="0" dirty="0" err="1">
                <a:effectLst/>
                <a:latin typeface="Helvetica" pitchFamily="2" charset="0"/>
              </a:rPr>
              <a:t>funcionarios</a:t>
            </a:r>
            <a:r>
              <a:rPr lang="en-US" sz="2000" b="0" i="0" dirty="0">
                <a:effectLst/>
                <a:latin typeface="Helvetica" pitchFamily="2" charset="0"/>
              </a:rPr>
              <a:t> </a:t>
            </a:r>
            <a:r>
              <a:rPr lang="en-US" sz="2000" b="0" i="0" dirty="0" err="1">
                <a:effectLst/>
                <a:latin typeface="Helvetica" pitchFamily="2" charset="0"/>
              </a:rPr>
              <a:t>realicen</a:t>
            </a:r>
            <a:r>
              <a:rPr lang="en-US" sz="2000" b="0" i="0" dirty="0">
                <a:effectLst/>
                <a:latin typeface="Helvetica" pitchFamily="2" charset="0"/>
              </a:rPr>
              <a:t> </a:t>
            </a:r>
            <a:r>
              <a:rPr lang="en-US" sz="2000" b="0" i="0" dirty="0" err="1">
                <a:effectLst/>
                <a:latin typeface="Helvetica" pitchFamily="2" charset="0"/>
              </a:rPr>
              <a:t>en</a:t>
            </a:r>
            <a:r>
              <a:rPr lang="en-US" sz="2000" b="0" i="0" dirty="0">
                <a:effectLst/>
                <a:latin typeface="Helvetica" pitchFamily="2" charset="0"/>
              </a:rPr>
              <a:t> </a:t>
            </a:r>
            <a:r>
              <a:rPr lang="en-US" sz="2000" b="0" i="0" dirty="0" err="1">
                <a:effectLst/>
                <a:latin typeface="Helvetica" pitchFamily="2" charset="0"/>
              </a:rPr>
              <a:t>el</a:t>
            </a:r>
            <a:r>
              <a:rPr lang="en-US" sz="2000" b="0" i="0" dirty="0">
                <a:effectLst/>
                <a:latin typeface="Helvetica" pitchFamily="2" charset="0"/>
              </a:rPr>
              <a:t> </a:t>
            </a:r>
            <a:r>
              <a:rPr lang="en-US" sz="2000" b="0" i="0" dirty="0" err="1">
                <a:effectLst/>
                <a:latin typeface="Helvetica" pitchFamily="2" charset="0"/>
              </a:rPr>
              <a:t>desempeño</a:t>
            </a:r>
            <a:r>
              <a:rPr lang="en-US" sz="2000" b="0" i="0" dirty="0">
                <a:effectLst/>
                <a:latin typeface="Helvetica" pitchFamily="2" charset="0"/>
              </a:rPr>
              <a:t> de sus </a:t>
            </a:r>
            <a:r>
              <a:rPr lang="en-US" sz="2000" b="0" i="0" dirty="0" err="1">
                <a:effectLst/>
                <a:latin typeface="Helvetica" pitchFamily="2" charset="0"/>
              </a:rPr>
              <a:t>funciones</a:t>
            </a:r>
            <a:r>
              <a:rPr lang="en-US" sz="2000" b="0" i="0" dirty="0">
                <a:effectLst/>
                <a:latin typeface="Helvetica" pitchFamily="2" charset="0"/>
              </a:rPr>
              <a:t> </a:t>
            </a:r>
            <a:r>
              <a:rPr lang="en-US" sz="2000" b="0" i="0" dirty="0" err="1">
                <a:effectLst/>
                <a:latin typeface="Helvetica" pitchFamily="2" charset="0"/>
              </a:rPr>
              <a:t>oficiales</a:t>
            </a:r>
            <a:r>
              <a:rPr lang="en-US" sz="2000" b="0" i="0" dirty="0">
                <a:effectLst/>
                <a:latin typeface="Helvetica" pitchFamily="2" charset="0"/>
              </a:rPr>
              <a:t>, </a:t>
            </a:r>
            <a:r>
              <a:rPr lang="en-US" sz="2000" b="0" i="0" dirty="0" err="1">
                <a:effectLst/>
                <a:latin typeface="Helvetica" pitchFamily="2" charset="0"/>
              </a:rPr>
              <a:t>incluso</a:t>
            </a:r>
            <a:r>
              <a:rPr lang="en-US" sz="2000" b="0" i="0" dirty="0">
                <a:effectLst/>
                <a:latin typeface="Helvetica" pitchFamily="2" charset="0"/>
              </a:rPr>
              <a:t> derechos de </a:t>
            </a:r>
            <a:r>
              <a:rPr lang="en-US" sz="2000" b="0" i="0" dirty="0" err="1">
                <a:effectLst/>
                <a:latin typeface="Helvetica" pitchFamily="2" charset="0"/>
              </a:rPr>
              <a:t>propiedad</a:t>
            </a:r>
            <a:r>
              <a:rPr lang="en-US" sz="2000" b="0" i="0" dirty="0">
                <a:effectLst/>
                <a:latin typeface="Helvetica" pitchFamily="2" charset="0"/>
              </a:rPr>
              <a:t>, derechos de </a:t>
            </a:r>
            <a:r>
              <a:rPr lang="en-US" sz="2000" b="0" i="0" dirty="0" err="1">
                <a:effectLst/>
                <a:latin typeface="Helvetica" pitchFamily="2" charset="0"/>
              </a:rPr>
              <a:t>autor</a:t>
            </a:r>
            <a:r>
              <a:rPr lang="en-US" sz="2000" b="0" i="0" dirty="0">
                <a:effectLst/>
                <a:latin typeface="Helvetica" pitchFamily="2" charset="0"/>
              </a:rPr>
              <a:t> y derechos de </a:t>
            </a:r>
            <a:r>
              <a:rPr lang="en-US" sz="2000" b="0" i="0" dirty="0" err="1">
                <a:effectLst/>
                <a:latin typeface="Helvetica" pitchFamily="2" charset="0"/>
              </a:rPr>
              <a:t>patente</a:t>
            </a:r>
            <a:r>
              <a:rPr lang="en-US" sz="2000" b="0" i="0" dirty="0">
                <a:effectLst/>
                <a:latin typeface="Helvetica" pitchFamily="2" charset="0"/>
              </a:rPr>
              <a:t>, </a:t>
            </a:r>
            <a:r>
              <a:rPr lang="en-US" sz="2000" b="0" i="0" dirty="0" err="1">
                <a:effectLst/>
                <a:latin typeface="Helvetica" pitchFamily="2" charset="0"/>
              </a:rPr>
              <a:t>pertenecerán</a:t>
            </a:r>
            <a:r>
              <a:rPr lang="en-US" sz="2000" b="0" i="0" dirty="0">
                <a:effectLst/>
                <a:latin typeface="Helvetica" pitchFamily="2" charset="0"/>
              </a:rPr>
              <a:t> a las </a:t>
            </a:r>
            <a:r>
              <a:rPr lang="en-US" sz="2000" b="0" i="0" dirty="0" err="1">
                <a:effectLst/>
                <a:latin typeface="Helvetica" pitchFamily="2" charset="0"/>
              </a:rPr>
              <a:t>Naciones</a:t>
            </a:r>
            <a:r>
              <a:rPr lang="en-US" sz="2000" b="0" i="0" dirty="0">
                <a:effectLst/>
                <a:latin typeface="Helvetica" pitchFamily="2" charset="0"/>
              </a:rPr>
              <a:t> </a:t>
            </a:r>
            <a:r>
              <a:rPr lang="en-US" sz="2000" b="0" i="0" dirty="0" err="1">
                <a:effectLst/>
                <a:latin typeface="Helvetica" pitchFamily="2" charset="0"/>
              </a:rPr>
              <a:t>Unidas</a:t>
            </a:r>
            <a:r>
              <a:rPr lang="en-US" sz="2000" b="0" i="0" dirty="0">
                <a:effectLst/>
                <a:latin typeface="Helvetica" pitchFamily="2" charset="0"/>
              </a:rPr>
              <a:t>.</a:t>
            </a:r>
            <a:br>
              <a:rPr lang="en-US" sz="2000" b="0" i="0" dirty="0">
                <a:effectLst/>
                <a:latin typeface="Helvetica" pitchFamily="2" charset="0"/>
              </a:rPr>
            </a:br>
            <a:r>
              <a:rPr lang="en-US" sz="2000" b="0" i="0" dirty="0">
                <a:effectLst/>
                <a:latin typeface="Helvetica" pitchFamily="2" charset="0"/>
              </a:rPr>
              <a:t>Por lo tanto, </a:t>
            </a:r>
            <a:r>
              <a:rPr lang="en-US" sz="2000" b="0" i="0" dirty="0" err="1">
                <a:effectLst/>
                <a:latin typeface="Helvetica" pitchFamily="2" charset="0"/>
              </a:rPr>
              <a:t>cualquier</a:t>
            </a:r>
            <a:r>
              <a:rPr lang="en-US" sz="2000" b="0" i="0" dirty="0">
                <a:effectLst/>
                <a:latin typeface="Helvetica" pitchFamily="2" charset="0"/>
              </a:rPr>
              <a:t> </a:t>
            </a:r>
            <a:r>
              <a:rPr lang="en-US" sz="2000" b="0" i="0" dirty="0" err="1">
                <a:effectLst/>
                <a:latin typeface="Helvetica" pitchFamily="2" charset="0"/>
              </a:rPr>
              <a:t>informe</a:t>
            </a:r>
            <a:r>
              <a:rPr lang="en-US" sz="2000" b="0" i="0" dirty="0">
                <a:effectLst/>
                <a:latin typeface="Helvetica" pitchFamily="2" charset="0"/>
              </a:rPr>
              <a:t> u </a:t>
            </a:r>
            <a:r>
              <a:rPr lang="en-US" sz="2000" b="0" i="0" dirty="0" err="1">
                <a:effectLst/>
                <a:latin typeface="Helvetica" pitchFamily="2" charset="0"/>
              </a:rPr>
              <a:t>otro</a:t>
            </a:r>
            <a:r>
              <a:rPr lang="en-US" sz="2000" b="0" i="0" dirty="0">
                <a:effectLst/>
                <a:latin typeface="Helvetica" pitchFamily="2" charset="0"/>
              </a:rPr>
              <a:t> </a:t>
            </a:r>
            <a:r>
              <a:rPr lang="en-US" sz="2000" b="0" i="0" dirty="0" err="1">
                <a:effectLst/>
                <a:latin typeface="Helvetica" pitchFamily="2" charset="0"/>
              </a:rPr>
              <a:t>trabajo</a:t>
            </a:r>
            <a:r>
              <a:rPr lang="en-US" sz="2000" b="0" i="0" dirty="0">
                <a:effectLst/>
                <a:latin typeface="Helvetica" pitchFamily="2" charset="0"/>
              </a:rPr>
              <a:t> </a:t>
            </a:r>
            <a:r>
              <a:rPr lang="en-US" sz="2000" b="0" i="0" dirty="0" err="1">
                <a:effectLst/>
                <a:latin typeface="Helvetica" pitchFamily="2" charset="0"/>
              </a:rPr>
              <a:t>elaborado</a:t>
            </a:r>
            <a:r>
              <a:rPr lang="en-US" sz="2000" b="0" i="0" dirty="0">
                <a:effectLst/>
                <a:latin typeface="Helvetica" pitchFamily="2" charset="0"/>
              </a:rPr>
              <a:t> </a:t>
            </a:r>
            <a:r>
              <a:rPr lang="en-US" sz="2000" b="0" i="0" dirty="0" err="1">
                <a:effectLst/>
                <a:latin typeface="Helvetica" pitchFamily="2" charset="0"/>
              </a:rPr>
              <a:t>por</a:t>
            </a:r>
            <a:r>
              <a:rPr lang="en-US" sz="2000" b="0" i="0" dirty="0">
                <a:effectLst/>
                <a:latin typeface="Helvetica" pitchFamily="2" charset="0"/>
              </a:rPr>
              <a:t> un </a:t>
            </a:r>
            <a:r>
              <a:rPr lang="en-US" sz="2000" b="0" i="0" dirty="0" err="1">
                <a:effectLst/>
                <a:latin typeface="Helvetica" pitchFamily="2" charset="0"/>
              </a:rPr>
              <a:t>miembro</a:t>
            </a:r>
            <a:r>
              <a:rPr lang="en-US" sz="2000" b="0" i="0" dirty="0">
                <a:effectLst/>
                <a:latin typeface="Helvetica" pitchFamily="2" charset="0"/>
              </a:rPr>
              <a:t> del personal </a:t>
            </a:r>
            <a:r>
              <a:rPr lang="en-US" sz="2000" b="0" i="0" dirty="0" err="1">
                <a:effectLst/>
                <a:latin typeface="Helvetica" pitchFamily="2" charset="0"/>
              </a:rPr>
              <a:t>en</a:t>
            </a:r>
            <a:r>
              <a:rPr lang="en-US" sz="2000" b="0" i="0" dirty="0">
                <a:effectLst/>
                <a:latin typeface="Helvetica" pitchFamily="2" charset="0"/>
              </a:rPr>
              <a:t> </a:t>
            </a:r>
            <a:r>
              <a:rPr lang="en-US" sz="2000" b="0" i="0" dirty="0" err="1">
                <a:effectLst/>
                <a:latin typeface="Helvetica" pitchFamily="2" charset="0"/>
              </a:rPr>
              <a:t>el</a:t>
            </a:r>
            <a:r>
              <a:rPr lang="en-US" sz="2000" b="0" i="0" dirty="0">
                <a:effectLst/>
                <a:latin typeface="Helvetica" pitchFamily="2" charset="0"/>
              </a:rPr>
              <a:t> </a:t>
            </a:r>
            <a:r>
              <a:rPr lang="en-US" sz="2000" b="0" i="0" dirty="0" err="1">
                <a:effectLst/>
                <a:latin typeface="Helvetica" pitchFamily="2" charset="0"/>
              </a:rPr>
              <a:t>marco</a:t>
            </a:r>
            <a:r>
              <a:rPr lang="en-US" sz="2000" b="0" i="0" dirty="0">
                <a:effectLst/>
                <a:latin typeface="Helvetica" pitchFamily="2" charset="0"/>
              </a:rPr>
              <a:t> de sus </a:t>
            </a:r>
            <a:r>
              <a:rPr lang="en-US" sz="2000" b="0" i="0" dirty="0" err="1">
                <a:effectLst/>
                <a:latin typeface="Helvetica" pitchFamily="2" charset="0"/>
              </a:rPr>
              <a:t>funciones</a:t>
            </a:r>
            <a:r>
              <a:rPr lang="en-US" sz="2000" b="0" i="0" dirty="0">
                <a:effectLst/>
                <a:latin typeface="Helvetica" pitchFamily="2" charset="0"/>
              </a:rPr>
              <a:t> </a:t>
            </a:r>
            <a:r>
              <a:rPr lang="en-US" sz="2000" b="0" i="0" dirty="0" err="1">
                <a:effectLst/>
                <a:latin typeface="Helvetica" pitchFamily="2" charset="0"/>
              </a:rPr>
              <a:t>oficiales</a:t>
            </a:r>
            <a:r>
              <a:rPr lang="en-US" sz="2000" b="0" i="0" dirty="0">
                <a:effectLst/>
                <a:latin typeface="Helvetica" pitchFamily="2" charset="0"/>
              </a:rPr>
              <a:t> </a:t>
            </a:r>
            <a:r>
              <a:rPr lang="en-US" sz="2000" b="0" i="0" dirty="0" err="1">
                <a:effectLst/>
                <a:latin typeface="Helvetica" pitchFamily="2" charset="0"/>
              </a:rPr>
              <a:t>constituye</a:t>
            </a:r>
            <a:r>
              <a:rPr lang="en-US" sz="2000" b="0" i="0" dirty="0">
                <a:effectLst/>
                <a:latin typeface="Helvetica" pitchFamily="2" charset="0"/>
              </a:rPr>
              <a:t> un </a:t>
            </a:r>
            <a:r>
              <a:rPr lang="en-US" sz="2000" b="0" i="0" dirty="0" err="1">
                <a:effectLst/>
                <a:latin typeface="Helvetica" pitchFamily="2" charset="0"/>
              </a:rPr>
              <a:t>producto</a:t>
            </a:r>
            <a:r>
              <a:rPr lang="en-US" sz="2000" b="0" i="0" dirty="0">
                <a:effectLst/>
                <a:latin typeface="Helvetica" pitchFamily="2" charset="0"/>
              </a:rPr>
              <a:t> del </a:t>
            </a:r>
            <a:r>
              <a:rPr lang="en-US" sz="2000" b="0" i="0" dirty="0" err="1">
                <a:effectLst/>
                <a:latin typeface="Helvetica" pitchFamily="2" charset="0"/>
              </a:rPr>
              <a:t>trabajo</a:t>
            </a:r>
            <a:r>
              <a:rPr lang="en-US" sz="2000" b="0" i="0" dirty="0">
                <a:effectLst/>
                <a:latin typeface="Helvetica" pitchFamily="2" charset="0"/>
              </a:rPr>
              <a:t> de las </a:t>
            </a:r>
            <a:r>
              <a:rPr lang="en-US" sz="2000" b="0" i="0" dirty="0" err="1">
                <a:effectLst/>
                <a:latin typeface="Helvetica" pitchFamily="2" charset="0"/>
              </a:rPr>
              <a:t>Naciones</a:t>
            </a:r>
            <a:r>
              <a:rPr lang="en-US" sz="2000" b="0" i="0" dirty="0">
                <a:effectLst/>
                <a:latin typeface="Helvetica" pitchFamily="2" charset="0"/>
              </a:rPr>
              <a:t> </a:t>
            </a:r>
            <a:r>
              <a:rPr lang="en-US" sz="2000" b="0" i="0" dirty="0" err="1">
                <a:effectLst/>
                <a:latin typeface="Helvetica" pitchFamily="2" charset="0"/>
              </a:rPr>
              <a:t>Unidas</a:t>
            </a:r>
            <a:r>
              <a:rPr lang="en-US" sz="2000" b="0" i="0" dirty="0">
                <a:effectLst/>
                <a:latin typeface="Helvetica" pitchFamily="2" charset="0"/>
              </a:rPr>
              <a:t>.</a:t>
            </a:r>
            <a:endParaRPr lang="en-US" sz="2000" dirty="0">
              <a:effectLst/>
              <a:latin typeface="Helvetica" pitchFamily="2" charset="0"/>
            </a:endParaRPr>
          </a:p>
          <a:p>
            <a:pPr marL="457200" indent="-457200">
              <a:buFont typeface="+mj-lt"/>
              <a:buAutoNum type="arabicPeriod"/>
            </a:pPr>
            <a:r>
              <a:rPr lang="en-US" sz="2000" b="0" i="0" dirty="0">
                <a:effectLst/>
                <a:latin typeface="Helvetica" pitchFamily="2" charset="0"/>
              </a:rPr>
              <a:t>﻿﻿Los </a:t>
            </a:r>
            <a:r>
              <a:rPr lang="en-US" sz="2000" b="0" i="0" dirty="0" err="1">
                <a:effectLst/>
                <a:latin typeface="Helvetica" pitchFamily="2" charset="0"/>
              </a:rPr>
              <a:t>funcionarios</a:t>
            </a:r>
            <a:r>
              <a:rPr lang="en-US" sz="2000" b="0" i="0" dirty="0">
                <a:effectLst/>
                <a:latin typeface="Helvetica" pitchFamily="2" charset="0"/>
              </a:rPr>
              <a:t> no </a:t>
            </a:r>
            <a:r>
              <a:rPr lang="en-US" sz="2000" b="0" i="0" dirty="0" err="1">
                <a:effectLst/>
                <a:latin typeface="Helvetica" pitchFamily="2" charset="0"/>
              </a:rPr>
              <a:t>pueden</a:t>
            </a:r>
            <a:r>
              <a:rPr lang="en-US" sz="2000" b="0" i="0" dirty="0">
                <a:effectLst/>
                <a:latin typeface="Helvetica" pitchFamily="2" charset="0"/>
              </a:rPr>
              <a:t> </a:t>
            </a:r>
            <a:r>
              <a:rPr lang="en-US" sz="2000" b="0" i="0" dirty="0" err="1">
                <a:effectLst/>
                <a:latin typeface="Helvetica" pitchFamily="2" charset="0"/>
              </a:rPr>
              <a:t>participar</a:t>
            </a:r>
            <a:r>
              <a:rPr lang="en-US" sz="2000" b="0" i="0" dirty="0">
                <a:effectLst/>
                <a:latin typeface="Helvetica" pitchFamily="2" charset="0"/>
              </a:rPr>
              <a:t> </a:t>
            </a:r>
            <a:r>
              <a:rPr lang="en-US" sz="2000" b="0" i="0" dirty="0" err="1">
                <a:effectLst/>
                <a:latin typeface="Helvetica" pitchFamily="2" charset="0"/>
              </a:rPr>
              <a:t>en</a:t>
            </a:r>
            <a:r>
              <a:rPr lang="en-US" sz="2000" b="0" i="0" dirty="0">
                <a:effectLst/>
                <a:latin typeface="Helvetica" pitchFamily="2" charset="0"/>
              </a:rPr>
              <a:t> </a:t>
            </a:r>
            <a:r>
              <a:rPr lang="en-US" sz="2000" b="0" i="0" dirty="0" err="1">
                <a:effectLst/>
                <a:latin typeface="Helvetica" pitchFamily="2" charset="0"/>
              </a:rPr>
              <a:t>ninguna</a:t>
            </a:r>
            <a:r>
              <a:rPr lang="en-US" sz="2000" b="0" i="0" dirty="0">
                <a:effectLst/>
                <a:latin typeface="Helvetica" pitchFamily="2" charset="0"/>
              </a:rPr>
              <a:t> </a:t>
            </a:r>
            <a:r>
              <a:rPr lang="en-US" sz="2000" b="0" i="0" dirty="0" err="1">
                <a:effectLst/>
                <a:latin typeface="Helvetica" pitchFamily="2" charset="0"/>
              </a:rPr>
              <a:t>encuesta</a:t>
            </a:r>
            <a:r>
              <a:rPr lang="en-US" sz="2000" b="0" i="0" dirty="0">
                <a:effectLst/>
                <a:latin typeface="Helvetica" pitchFamily="2" charset="0"/>
              </a:rPr>
              <a:t> o </a:t>
            </a:r>
            <a:r>
              <a:rPr lang="en-US" sz="2000" b="0" i="0" dirty="0" err="1">
                <a:effectLst/>
                <a:latin typeface="Helvetica" pitchFamily="2" charset="0"/>
              </a:rPr>
              <a:t>cuestionario</a:t>
            </a:r>
            <a:r>
              <a:rPr lang="en-US" sz="2000" b="0" i="0" dirty="0">
                <a:effectLst/>
                <a:latin typeface="Helvetica" pitchFamily="2" charset="0"/>
              </a:rPr>
              <a:t> </a:t>
            </a:r>
            <a:r>
              <a:rPr lang="en-US" sz="2000" b="0" i="0" dirty="0" err="1">
                <a:effectLst/>
                <a:latin typeface="Helvetica" pitchFamily="2" charset="0"/>
              </a:rPr>
              <a:t>relativo</a:t>
            </a:r>
            <a:r>
              <a:rPr lang="en-US" sz="2000" b="0" i="0" dirty="0">
                <a:effectLst/>
                <a:latin typeface="Helvetica" pitchFamily="2" charset="0"/>
              </a:rPr>
              <a:t> a las </a:t>
            </a:r>
            <a:r>
              <a:rPr lang="en-US" sz="2000" b="0" i="0" dirty="0" err="1">
                <a:effectLst/>
                <a:latin typeface="Helvetica" pitchFamily="2" charset="0"/>
              </a:rPr>
              <a:t>Naciones</a:t>
            </a:r>
            <a:r>
              <a:rPr lang="en-US" sz="2000" b="0" i="0" dirty="0">
                <a:effectLst/>
                <a:latin typeface="Helvetica" pitchFamily="2" charset="0"/>
              </a:rPr>
              <a:t> </a:t>
            </a:r>
            <a:r>
              <a:rPr lang="en-US" sz="2000" b="0" i="0" dirty="0" err="1">
                <a:effectLst/>
                <a:latin typeface="Helvetica" pitchFamily="2" charset="0"/>
              </a:rPr>
              <a:t>Unidas</a:t>
            </a:r>
            <a:r>
              <a:rPr lang="en-US" sz="2000" b="0" i="0" dirty="0">
                <a:effectLst/>
                <a:latin typeface="Helvetica" pitchFamily="2" charset="0"/>
              </a:rPr>
              <a:t> sin la </a:t>
            </a:r>
            <a:r>
              <a:rPr lang="en-US" sz="2000" b="0" i="0" dirty="0" err="1">
                <a:effectLst/>
                <a:latin typeface="Helvetica" pitchFamily="2" charset="0"/>
              </a:rPr>
              <a:t>debida</a:t>
            </a:r>
            <a:r>
              <a:rPr lang="en-US" sz="2000" b="0" i="0" dirty="0">
                <a:effectLst/>
                <a:latin typeface="Helvetica" pitchFamily="2" charset="0"/>
              </a:rPr>
              <a:t> </a:t>
            </a:r>
            <a:r>
              <a:rPr lang="en-US" sz="2000" b="0" i="0" dirty="0" err="1">
                <a:effectLst/>
                <a:latin typeface="Helvetica" pitchFamily="2" charset="0"/>
              </a:rPr>
              <a:t>autorización</a:t>
            </a:r>
            <a:r>
              <a:rPr lang="en-US" sz="2000" b="0" i="0" dirty="0">
                <a:effectLst/>
                <a:latin typeface="Helvetica" pitchFamily="2" charset="0"/>
              </a:rPr>
              <a:t> del personal </a:t>
            </a:r>
            <a:r>
              <a:rPr lang="en-US" sz="2000" b="0" i="0" dirty="0" err="1">
                <a:effectLst/>
                <a:latin typeface="Helvetica" pitchFamily="2" charset="0"/>
              </a:rPr>
              <a:t>directivo</a:t>
            </a:r>
            <a:r>
              <a:rPr lang="en-US" sz="2000" b="0" i="0" dirty="0">
                <a:effectLst/>
                <a:latin typeface="Helvetica" pitchFamily="2" charset="0"/>
              </a:rPr>
              <a:t> de la </a:t>
            </a:r>
            <a:r>
              <a:rPr lang="en-US" sz="2000" b="0" i="0" dirty="0" err="1">
                <a:effectLst/>
                <a:latin typeface="Helvetica" pitchFamily="2" charset="0"/>
              </a:rPr>
              <a:t>Organización</a:t>
            </a:r>
            <a:r>
              <a:rPr lang="en-US" sz="2000" b="0" i="0" dirty="0">
                <a:effectLst/>
                <a:latin typeface="Helvetica" pitchFamily="2" charset="0"/>
              </a:rPr>
              <a:t>.</a:t>
            </a:r>
            <a:endParaRPr lang="en-US" sz="2000" dirty="0">
              <a:effectLst/>
              <a:latin typeface="Helvetica" pitchFamily="2" charset="0"/>
            </a:endParaRPr>
          </a:p>
          <a:p>
            <a:pPr marL="457200" indent="-457200">
              <a:buFont typeface="+mj-lt"/>
              <a:buAutoNum type="arabicPeriod"/>
            </a:pPr>
            <a:r>
              <a:rPr lang="en-US" sz="2000" b="0" i="0" dirty="0">
                <a:effectLst/>
                <a:latin typeface="Helvetica" pitchFamily="2" charset="0"/>
              </a:rPr>
              <a:t>﻿﻿En la </a:t>
            </a:r>
            <a:r>
              <a:rPr lang="en-US" sz="2000" b="0" i="0" dirty="0" err="1">
                <a:effectLst/>
                <a:latin typeface="Helvetica" pitchFamily="2" charset="0"/>
              </a:rPr>
              <a:t>realización</a:t>
            </a:r>
            <a:r>
              <a:rPr lang="en-US" sz="2000" b="0" i="0" dirty="0">
                <a:effectLst/>
                <a:latin typeface="Helvetica" pitchFamily="2" charset="0"/>
              </a:rPr>
              <a:t> de sus </a:t>
            </a:r>
            <a:r>
              <a:rPr lang="en-US" sz="2000" b="0" i="0" dirty="0" err="1">
                <a:effectLst/>
                <a:latin typeface="Helvetica" pitchFamily="2" charset="0"/>
              </a:rPr>
              <a:t>estudios</a:t>
            </a:r>
            <a:r>
              <a:rPr lang="en-US" sz="2000" b="0" i="0" dirty="0">
                <a:effectLst/>
                <a:latin typeface="Helvetica" pitchFamily="2" charset="0"/>
              </a:rPr>
              <a:t> </a:t>
            </a:r>
            <a:r>
              <a:rPr lang="en-US" sz="2000" b="0" i="0" dirty="0" err="1">
                <a:effectLst/>
                <a:latin typeface="Helvetica" pitchFamily="2" charset="0"/>
              </a:rPr>
              <a:t>académicos</a:t>
            </a:r>
            <a:r>
              <a:rPr lang="en-US" sz="2000" b="0" i="0" dirty="0">
                <a:effectLst/>
                <a:latin typeface="Helvetica" pitchFamily="2" charset="0"/>
              </a:rPr>
              <a:t> </a:t>
            </a:r>
            <a:r>
              <a:rPr lang="en-US" sz="2000" b="0" i="0" dirty="0" err="1">
                <a:effectLst/>
                <a:latin typeface="Helvetica" pitchFamily="2" charset="0"/>
              </a:rPr>
              <a:t>personales</a:t>
            </a:r>
            <a:r>
              <a:rPr lang="en-US" sz="2000" b="0" i="0" dirty="0">
                <a:effectLst/>
                <a:latin typeface="Helvetica" pitchFamily="2" charset="0"/>
              </a:rPr>
              <a:t>, </a:t>
            </a:r>
            <a:r>
              <a:rPr lang="en-US" sz="2000" b="0" i="0" dirty="0" err="1">
                <a:effectLst/>
                <a:latin typeface="Helvetica" pitchFamily="2" charset="0"/>
              </a:rPr>
              <a:t>incluida</a:t>
            </a:r>
            <a:r>
              <a:rPr lang="en-US" sz="2000" b="0" i="0" dirty="0">
                <a:effectLst/>
                <a:latin typeface="Helvetica" pitchFamily="2" charset="0"/>
              </a:rPr>
              <a:t> la </a:t>
            </a:r>
            <a:r>
              <a:rPr lang="en-US" sz="2000" b="0" i="0" dirty="0" err="1">
                <a:effectLst/>
                <a:latin typeface="Helvetica" pitchFamily="2" charset="0"/>
              </a:rPr>
              <a:t>redacción</a:t>
            </a:r>
            <a:r>
              <a:rPr lang="en-US" sz="2000" b="0" i="0" dirty="0">
                <a:effectLst/>
                <a:latin typeface="Helvetica" pitchFamily="2" charset="0"/>
              </a:rPr>
              <a:t> de </a:t>
            </a:r>
            <a:r>
              <a:rPr lang="en-US" sz="2000" b="0" i="0" dirty="0" err="1">
                <a:effectLst/>
                <a:latin typeface="Helvetica" pitchFamily="2" charset="0"/>
              </a:rPr>
              <a:t>trabajos</a:t>
            </a:r>
            <a:r>
              <a:rPr lang="en-US" sz="2000" b="0" i="0" dirty="0">
                <a:effectLst/>
                <a:latin typeface="Helvetica" pitchFamily="2" charset="0"/>
              </a:rPr>
              <a:t> de </a:t>
            </a:r>
            <a:r>
              <a:rPr lang="en-US" sz="2000" b="0" i="0" dirty="0" err="1">
                <a:effectLst/>
                <a:latin typeface="Helvetica" pitchFamily="2" charset="0"/>
              </a:rPr>
              <a:t>investigación</a:t>
            </a:r>
            <a:r>
              <a:rPr lang="en-US" sz="2000" b="0" i="0" dirty="0">
                <a:effectLst/>
                <a:latin typeface="Helvetica" pitchFamily="2" charset="0"/>
              </a:rPr>
              <a:t>, </a:t>
            </a:r>
            <a:r>
              <a:rPr lang="en-US" sz="2000" b="0" i="0" dirty="0" err="1">
                <a:effectLst/>
                <a:latin typeface="Helvetica" pitchFamily="2" charset="0"/>
              </a:rPr>
              <a:t>los</a:t>
            </a:r>
            <a:r>
              <a:rPr lang="en-US" sz="2000" b="0" i="0" dirty="0">
                <a:effectLst/>
                <a:latin typeface="Helvetica" pitchFamily="2" charset="0"/>
              </a:rPr>
              <a:t> </a:t>
            </a:r>
            <a:r>
              <a:rPr lang="en-US" sz="2000" b="0" i="0" dirty="0" err="1">
                <a:effectLst/>
                <a:latin typeface="Helvetica" pitchFamily="2" charset="0"/>
              </a:rPr>
              <a:t>funcionarios</a:t>
            </a:r>
            <a:r>
              <a:rPr lang="en-US" sz="2000" b="0" i="0" dirty="0">
                <a:effectLst/>
                <a:latin typeface="Helvetica" pitchFamily="2" charset="0"/>
              </a:rPr>
              <a:t> </a:t>
            </a:r>
            <a:r>
              <a:rPr lang="en-US" sz="2000" b="0" i="0" dirty="0" err="1">
                <a:effectLst/>
                <a:latin typeface="Helvetica" pitchFamily="2" charset="0"/>
              </a:rPr>
              <a:t>deben</a:t>
            </a:r>
            <a:r>
              <a:rPr lang="en-US" sz="2000" b="0" i="0" dirty="0">
                <a:effectLst/>
                <a:latin typeface="Helvetica" pitchFamily="2" charset="0"/>
              </a:rPr>
              <a:t> </a:t>
            </a:r>
            <a:r>
              <a:rPr lang="en-US" sz="2000" b="0" i="0" dirty="0" err="1">
                <a:effectLst/>
                <a:latin typeface="Helvetica" pitchFamily="2" charset="0"/>
              </a:rPr>
              <a:t>abstenerse</a:t>
            </a:r>
            <a:r>
              <a:rPr lang="en-US" sz="2000" b="0" i="0" dirty="0">
                <a:effectLst/>
                <a:latin typeface="Helvetica" pitchFamily="2" charset="0"/>
              </a:rPr>
              <a:t> de </a:t>
            </a:r>
            <a:r>
              <a:rPr lang="en-US" sz="2000" b="0" i="0" dirty="0" err="1">
                <a:effectLst/>
                <a:latin typeface="Helvetica" pitchFamily="2" charset="0"/>
              </a:rPr>
              <a:t>hacer</a:t>
            </a:r>
            <a:r>
              <a:rPr lang="en-US" sz="2000" b="0" i="0" dirty="0">
                <a:effectLst/>
                <a:latin typeface="Helvetica" pitchFamily="2" charset="0"/>
              </a:rPr>
              <a:t> </a:t>
            </a:r>
            <a:r>
              <a:rPr lang="en-US" sz="2000" b="0" i="0" dirty="0" err="1">
                <a:effectLst/>
                <a:latin typeface="Helvetica" pitchFamily="2" charset="0"/>
              </a:rPr>
              <a:t>uso</a:t>
            </a:r>
            <a:r>
              <a:rPr lang="en-US" sz="2000" b="0" i="0" dirty="0">
                <a:effectLst/>
                <a:latin typeface="Helvetica" pitchFamily="2" charset="0"/>
              </a:rPr>
              <a:t> de </a:t>
            </a:r>
            <a:r>
              <a:rPr lang="en-US" sz="2000" b="0" i="0" dirty="0" err="1">
                <a:effectLst/>
                <a:latin typeface="Helvetica" pitchFamily="2" charset="0"/>
              </a:rPr>
              <a:t>información</a:t>
            </a:r>
            <a:r>
              <a:rPr lang="en-US" sz="2000" b="0" i="0" dirty="0">
                <a:effectLst/>
                <a:latin typeface="Helvetica" pitchFamily="2" charset="0"/>
              </a:rPr>
              <a:t> </a:t>
            </a:r>
            <a:r>
              <a:rPr lang="en-US" sz="2000" b="0" i="0" dirty="0" err="1">
                <a:effectLst/>
                <a:latin typeface="Helvetica" pitchFamily="2" charset="0"/>
              </a:rPr>
              <a:t>privilegiada</a:t>
            </a:r>
            <a:r>
              <a:rPr lang="en-US" sz="2000" b="0" i="0" dirty="0">
                <a:effectLst/>
                <a:latin typeface="Helvetica" pitchFamily="2" charset="0"/>
              </a:rPr>
              <a:t> de las </a:t>
            </a:r>
            <a:r>
              <a:rPr lang="en-US" sz="2000" b="0" i="0" dirty="0" err="1">
                <a:effectLst/>
                <a:latin typeface="Helvetica" pitchFamily="2" charset="0"/>
              </a:rPr>
              <a:t>Naciones</a:t>
            </a:r>
            <a:r>
              <a:rPr lang="en-US" sz="2000" b="0" i="0" dirty="0">
                <a:effectLst/>
                <a:latin typeface="Helvetica" pitchFamily="2" charset="0"/>
              </a:rPr>
              <a:t> </a:t>
            </a:r>
            <a:r>
              <a:rPr lang="en-US" sz="2000" b="0" i="0" dirty="0" err="1">
                <a:effectLst/>
                <a:latin typeface="Helvetica" pitchFamily="2" charset="0"/>
              </a:rPr>
              <a:t>Unidas</a:t>
            </a:r>
            <a:r>
              <a:rPr lang="en-US" sz="2000" b="0" i="0" dirty="0">
                <a:effectLst/>
                <a:latin typeface="Helvetica" pitchFamily="2" charset="0"/>
              </a:rPr>
              <a:t> (es </a:t>
            </a:r>
            <a:r>
              <a:rPr lang="en-US" sz="2000" b="0" i="0" dirty="0" err="1">
                <a:effectLst/>
                <a:latin typeface="Helvetica" pitchFamily="2" charset="0"/>
              </a:rPr>
              <a:t>decir</a:t>
            </a:r>
            <a:r>
              <a:rPr lang="en-US" sz="2000" b="0" i="0" dirty="0">
                <a:effectLst/>
                <a:latin typeface="Helvetica" pitchFamily="2" charset="0"/>
              </a:rPr>
              <a:t>, </a:t>
            </a:r>
            <a:r>
              <a:rPr lang="en-US" sz="2000" b="0" i="0" dirty="0" err="1">
                <a:effectLst/>
                <a:latin typeface="Helvetica" pitchFamily="2" charset="0"/>
              </a:rPr>
              <a:t>información</a:t>
            </a:r>
            <a:r>
              <a:rPr lang="en-US" sz="2000" b="0" i="0" dirty="0">
                <a:effectLst/>
                <a:latin typeface="Helvetica" pitchFamily="2" charset="0"/>
              </a:rPr>
              <a:t> que no se ha </a:t>
            </a:r>
            <a:r>
              <a:rPr lang="en-US" sz="2000" b="0" i="0" dirty="0" err="1">
                <a:effectLst/>
                <a:latin typeface="Helvetica" pitchFamily="2" charset="0"/>
              </a:rPr>
              <a:t>hecho</a:t>
            </a:r>
            <a:r>
              <a:rPr lang="en-US" sz="2000" b="0" i="0" dirty="0">
                <a:effectLst/>
                <a:latin typeface="Helvetica" pitchFamily="2" charset="0"/>
              </a:rPr>
              <a:t> </a:t>
            </a:r>
            <a:r>
              <a:rPr lang="en-US" sz="2000" b="0" i="0" dirty="0" err="1">
                <a:effectLst/>
                <a:latin typeface="Helvetica" pitchFamily="2" charset="0"/>
              </a:rPr>
              <a:t>pública</a:t>
            </a:r>
            <a:r>
              <a:rPr lang="en-US" sz="2000" b="0" i="0" dirty="0">
                <a:effectLst/>
                <a:latin typeface="Helvetica" pitchFamily="2" charset="0"/>
              </a:rPr>
              <a:t>) o de </a:t>
            </a:r>
            <a:r>
              <a:rPr lang="en-US" sz="2000" b="0" i="0" dirty="0" err="1">
                <a:effectLst/>
                <a:latin typeface="Helvetica" pitchFamily="2" charset="0"/>
              </a:rPr>
              <a:t>su</a:t>
            </a:r>
            <a:r>
              <a:rPr lang="en-US" sz="2000" b="0" i="0" dirty="0">
                <a:effectLst/>
                <a:latin typeface="Helvetica" pitchFamily="2" charset="0"/>
              </a:rPr>
              <a:t> </a:t>
            </a:r>
            <a:r>
              <a:rPr lang="en-US" sz="2000" b="0" i="0" dirty="0" err="1">
                <a:effectLst/>
                <a:latin typeface="Helvetica" pitchFamily="2" charset="0"/>
              </a:rPr>
              <a:t>acceso</a:t>
            </a:r>
            <a:r>
              <a:rPr lang="en-US" sz="2000" b="0" i="0" dirty="0">
                <a:effectLst/>
                <a:latin typeface="Helvetica" pitchFamily="2" charset="0"/>
              </a:rPr>
              <a:t> a personal o a </a:t>
            </a:r>
            <a:r>
              <a:rPr lang="en-US" sz="2000" b="0" i="0" dirty="0" err="1">
                <a:effectLst/>
                <a:latin typeface="Helvetica" pitchFamily="2" charset="0"/>
              </a:rPr>
              <a:t>otros</a:t>
            </a:r>
            <a:r>
              <a:rPr lang="en-US" sz="2000" b="0" i="0" dirty="0">
                <a:effectLst/>
                <a:latin typeface="Helvetica" pitchFamily="2" charset="0"/>
              </a:rPr>
              <a:t> </a:t>
            </a:r>
            <a:r>
              <a:rPr lang="en-US" sz="2000" b="0" i="0" dirty="0" err="1">
                <a:effectLst/>
                <a:latin typeface="Helvetica" pitchFamily="2" charset="0"/>
              </a:rPr>
              <a:t>recursos</a:t>
            </a:r>
            <a:r>
              <a:rPr lang="en-US" sz="2000" b="0" i="0" dirty="0">
                <a:effectLst/>
                <a:latin typeface="Helvetica" pitchFamily="2" charset="0"/>
              </a:rPr>
              <a:t> de la </a:t>
            </a:r>
            <a:r>
              <a:rPr lang="en-US" sz="2000" b="0" i="0" dirty="0" err="1">
                <a:effectLst/>
                <a:latin typeface="Helvetica" pitchFamily="2" charset="0"/>
              </a:rPr>
              <a:t>Organización</a:t>
            </a:r>
            <a:r>
              <a:rPr lang="en-US" sz="2000" b="0" i="0" dirty="0">
                <a:effectLst/>
                <a:latin typeface="Helvetica" pitchFamily="2" charset="0"/>
              </a:rPr>
              <a:t>. Como </a:t>
            </a:r>
            <a:r>
              <a:rPr lang="en-US" sz="2000" b="0" i="0" dirty="0" err="1">
                <a:effectLst/>
                <a:latin typeface="Helvetica" pitchFamily="2" charset="0"/>
              </a:rPr>
              <a:t>alternativa</a:t>
            </a:r>
            <a:r>
              <a:rPr lang="en-US" sz="2000" b="0" i="0" dirty="0">
                <a:effectLst/>
                <a:latin typeface="Helvetica" pitchFamily="2" charset="0"/>
              </a:rPr>
              <a:t>, </a:t>
            </a:r>
            <a:r>
              <a:rPr lang="en-US" sz="2000" b="0" i="0" dirty="0" err="1">
                <a:effectLst/>
                <a:latin typeface="Helvetica" pitchFamily="2" charset="0"/>
              </a:rPr>
              <a:t>puede</a:t>
            </a:r>
            <a:r>
              <a:rPr lang="en-US" sz="2000" b="0" i="0" dirty="0">
                <a:effectLst/>
                <a:latin typeface="Helvetica" pitchFamily="2" charset="0"/>
              </a:rPr>
              <a:t> </a:t>
            </a:r>
            <a:r>
              <a:rPr lang="en-US" sz="2000" b="0" i="0" dirty="0" err="1">
                <a:effectLst/>
                <a:latin typeface="Helvetica" pitchFamily="2" charset="0"/>
              </a:rPr>
              <a:t>considerarse</a:t>
            </a:r>
            <a:r>
              <a:rPr lang="en-US" sz="2000" b="0" i="0" dirty="0">
                <a:effectLst/>
                <a:latin typeface="Helvetica" pitchFamily="2" charset="0"/>
              </a:rPr>
              <a:t> la </a:t>
            </a:r>
            <a:r>
              <a:rPr lang="en-US" sz="2000" b="0" i="0" dirty="0" err="1">
                <a:effectLst/>
                <a:latin typeface="Helvetica" pitchFamily="2" charset="0"/>
              </a:rPr>
              <a:t>utilización</a:t>
            </a:r>
            <a:r>
              <a:rPr lang="en-US" sz="2000" b="0" i="0" dirty="0">
                <a:effectLst/>
                <a:latin typeface="Helvetica" pitchFamily="2" charset="0"/>
              </a:rPr>
              <a:t> de </a:t>
            </a:r>
            <a:r>
              <a:rPr lang="en-US" sz="2000" b="0" i="0" dirty="0" err="1">
                <a:effectLst/>
                <a:latin typeface="Helvetica" pitchFamily="2" charset="0"/>
              </a:rPr>
              <a:t>información</a:t>
            </a:r>
            <a:r>
              <a:rPr lang="en-US" sz="2000" b="0" i="0" dirty="0">
                <a:effectLst/>
                <a:latin typeface="Helvetica" pitchFamily="2" charset="0"/>
              </a:rPr>
              <a:t> disponible </a:t>
            </a:r>
            <a:r>
              <a:rPr lang="en-US" sz="2000" b="0" i="0" dirty="0" err="1">
                <a:effectLst/>
                <a:latin typeface="Helvetica" pitchFamily="2" charset="0"/>
              </a:rPr>
              <a:t>públicamente</a:t>
            </a:r>
            <a:r>
              <a:rPr lang="en-US" sz="2000" b="0" i="0" dirty="0">
                <a:effectLst/>
                <a:latin typeface="Helvetica" pitchFamily="2" charset="0"/>
              </a:rPr>
              <a:t>.</a:t>
            </a:r>
            <a:endParaRPr lang="en-US" sz="2000" dirty="0">
              <a:effectLst/>
              <a:latin typeface="Helvetica" pitchFamily="2" charset="0"/>
            </a:endParaRPr>
          </a:p>
          <a:p>
            <a:pPr marL="457200" indent="-457200">
              <a:buFont typeface="+mj-lt"/>
              <a:buAutoNum type="arabicPeriod"/>
            </a:pPr>
            <a:r>
              <a:rPr lang="en-US" sz="2000" b="0" i="0" dirty="0">
                <a:effectLst/>
                <a:latin typeface="Helvetica" pitchFamily="2" charset="0"/>
              </a:rPr>
              <a:t>﻿﻿Toda </a:t>
            </a:r>
            <a:r>
              <a:rPr lang="en-US" sz="2000" b="0" i="0" dirty="0" err="1">
                <a:effectLst/>
                <a:latin typeface="Helvetica" pitchFamily="2" charset="0"/>
              </a:rPr>
              <a:t>publicación</a:t>
            </a:r>
            <a:r>
              <a:rPr lang="en-US" sz="2000" b="0" i="0" dirty="0">
                <a:effectLst/>
                <a:latin typeface="Helvetica" pitchFamily="2" charset="0"/>
              </a:rPr>
              <a:t> </a:t>
            </a:r>
            <a:r>
              <a:rPr lang="en-US" sz="2000" b="0" i="0" dirty="0" err="1">
                <a:effectLst/>
                <a:latin typeface="Helvetica" pitchFamily="2" charset="0"/>
              </a:rPr>
              <a:t>prevista</a:t>
            </a:r>
            <a:r>
              <a:rPr lang="en-US" sz="2000" b="0" i="0" dirty="0">
                <a:effectLst/>
                <a:latin typeface="Helvetica" pitchFamily="2" charset="0"/>
              </a:rPr>
              <a:t> que </a:t>
            </a:r>
            <a:r>
              <a:rPr lang="en-US" sz="2000" b="0" i="0" dirty="0" err="1">
                <a:effectLst/>
                <a:latin typeface="Helvetica" pitchFamily="2" charset="0"/>
              </a:rPr>
              <a:t>guarde</a:t>
            </a:r>
            <a:r>
              <a:rPr lang="en-US" sz="2000" b="0" i="0" dirty="0">
                <a:effectLst/>
                <a:latin typeface="Helvetica" pitchFamily="2" charset="0"/>
              </a:rPr>
              <a:t> </a:t>
            </a:r>
            <a:r>
              <a:rPr lang="en-US" sz="2000" b="0" i="0" dirty="0" err="1">
                <a:effectLst/>
                <a:latin typeface="Helvetica" pitchFamily="2" charset="0"/>
              </a:rPr>
              <a:t>relación</a:t>
            </a:r>
            <a:r>
              <a:rPr lang="en-US" sz="2000" b="0" i="0" dirty="0">
                <a:effectLst/>
                <a:latin typeface="Helvetica" pitchFamily="2" charset="0"/>
              </a:rPr>
              <a:t> con </a:t>
            </a:r>
            <a:r>
              <a:rPr lang="en-US" sz="2000" b="0" i="0" dirty="0" err="1">
                <a:effectLst/>
                <a:latin typeface="Helvetica" pitchFamily="2" charset="0"/>
              </a:rPr>
              <a:t>los</a:t>
            </a:r>
            <a:r>
              <a:rPr lang="en-US" sz="2000" b="0" i="0" dirty="0">
                <a:effectLst/>
                <a:latin typeface="Helvetica" pitchFamily="2" charset="0"/>
              </a:rPr>
              <a:t> </a:t>
            </a:r>
            <a:r>
              <a:rPr lang="en-US" sz="2000" b="0" i="0" dirty="0" err="1">
                <a:effectLst/>
                <a:latin typeface="Helvetica" pitchFamily="2" charset="0"/>
              </a:rPr>
              <a:t>propósitos</a:t>
            </a:r>
            <a:r>
              <a:rPr lang="en-US" sz="2000" b="0" i="0" dirty="0">
                <a:effectLst/>
                <a:latin typeface="Helvetica" pitchFamily="2" charset="0"/>
              </a:rPr>
              <a:t>, </a:t>
            </a:r>
            <a:r>
              <a:rPr lang="en-US" sz="2000" b="0" i="0" dirty="0" err="1">
                <a:effectLst/>
                <a:latin typeface="Helvetica" pitchFamily="2" charset="0"/>
              </a:rPr>
              <a:t>actividades</a:t>
            </a:r>
            <a:r>
              <a:rPr lang="en-US" sz="2000" b="0" i="0" dirty="0">
                <a:effectLst/>
                <a:latin typeface="Helvetica" pitchFamily="2" charset="0"/>
              </a:rPr>
              <a:t> o </a:t>
            </a:r>
            <a:r>
              <a:rPr lang="en-US" sz="2000" b="0" i="0" dirty="0" err="1">
                <a:effectLst/>
                <a:latin typeface="Helvetica" pitchFamily="2" charset="0"/>
              </a:rPr>
              <a:t>intereses</a:t>
            </a:r>
            <a:r>
              <a:rPr lang="en-US" sz="2000" b="0" i="0" dirty="0">
                <a:effectLst/>
                <a:latin typeface="Helvetica" pitchFamily="2" charset="0"/>
              </a:rPr>
              <a:t> de las </a:t>
            </a:r>
            <a:r>
              <a:rPr lang="en-US" sz="2000" b="0" i="0" dirty="0" err="1">
                <a:effectLst/>
                <a:latin typeface="Helvetica" pitchFamily="2" charset="0"/>
              </a:rPr>
              <a:t>Naciones</a:t>
            </a:r>
            <a:r>
              <a:rPr lang="en-US" sz="2000" b="0" i="0" dirty="0">
                <a:effectLst/>
                <a:latin typeface="Helvetica" pitchFamily="2" charset="0"/>
              </a:rPr>
              <a:t> </a:t>
            </a:r>
            <a:r>
              <a:rPr lang="en-US" sz="2000" b="0" i="0" dirty="0" err="1">
                <a:effectLst/>
                <a:latin typeface="Helvetica" pitchFamily="2" charset="0"/>
              </a:rPr>
              <a:t>Unidas</a:t>
            </a:r>
            <a:r>
              <a:rPr lang="en-US" sz="2000" b="0" i="0" dirty="0">
                <a:effectLst/>
                <a:latin typeface="Helvetica" pitchFamily="2" charset="0"/>
              </a:rPr>
              <a:t> </a:t>
            </a:r>
            <a:r>
              <a:rPr lang="en-US" sz="2000" b="0" i="0" dirty="0" err="1">
                <a:effectLst/>
                <a:latin typeface="Helvetica" pitchFamily="2" charset="0"/>
              </a:rPr>
              <a:t>debe</a:t>
            </a:r>
            <a:r>
              <a:rPr lang="en-US" sz="2000" b="0" i="0" dirty="0">
                <a:effectLst/>
                <a:latin typeface="Helvetica" pitchFamily="2" charset="0"/>
              </a:rPr>
              <a:t> ser </a:t>
            </a:r>
            <a:r>
              <a:rPr lang="en-US" sz="2000" b="0" i="0" dirty="0" err="1">
                <a:effectLst/>
                <a:latin typeface="Helvetica" pitchFamily="2" charset="0"/>
              </a:rPr>
              <a:t>aprobada</a:t>
            </a:r>
            <a:r>
              <a:rPr lang="en-US" sz="2000" b="0" i="0" dirty="0">
                <a:effectLst/>
                <a:latin typeface="Helvetica" pitchFamily="2" charset="0"/>
              </a:rPr>
              <a:t> antes de </a:t>
            </a:r>
            <a:r>
              <a:rPr lang="en-US" sz="2000" b="0" i="0" dirty="0" err="1">
                <a:effectLst/>
                <a:latin typeface="Helvetica" pitchFamily="2" charset="0"/>
              </a:rPr>
              <a:t>publicarse</a:t>
            </a:r>
            <a:r>
              <a:rPr lang="en-US" sz="2000" b="0" i="0" dirty="0">
                <a:effectLst/>
                <a:latin typeface="Helvetica" pitchFamily="2" charset="0"/>
              </a:rPr>
              <a:t> e </a:t>
            </a:r>
            <a:r>
              <a:rPr lang="en-US" sz="2000" b="0" i="0" dirty="0" err="1">
                <a:effectLst/>
                <a:latin typeface="Helvetica" pitchFamily="2" charset="0"/>
              </a:rPr>
              <a:t>incluir</a:t>
            </a:r>
            <a:r>
              <a:rPr lang="en-US" sz="2000" b="0" i="0" dirty="0">
                <a:effectLst/>
                <a:latin typeface="Helvetica" pitchFamily="2" charset="0"/>
              </a:rPr>
              <a:t> un </a:t>
            </a:r>
            <a:r>
              <a:rPr lang="en-US" sz="2000" b="0" i="0" dirty="0" err="1">
                <a:effectLst/>
                <a:latin typeface="Helvetica" pitchFamily="2" charset="0"/>
              </a:rPr>
              <a:t>descargo</a:t>
            </a:r>
            <a:r>
              <a:rPr lang="en-US" sz="2000" b="0" i="0" dirty="0">
                <a:effectLst/>
                <a:latin typeface="Helvetica" pitchFamily="2" charset="0"/>
              </a:rPr>
              <a:t> de </a:t>
            </a:r>
            <a:r>
              <a:rPr lang="en-US" sz="2000" b="0" i="0" dirty="0" err="1">
                <a:effectLst/>
                <a:latin typeface="Helvetica" pitchFamily="2" charset="0"/>
              </a:rPr>
              <a:t>responsabilidad</a:t>
            </a:r>
            <a:r>
              <a:rPr lang="en-US" sz="2000" b="0" i="0" dirty="0">
                <a:effectLst/>
                <a:latin typeface="Helvetica" pitchFamily="2" charset="0"/>
              </a:rPr>
              <a:t>, </a:t>
            </a:r>
            <a:r>
              <a:rPr lang="en-US" sz="2000" b="0" i="0" dirty="0" err="1">
                <a:effectLst/>
                <a:latin typeface="Helvetica" pitchFamily="2" charset="0"/>
              </a:rPr>
              <a:t>según</a:t>
            </a:r>
            <a:r>
              <a:rPr lang="en-US" sz="2000" b="0" i="0" dirty="0">
                <a:effectLst/>
                <a:latin typeface="Helvetica" pitchFamily="2" charset="0"/>
              </a:rPr>
              <a:t> </a:t>
            </a:r>
            <a:r>
              <a:rPr lang="en-US" sz="2000" b="0" i="0" dirty="0" err="1">
                <a:effectLst/>
                <a:latin typeface="Helvetica" pitchFamily="2" charset="0"/>
              </a:rPr>
              <a:t>proceda</a:t>
            </a:r>
            <a:r>
              <a:rPr lang="en-US" sz="2000" b="0" i="0" dirty="0">
                <a:effectLst/>
                <a:latin typeface="Helvetica" pitchFamily="2" charset="0"/>
              </a:rPr>
              <a:t>.</a:t>
            </a:r>
            <a:endParaRPr lang="en-US" sz="2000" dirty="0">
              <a:effectLst/>
              <a:latin typeface="Helvetica" pitchFamily="2"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17</a:t>
            </a:fld>
            <a:endParaRPr lang="en-US"/>
          </a:p>
        </p:txBody>
      </p:sp>
    </p:spTree>
    <p:extLst>
      <p:ext uri="{BB962C8B-B14F-4D97-AF65-F5344CB8AC3E}">
        <p14:creationId xmlns:p14="http://schemas.microsoft.com/office/powerpoint/2010/main" val="1819642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68"/>
              </a:spcBef>
              <a:spcAft>
                <a:spcPts val="1268"/>
              </a:spcAft>
            </a:pPr>
            <a:r>
              <a:rPr lang="en-GB" sz="1400" b="1" dirty="0">
                <a:latin typeface="Calibri" panose="020F0502020204030204" pitchFamily="34" charset="0"/>
                <a:ea typeface="Meiryo" panose="020B0604030504040204" pitchFamily="34" charset="-128"/>
                <a:cs typeface="Tahoma" panose="020B0604030504040204" pitchFamily="34" charset="0"/>
              </a:rPr>
              <a:t>Caso 2:  </a:t>
            </a:r>
            <a:r>
              <a:rPr lang="en-GB" sz="1400" b="1" dirty="0" err="1">
                <a:latin typeface="Calibri" panose="020F0502020204030204" pitchFamily="34" charset="0"/>
                <a:ea typeface="Meiryo" panose="020B0604030504040204" pitchFamily="34" charset="-128"/>
                <a:cs typeface="Tahoma" panose="020B0604030504040204" pitchFamily="34" charset="0"/>
              </a:rPr>
              <a:t>Participación</a:t>
            </a:r>
            <a:r>
              <a:rPr lang="en-GB" sz="1400" b="1" dirty="0">
                <a:latin typeface="Calibri" panose="020F0502020204030204" pitchFamily="34" charset="0"/>
                <a:ea typeface="Meiryo" panose="020B0604030504040204" pitchFamily="34" charset="-128"/>
                <a:cs typeface="Tahoma" panose="020B0604030504040204" pitchFamily="34" charset="0"/>
              </a:rPr>
              <a:t> </a:t>
            </a:r>
            <a:r>
              <a:rPr lang="en-GB" sz="1400" b="1" dirty="0" err="1">
                <a:latin typeface="Calibri" panose="020F0502020204030204" pitchFamily="34" charset="0"/>
                <a:ea typeface="Meiryo" panose="020B0604030504040204" pitchFamily="34" charset="-128"/>
                <a:cs typeface="Tahoma" panose="020B0604030504040204" pitchFamily="34" charset="0"/>
              </a:rPr>
              <a:t>en</a:t>
            </a:r>
            <a:r>
              <a:rPr lang="en-GB" sz="1400" b="1" dirty="0">
                <a:latin typeface="Calibri" panose="020F0502020204030204" pitchFamily="34" charset="0"/>
                <a:ea typeface="Meiryo" panose="020B0604030504040204" pitchFamily="34" charset="-128"/>
                <a:cs typeface="Tahoma" panose="020B0604030504040204" pitchFamily="34" charset="0"/>
              </a:rPr>
              <a:t> juntas, </a:t>
            </a:r>
            <a:r>
              <a:rPr lang="en-GB" sz="1400" b="1" dirty="0" err="1">
                <a:latin typeface="Calibri" panose="020F0502020204030204" pitchFamily="34" charset="0"/>
                <a:ea typeface="Meiryo" panose="020B0604030504040204" pitchFamily="34" charset="-128"/>
                <a:cs typeface="Tahoma" panose="020B0604030504040204" pitchFamily="34" charset="0"/>
              </a:rPr>
              <a:t>paneles</a:t>
            </a:r>
            <a:r>
              <a:rPr lang="en-GB" sz="1400" b="1" dirty="0">
                <a:latin typeface="Calibri" panose="020F0502020204030204" pitchFamily="34" charset="0"/>
                <a:ea typeface="Meiryo" panose="020B0604030504040204" pitchFamily="34" charset="-128"/>
                <a:cs typeface="Tahoma" panose="020B0604030504040204" pitchFamily="34" charset="0"/>
              </a:rPr>
              <a:t>, </a:t>
            </a:r>
            <a:r>
              <a:rPr lang="en-GB" sz="1400" b="1" dirty="0" err="1">
                <a:latin typeface="Calibri" panose="020F0502020204030204" pitchFamily="34" charset="0"/>
                <a:ea typeface="Meiryo" panose="020B0604030504040204" pitchFamily="34" charset="-128"/>
                <a:cs typeface="Tahoma" panose="020B0604030504040204" pitchFamily="34" charset="0"/>
              </a:rPr>
              <a:t>comités</a:t>
            </a:r>
            <a:r>
              <a:rPr lang="en-GB" sz="1400" b="1" dirty="0">
                <a:latin typeface="Calibri" panose="020F0502020204030204" pitchFamily="34" charset="0"/>
                <a:ea typeface="Meiryo" panose="020B0604030504040204" pitchFamily="34" charset="-128"/>
                <a:cs typeface="Tahoma" panose="020B0604030504040204" pitchFamily="34" charset="0"/>
              </a:rPr>
              <a:t>, </a:t>
            </a:r>
            <a:r>
              <a:rPr lang="en-GB" sz="1400" b="1" dirty="0" err="1">
                <a:latin typeface="Calibri" panose="020F0502020204030204" pitchFamily="34" charset="0"/>
                <a:ea typeface="Meiryo" panose="020B0604030504040204" pitchFamily="34" charset="-128"/>
                <a:cs typeface="Tahoma" panose="020B0604030504040204" pitchFamily="34" charset="0"/>
              </a:rPr>
              <a:t>grupos</a:t>
            </a:r>
            <a:r>
              <a:rPr lang="en-GB" sz="1400" b="1" dirty="0">
                <a:latin typeface="Calibri" panose="020F0502020204030204" pitchFamily="34" charset="0"/>
                <a:ea typeface="Meiryo" panose="020B0604030504040204" pitchFamily="34" charset="-128"/>
                <a:cs typeface="Tahoma" panose="020B0604030504040204" pitchFamily="34" charset="0"/>
              </a:rPr>
              <a:t> de </a:t>
            </a:r>
            <a:r>
              <a:rPr lang="en-GB" sz="1400" b="1" dirty="0" err="1">
                <a:latin typeface="Calibri" panose="020F0502020204030204" pitchFamily="34" charset="0"/>
                <a:ea typeface="Meiryo" panose="020B0604030504040204" pitchFamily="34" charset="-128"/>
                <a:cs typeface="Tahoma" panose="020B0604030504040204" pitchFamily="34" charset="0"/>
              </a:rPr>
              <a:t>expertos</a:t>
            </a:r>
            <a:r>
              <a:rPr lang="en-GB" sz="1400" b="1" dirty="0">
                <a:latin typeface="Calibri" panose="020F0502020204030204" pitchFamily="34" charset="0"/>
                <a:ea typeface="Meiryo" panose="020B0604030504040204" pitchFamily="34" charset="-128"/>
                <a:cs typeface="Tahoma" panose="020B0604030504040204" pitchFamily="34" charset="0"/>
              </a:rPr>
              <a:t> y </a:t>
            </a:r>
            <a:r>
              <a:rPr lang="en-GB" sz="1400" b="1" dirty="0" err="1">
                <a:latin typeface="Calibri" panose="020F0502020204030204" pitchFamily="34" charset="0"/>
                <a:ea typeface="Meiryo" panose="020B0604030504040204" pitchFamily="34" charset="-128"/>
                <a:cs typeface="Tahoma" panose="020B0604030504040204" pitchFamily="34" charset="0"/>
              </a:rPr>
              <a:t>órganos</a:t>
            </a:r>
            <a:r>
              <a:rPr lang="en-GB" sz="1400" b="1" dirty="0">
                <a:latin typeface="Calibri" panose="020F0502020204030204" pitchFamily="34" charset="0"/>
                <a:ea typeface="Meiryo" panose="020B0604030504040204" pitchFamily="34" charset="-128"/>
                <a:cs typeface="Tahoma" panose="020B0604030504040204" pitchFamily="34" charset="0"/>
              </a:rPr>
              <a:t> </a:t>
            </a:r>
            <a:r>
              <a:rPr lang="en-GB" sz="1400" b="1" dirty="0" err="1">
                <a:latin typeface="Calibri" panose="020F0502020204030204" pitchFamily="34" charset="0"/>
                <a:ea typeface="Meiryo" panose="020B0604030504040204" pitchFamily="34" charset="-128"/>
                <a:cs typeface="Tahoma" panose="020B0604030504040204" pitchFamily="34" charset="0"/>
              </a:rPr>
              <a:t>similares</a:t>
            </a:r>
            <a:endParaRPr lang="en-GB" sz="1400" b="1" dirty="0">
              <a:latin typeface="Calibri" panose="020F0502020204030204" pitchFamily="34" charset="0"/>
              <a:ea typeface="Meiryo" panose="020B0604030504040204" pitchFamily="34" charset="-128"/>
              <a:cs typeface="Tahoma" panose="020B0604030504040204" pitchFamily="34" charset="0"/>
            </a:endParaRPr>
          </a:p>
          <a:p>
            <a:pPr algn="just">
              <a:lnSpc>
                <a:spcPct val="115000"/>
              </a:lnSpc>
              <a:spcBef>
                <a:spcPts val="1268"/>
              </a:spcBef>
              <a:spcAft>
                <a:spcPts val="1268"/>
              </a:spcAft>
            </a:pPr>
            <a:endParaRPr lang="es-ES" sz="1400" dirty="0">
              <a:latin typeface="Calibri" panose="020F0502020204030204" pitchFamily="34" charset="0"/>
              <a:ea typeface="Meiryo" panose="020B0604030504040204" pitchFamily="34" charset="-128"/>
              <a:cs typeface="Tahoma" panose="020B060403050404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400" dirty="0" err="1">
                <a:latin typeface="Calibri" panose="020F0502020204030204" pitchFamily="34" charset="0"/>
                <a:ea typeface="Meiryo" panose="020B0604030504040204" pitchFamily="34" charset="-128"/>
                <a:cs typeface="Tahoma" panose="020B0604030504040204" pitchFamily="34" charset="0"/>
              </a:rPr>
              <a:t>Reproduzca</a:t>
            </a:r>
            <a:r>
              <a:rPr lang="en-GB" sz="1400" dirty="0">
                <a:latin typeface="Calibri" panose="020F0502020204030204" pitchFamily="34" charset="0"/>
                <a:ea typeface="Meiryo" panose="020B0604030504040204" pitchFamily="34" charset="-128"/>
                <a:cs typeface="Tahoma" panose="020B0604030504040204" pitchFamily="34" charset="0"/>
              </a:rPr>
              <a:t> </a:t>
            </a:r>
            <a:r>
              <a:rPr lang="en-GB" sz="1400" dirty="0" err="1">
                <a:latin typeface="Calibri" panose="020F0502020204030204" pitchFamily="34" charset="0"/>
                <a:ea typeface="Meiryo" panose="020B0604030504040204" pitchFamily="34" charset="-128"/>
                <a:cs typeface="Tahoma" panose="020B0604030504040204" pitchFamily="34" charset="0"/>
              </a:rPr>
              <a:t>el</a:t>
            </a:r>
            <a:r>
              <a:rPr lang="en-GB" sz="1400" dirty="0">
                <a:latin typeface="Calibri" panose="020F0502020204030204" pitchFamily="34" charset="0"/>
                <a:ea typeface="Meiryo" panose="020B0604030504040204" pitchFamily="34" charset="-128"/>
                <a:cs typeface="Tahoma" panose="020B0604030504040204" pitchFamily="34" charset="0"/>
              </a:rPr>
              <a:t> video de </a:t>
            </a:r>
            <a:r>
              <a:rPr lang="en-GB" sz="1400" dirty="0" err="1">
                <a:latin typeface="Calibri" panose="020F0502020204030204" pitchFamily="34" charset="0"/>
                <a:ea typeface="Meiryo" panose="020B0604030504040204" pitchFamily="34" charset="-128"/>
                <a:cs typeface="Tahoma" panose="020B0604030504040204" pitchFamily="34" charset="0"/>
              </a:rPr>
              <a:t>este</a:t>
            </a:r>
            <a:r>
              <a:rPr lang="en-GB" sz="1400" dirty="0">
                <a:latin typeface="Calibri" panose="020F0502020204030204" pitchFamily="34" charset="0"/>
                <a:ea typeface="Meiryo" panose="020B0604030504040204" pitchFamily="34" charset="-128"/>
                <a:cs typeface="Tahoma" panose="020B0604030504040204" pitchFamily="34" charset="0"/>
              </a:rPr>
              <a:t> enlace</a:t>
            </a:r>
            <a:r>
              <a:rPr lang="es-ES" sz="1400" dirty="0">
                <a:latin typeface="Calibri" panose="020F0502020204030204" pitchFamily="34" charset="0"/>
                <a:ea typeface="Meiryo" panose="020B0604030504040204" pitchFamily="34" charset="-128"/>
                <a:cs typeface="Tahoma" panose="020B0604030504040204" pitchFamily="34" charset="0"/>
              </a:rPr>
              <a:t> </a:t>
            </a:r>
            <a:r>
              <a:rPr lang="en-GB" sz="1400" dirty="0">
                <a:latin typeface="Calibri" panose="020F0502020204030204" pitchFamily="34" charset="0"/>
                <a:ea typeface="Meiryo" panose="020B0604030504040204" pitchFamily="34" charset="-128"/>
                <a:cs typeface="Tahoma" panose="020B0604030504040204" pitchFamily="34" charset="0"/>
              </a:rPr>
              <a:t> </a:t>
            </a:r>
            <a:r>
              <a:rPr lang="en-US" sz="14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https://www.un.org/es/ethics/ethics-training/leadership-dialogue.shtml</a:t>
            </a:r>
            <a:r>
              <a:rPr lang="es-ES" sz="14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r>
              <a:rPr lang="en-GB" sz="1400" dirty="0">
                <a:latin typeface="Calibri" panose="020F0502020204030204" pitchFamily="34" charset="0"/>
                <a:ea typeface="Meiryo" panose="020B0604030504040204" pitchFamily="34" charset="-128"/>
                <a:cs typeface="Tahoma" panose="020B0604030504040204" pitchFamily="34" charset="0"/>
              </a:rPr>
              <a:t>y, a </a:t>
            </a:r>
            <a:r>
              <a:rPr lang="en-GB" sz="1400" dirty="0" err="1">
                <a:latin typeface="Calibri" panose="020F0502020204030204" pitchFamily="34" charset="0"/>
                <a:ea typeface="Meiryo" panose="020B0604030504040204" pitchFamily="34" charset="-128"/>
                <a:cs typeface="Tahoma" panose="020B0604030504040204" pitchFamily="34" charset="0"/>
              </a:rPr>
              <a:t>continuación</a:t>
            </a:r>
            <a:r>
              <a:rPr lang="en-GB" sz="1400" dirty="0">
                <a:latin typeface="Calibri" panose="020F0502020204030204" pitchFamily="34" charset="0"/>
                <a:ea typeface="Meiryo" panose="020B0604030504040204" pitchFamily="34" charset="-128"/>
                <a:cs typeface="Tahoma" panose="020B0604030504040204" pitchFamily="34" charset="0"/>
              </a:rPr>
              <a:t>, </a:t>
            </a:r>
            <a:r>
              <a:rPr lang="en-GB" sz="1400" dirty="0" err="1">
                <a:latin typeface="Calibri" panose="020F0502020204030204" pitchFamily="34" charset="0"/>
                <a:ea typeface="Meiryo" panose="020B0604030504040204" pitchFamily="34" charset="-128"/>
                <a:cs typeface="Tahoma" panose="020B0604030504040204" pitchFamily="34" charset="0"/>
              </a:rPr>
              <a:t>muestre</a:t>
            </a:r>
            <a:r>
              <a:rPr lang="en-GB" sz="1400" dirty="0">
                <a:latin typeface="Calibri" panose="020F0502020204030204" pitchFamily="34" charset="0"/>
                <a:ea typeface="Meiryo" panose="020B0604030504040204" pitchFamily="34" charset="-128"/>
                <a:cs typeface="Tahoma" panose="020B0604030504040204" pitchFamily="34" charset="0"/>
              </a:rPr>
              <a:t> las DIAPOSITIVAS 18 a 21, que </a:t>
            </a:r>
            <a:r>
              <a:rPr lang="en-GB" sz="1400" dirty="0" err="1">
                <a:latin typeface="Calibri" panose="020F0502020204030204" pitchFamily="34" charset="0"/>
                <a:ea typeface="Meiryo" panose="020B0604030504040204" pitchFamily="34" charset="-128"/>
                <a:cs typeface="Tahoma" panose="020B0604030504040204" pitchFamily="34" charset="0"/>
              </a:rPr>
              <a:t>incluyen</a:t>
            </a:r>
            <a:r>
              <a:rPr lang="en-GB" sz="1400" dirty="0">
                <a:latin typeface="Calibri" panose="020F0502020204030204" pitchFamily="34" charset="0"/>
                <a:ea typeface="Meiryo" panose="020B0604030504040204" pitchFamily="34" charset="-128"/>
                <a:cs typeface="Tahoma" panose="020B0604030504040204" pitchFamily="34" charset="0"/>
              </a:rPr>
              <a:t> </a:t>
            </a:r>
            <a:r>
              <a:rPr lang="en-GB" sz="1400" dirty="0" err="1">
                <a:latin typeface="Calibri" panose="020F0502020204030204" pitchFamily="34" charset="0"/>
                <a:ea typeface="Meiryo" panose="020B0604030504040204" pitchFamily="34" charset="-128"/>
                <a:cs typeface="Tahoma" panose="020B0604030504040204" pitchFamily="34" charset="0"/>
              </a:rPr>
              <a:t>el</a:t>
            </a:r>
            <a:r>
              <a:rPr lang="en-GB" sz="1400" dirty="0">
                <a:latin typeface="Calibri" panose="020F0502020204030204" pitchFamily="34" charset="0"/>
                <a:ea typeface="Meiryo" panose="020B0604030504040204" pitchFamily="34" charset="-128"/>
                <a:cs typeface="Tahoma" panose="020B0604030504040204" pitchFamily="34" charset="0"/>
              </a:rPr>
              <a:t> </a:t>
            </a:r>
            <a:r>
              <a:rPr lang="en-GB" sz="1400" dirty="0" err="1">
                <a:latin typeface="Calibri" panose="020F0502020204030204" pitchFamily="34" charset="0"/>
                <a:ea typeface="Meiryo" panose="020B0604030504040204" pitchFamily="34" charset="-128"/>
                <a:cs typeface="Tahoma" panose="020B0604030504040204" pitchFamily="34" charset="0"/>
              </a:rPr>
              <a:t>texto</a:t>
            </a:r>
            <a:r>
              <a:rPr lang="en-GB" sz="1400" dirty="0">
                <a:latin typeface="Calibri" panose="020F0502020204030204" pitchFamily="34" charset="0"/>
                <a:ea typeface="Meiryo" panose="020B0604030504040204" pitchFamily="34" charset="-128"/>
                <a:cs typeface="Tahoma" panose="020B0604030504040204" pitchFamily="34" charset="0"/>
              </a:rPr>
              <a:t> del </a:t>
            </a:r>
            <a:r>
              <a:rPr lang="en-GB" sz="1400" dirty="0" err="1">
                <a:latin typeface="Calibri" panose="020F0502020204030204" pitchFamily="34" charset="0"/>
                <a:ea typeface="Meiryo" panose="020B0604030504040204" pitchFamily="34" charset="-128"/>
                <a:cs typeface="Tahoma" panose="020B0604030504040204" pitchFamily="34" charset="0"/>
              </a:rPr>
              <a:t>caso</a:t>
            </a:r>
            <a:r>
              <a:rPr lang="en-GB" sz="1400" dirty="0">
                <a:latin typeface="Calibri" panose="020F0502020204030204" pitchFamily="34" charset="0"/>
                <a:ea typeface="Meiryo" panose="020B0604030504040204" pitchFamily="34" charset="-128"/>
                <a:cs typeface="Tahoma" panose="020B0604030504040204" pitchFamily="34" charset="0"/>
              </a:rPr>
              <a:t>. </a:t>
            </a:r>
            <a:endParaRPr lang="es-ES" sz="1400" dirty="0">
              <a:latin typeface="Calibri" panose="020F0502020204030204" pitchFamily="34" charset="0"/>
              <a:ea typeface="Meiryo" panose="020B0604030504040204" pitchFamily="34" charset="-128"/>
              <a:cs typeface="Tahoma" panose="020B060403050404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400" dirty="0">
                <a:latin typeface="Calibri" panose="020F0502020204030204" pitchFamily="34" charset="0"/>
                <a:ea typeface="Meiryo" panose="020B0604030504040204" pitchFamily="34" charset="-128"/>
                <a:cs typeface="Tahoma" panose="020B0604030504040204" pitchFamily="34" charset="0"/>
              </a:rPr>
              <a:t>Este </a:t>
            </a:r>
            <a:r>
              <a:rPr lang="en-GB" sz="1400" dirty="0" err="1">
                <a:latin typeface="Calibri" panose="020F0502020204030204" pitchFamily="34" charset="0"/>
                <a:ea typeface="Meiryo" panose="020B0604030504040204" pitchFamily="34" charset="-128"/>
                <a:cs typeface="Tahoma" panose="020B0604030504040204" pitchFamily="34" charset="0"/>
              </a:rPr>
              <a:t>caso</a:t>
            </a:r>
            <a:r>
              <a:rPr lang="en-GB" sz="1400" dirty="0">
                <a:latin typeface="Calibri" panose="020F0502020204030204" pitchFamily="34" charset="0"/>
                <a:ea typeface="Meiryo" panose="020B0604030504040204" pitchFamily="34" charset="-128"/>
                <a:cs typeface="Tahoma" panose="020B0604030504040204" pitchFamily="34" charset="0"/>
              </a:rPr>
              <a:t> </a:t>
            </a:r>
            <a:r>
              <a:rPr lang="en-GB" sz="1400" dirty="0" err="1">
                <a:latin typeface="Calibri" panose="020F0502020204030204" pitchFamily="34" charset="0"/>
                <a:ea typeface="Meiryo" panose="020B0604030504040204" pitchFamily="34" charset="-128"/>
                <a:cs typeface="Tahoma" panose="020B0604030504040204" pitchFamily="34" charset="0"/>
              </a:rPr>
              <a:t>también</a:t>
            </a:r>
            <a:r>
              <a:rPr lang="en-GB" sz="1400" dirty="0">
                <a:latin typeface="Calibri" panose="020F0502020204030204" pitchFamily="34" charset="0"/>
                <a:ea typeface="Meiryo" panose="020B0604030504040204" pitchFamily="34" charset="-128"/>
                <a:cs typeface="Tahoma" panose="020B0604030504040204" pitchFamily="34" charset="0"/>
              </a:rPr>
              <a:t> se </a:t>
            </a:r>
            <a:r>
              <a:rPr lang="en-GB" sz="1400" dirty="0" err="1">
                <a:latin typeface="Calibri" panose="020F0502020204030204" pitchFamily="34" charset="0"/>
                <a:ea typeface="Meiryo" panose="020B0604030504040204" pitchFamily="34" charset="-128"/>
                <a:cs typeface="Tahoma" panose="020B0604030504040204" pitchFamily="34" charset="0"/>
              </a:rPr>
              <a:t>encuentra</a:t>
            </a:r>
            <a:r>
              <a:rPr lang="en-GB" sz="1400" dirty="0">
                <a:latin typeface="Calibri" panose="020F0502020204030204" pitchFamily="34" charset="0"/>
                <a:ea typeface="Meiryo" panose="020B0604030504040204" pitchFamily="34" charset="-128"/>
                <a:cs typeface="Tahoma" panose="020B0604030504040204" pitchFamily="34" charset="0"/>
              </a:rPr>
              <a:t> </a:t>
            </a:r>
            <a:r>
              <a:rPr lang="en-GB" sz="1400" dirty="0" err="1">
                <a:latin typeface="Calibri" panose="020F0502020204030204" pitchFamily="34" charset="0"/>
                <a:ea typeface="Meiryo" panose="020B0604030504040204" pitchFamily="34" charset="-128"/>
                <a:cs typeface="Tahoma" panose="020B0604030504040204" pitchFamily="34" charset="0"/>
              </a:rPr>
              <a:t>en</a:t>
            </a:r>
            <a:r>
              <a:rPr lang="en-GB" sz="1400" dirty="0">
                <a:latin typeface="Calibri" panose="020F0502020204030204" pitchFamily="34" charset="0"/>
                <a:ea typeface="Meiryo" panose="020B0604030504040204" pitchFamily="34" charset="-128"/>
                <a:cs typeface="Tahoma" panose="020B0604030504040204" pitchFamily="34" charset="0"/>
              </a:rPr>
              <a:t> la </a:t>
            </a:r>
            <a:r>
              <a:rPr lang="en-GB" sz="1400" dirty="0" err="1">
                <a:latin typeface="Calibri" panose="020F0502020204030204" pitchFamily="34" charset="0"/>
                <a:ea typeface="Meiryo" panose="020B0604030504040204" pitchFamily="34" charset="-128"/>
                <a:cs typeface="Tahoma" panose="020B0604030504040204" pitchFamily="34" charset="0"/>
              </a:rPr>
              <a:t>Guía</a:t>
            </a:r>
            <a:r>
              <a:rPr lang="en-GB" sz="1400" dirty="0">
                <a:latin typeface="Calibri" panose="020F0502020204030204" pitchFamily="34" charset="0"/>
                <a:ea typeface="Meiryo" panose="020B0604030504040204" pitchFamily="34" charset="-128"/>
                <a:cs typeface="Tahoma" panose="020B0604030504040204" pitchFamily="34" charset="0"/>
              </a:rPr>
              <a:t> del </a:t>
            </a:r>
            <a:r>
              <a:rPr lang="en-GB" sz="1400" dirty="0" err="1">
                <a:latin typeface="Calibri" panose="020F0502020204030204" pitchFamily="34" charset="0"/>
                <a:ea typeface="Meiryo" panose="020B0604030504040204" pitchFamily="34" charset="-128"/>
                <a:cs typeface="Tahoma" panose="020B0604030504040204" pitchFamily="34" charset="0"/>
              </a:rPr>
              <a:t>Participante</a:t>
            </a:r>
            <a:r>
              <a:rPr lang="en-GB" sz="1400" dirty="0">
                <a:latin typeface="Calibri" panose="020F0502020204030204" pitchFamily="34" charset="0"/>
                <a:ea typeface="Meiryo" panose="020B0604030504040204" pitchFamily="34" charset="-128"/>
                <a:cs typeface="Tahoma" panose="020B0604030504040204" pitchFamily="34" charset="0"/>
              </a:rPr>
              <a:t>.</a:t>
            </a:r>
          </a:p>
        </p:txBody>
      </p:sp>
      <p:sp>
        <p:nvSpPr>
          <p:cNvPr id="4" name="Slide Number Placeholder 3"/>
          <p:cNvSpPr>
            <a:spLocks noGrp="1"/>
          </p:cNvSpPr>
          <p:nvPr>
            <p:ph type="sldNum" sz="quarter" idx="5"/>
          </p:nvPr>
        </p:nvSpPr>
        <p:spPr/>
        <p:txBody>
          <a:bodyPr/>
          <a:lstStyle/>
          <a:p>
            <a:fld id="{B2BA5675-0DCA-0049-9F30-898DE165463C}" type="slidenum">
              <a:rPr lang="en-US" smtClean="0"/>
              <a:t>18</a:t>
            </a:fld>
            <a:endParaRPr lang="en-US"/>
          </a:p>
        </p:txBody>
      </p:sp>
    </p:spTree>
    <p:extLst>
      <p:ext uri="{BB962C8B-B14F-4D97-AF65-F5344CB8AC3E}">
        <p14:creationId xmlns:p14="http://schemas.microsoft.com/office/powerpoint/2010/main" val="154319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68"/>
              </a:spcBef>
              <a:spcAft>
                <a:spcPts val="1268"/>
              </a:spcAft>
            </a:pPr>
            <a:r>
              <a:rPr lang="en-GB" sz="1200" b="1" dirty="0">
                <a:latin typeface="Calibri" panose="020F0502020204030204" pitchFamily="34" charset="0"/>
                <a:ea typeface="Meiryo" panose="020B0604030504040204" pitchFamily="34" charset="-128"/>
                <a:cs typeface="Tahoma" panose="020B0604030504040204" pitchFamily="34" charset="0"/>
              </a:rPr>
              <a:t>Caso 2:  </a:t>
            </a:r>
            <a:r>
              <a:rPr lang="en-GB" sz="1200" b="1" dirty="0" err="1">
                <a:latin typeface="Calibri" panose="020F0502020204030204" pitchFamily="34" charset="0"/>
                <a:ea typeface="Meiryo" panose="020B0604030504040204" pitchFamily="34" charset="-128"/>
                <a:cs typeface="Tahoma" panose="020B0604030504040204" pitchFamily="34" charset="0"/>
              </a:rPr>
              <a:t>Participación</a:t>
            </a:r>
            <a:r>
              <a:rPr lang="en-GB" sz="1200" b="1" dirty="0">
                <a:latin typeface="Calibri" panose="020F0502020204030204" pitchFamily="34" charset="0"/>
                <a:ea typeface="Meiryo" panose="020B0604030504040204" pitchFamily="34" charset="-128"/>
                <a:cs typeface="Tahoma" panose="020B0604030504040204" pitchFamily="34" charset="0"/>
              </a:rPr>
              <a:t> </a:t>
            </a:r>
            <a:r>
              <a:rPr lang="en-GB" sz="1200" b="1" dirty="0" err="1">
                <a:latin typeface="Calibri" panose="020F0502020204030204" pitchFamily="34" charset="0"/>
                <a:ea typeface="Meiryo" panose="020B0604030504040204" pitchFamily="34" charset="-128"/>
                <a:cs typeface="Tahoma" panose="020B0604030504040204" pitchFamily="34" charset="0"/>
              </a:rPr>
              <a:t>en</a:t>
            </a:r>
            <a:r>
              <a:rPr lang="en-GB" sz="1200" b="1" dirty="0">
                <a:latin typeface="Calibri" panose="020F0502020204030204" pitchFamily="34" charset="0"/>
                <a:ea typeface="Meiryo" panose="020B0604030504040204" pitchFamily="34" charset="-128"/>
                <a:cs typeface="Tahoma" panose="020B0604030504040204" pitchFamily="34" charset="0"/>
              </a:rPr>
              <a:t> juntas, </a:t>
            </a:r>
            <a:r>
              <a:rPr lang="en-GB" sz="1200" b="1" dirty="0" err="1">
                <a:latin typeface="Calibri" panose="020F0502020204030204" pitchFamily="34" charset="0"/>
                <a:ea typeface="Meiryo" panose="020B0604030504040204" pitchFamily="34" charset="-128"/>
                <a:cs typeface="Tahoma" panose="020B0604030504040204" pitchFamily="34" charset="0"/>
              </a:rPr>
              <a:t>paneles</a:t>
            </a:r>
            <a:r>
              <a:rPr lang="en-GB" sz="1200" b="1" dirty="0">
                <a:latin typeface="Calibri" panose="020F0502020204030204" pitchFamily="34" charset="0"/>
                <a:ea typeface="Meiryo" panose="020B0604030504040204" pitchFamily="34" charset="-128"/>
                <a:cs typeface="Tahoma" panose="020B0604030504040204" pitchFamily="34" charset="0"/>
              </a:rPr>
              <a:t>, </a:t>
            </a:r>
            <a:r>
              <a:rPr lang="en-GB" sz="1200" b="1" dirty="0" err="1">
                <a:latin typeface="Calibri" panose="020F0502020204030204" pitchFamily="34" charset="0"/>
                <a:ea typeface="Meiryo" panose="020B0604030504040204" pitchFamily="34" charset="-128"/>
                <a:cs typeface="Tahoma" panose="020B0604030504040204" pitchFamily="34" charset="0"/>
              </a:rPr>
              <a:t>comités</a:t>
            </a:r>
            <a:r>
              <a:rPr lang="en-GB" sz="1200" b="1" dirty="0">
                <a:latin typeface="Calibri" panose="020F0502020204030204" pitchFamily="34" charset="0"/>
                <a:ea typeface="Meiryo" panose="020B0604030504040204" pitchFamily="34" charset="-128"/>
                <a:cs typeface="Tahoma" panose="020B0604030504040204" pitchFamily="34" charset="0"/>
              </a:rPr>
              <a:t>, </a:t>
            </a:r>
            <a:r>
              <a:rPr lang="en-GB" sz="1200" b="1" dirty="0" err="1">
                <a:latin typeface="Calibri" panose="020F0502020204030204" pitchFamily="34" charset="0"/>
                <a:ea typeface="Meiryo" panose="020B0604030504040204" pitchFamily="34" charset="-128"/>
                <a:cs typeface="Tahoma" panose="020B0604030504040204" pitchFamily="34" charset="0"/>
              </a:rPr>
              <a:t>grupos</a:t>
            </a:r>
            <a:r>
              <a:rPr lang="en-GB" sz="1200" b="1" dirty="0">
                <a:latin typeface="Calibri" panose="020F0502020204030204" pitchFamily="34" charset="0"/>
                <a:ea typeface="Meiryo" panose="020B0604030504040204" pitchFamily="34" charset="-128"/>
                <a:cs typeface="Tahoma" panose="020B0604030504040204" pitchFamily="34" charset="0"/>
              </a:rPr>
              <a:t> de </a:t>
            </a:r>
            <a:r>
              <a:rPr lang="en-GB" sz="1200" b="1" dirty="0" err="1">
                <a:latin typeface="Calibri" panose="020F0502020204030204" pitchFamily="34" charset="0"/>
                <a:ea typeface="Meiryo" panose="020B0604030504040204" pitchFamily="34" charset="-128"/>
                <a:cs typeface="Tahoma" panose="020B0604030504040204" pitchFamily="34" charset="0"/>
              </a:rPr>
              <a:t>expertos</a:t>
            </a:r>
            <a:r>
              <a:rPr lang="en-GB" sz="1200" b="1" dirty="0">
                <a:latin typeface="Calibri" panose="020F0502020204030204" pitchFamily="34" charset="0"/>
                <a:ea typeface="Meiryo" panose="020B0604030504040204" pitchFamily="34" charset="-128"/>
                <a:cs typeface="Tahoma" panose="020B0604030504040204" pitchFamily="34" charset="0"/>
              </a:rPr>
              <a:t> y </a:t>
            </a:r>
            <a:r>
              <a:rPr lang="en-GB" sz="1200" b="1" dirty="0" err="1">
                <a:latin typeface="Calibri" panose="020F0502020204030204" pitchFamily="34" charset="0"/>
                <a:ea typeface="Meiryo" panose="020B0604030504040204" pitchFamily="34" charset="-128"/>
                <a:cs typeface="Tahoma" panose="020B0604030504040204" pitchFamily="34" charset="0"/>
              </a:rPr>
              <a:t>órganos</a:t>
            </a:r>
            <a:r>
              <a:rPr lang="en-GB" sz="1200" b="1" dirty="0">
                <a:latin typeface="Calibri" panose="020F0502020204030204" pitchFamily="34" charset="0"/>
                <a:ea typeface="Meiryo" panose="020B0604030504040204" pitchFamily="34" charset="-128"/>
                <a:cs typeface="Tahoma" panose="020B0604030504040204" pitchFamily="34" charset="0"/>
              </a:rPr>
              <a:t> </a:t>
            </a:r>
            <a:r>
              <a:rPr lang="en-GB" sz="1200" b="1" dirty="0" err="1">
                <a:latin typeface="Calibri" panose="020F0502020204030204" pitchFamily="34" charset="0"/>
                <a:ea typeface="Meiryo" panose="020B0604030504040204" pitchFamily="34" charset="-128"/>
                <a:cs typeface="Tahoma" panose="020B0604030504040204" pitchFamily="34" charset="0"/>
              </a:rPr>
              <a:t>similares</a:t>
            </a:r>
            <a:endParaRPr lang="en-GB" sz="1200" b="1" dirty="0">
              <a:latin typeface="Calibri" panose="020F0502020204030204" pitchFamily="34" charset="0"/>
              <a:ea typeface="Meiryo" panose="020B0604030504040204" pitchFamily="34" charset="-128"/>
              <a:cs typeface="Tahoma" panose="020B0604030504040204" pitchFamily="34" charset="0"/>
            </a:endParaRPr>
          </a:p>
          <a:p>
            <a:pPr algn="just">
              <a:lnSpc>
                <a:spcPct val="115000"/>
              </a:lnSpc>
              <a:spcBef>
                <a:spcPts val="1268"/>
              </a:spcBef>
              <a:spcAft>
                <a:spcPts val="1268"/>
              </a:spcAft>
            </a:pPr>
            <a:endParaRPr lang="es-ES" sz="1200" dirty="0">
              <a:latin typeface="Calibri" panose="020F0502020204030204" pitchFamily="34" charset="0"/>
              <a:ea typeface="Meiryo" panose="020B0604030504040204" pitchFamily="34" charset="-128"/>
              <a:cs typeface="Tahoma" panose="020B060403050404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200" dirty="0" err="1">
                <a:latin typeface="Calibri" panose="020F0502020204030204" pitchFamily="34" charset="0"/>
                <a:ea typeface="Meiryo" panose="020B0604030504040204" pitchFamily="34" charset="-128"/>
                <a:cs typeface="Tahoma" panose="020B0604030504040204" pitchFamily="34" charset="0"/>
              </a:rPr>
              <a:t>Reproduzca</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el</a:t>
            </a:r>
            <a:r>
              <a:rPr lang="en-GB" sz="1200" dirty="0">
                <a:latin typeface="Calibri" panose="020F0502020204030204" pitchFamily="34" charset="0"/>
                <a:ea typeface="Meiryo" panose="020B0604030504040204" pitchFamily="34" charset="-128"/>
                <a:cs typeface="Tahoma" panose="020B0604030504040204" pitchFamily="34" charset="0"/>
              </a:rPr>
              <a:t> video de </a:t>
            </a:r>
            <a:r>
              <a:rPr lang="en-GB" sz="1200" dirty="0" err="1">
                <a:latin typeface="Calibri" panose="020F0502020204030204" pitchFamily="34" charset="0"/>
                <a:ea typeface="Meiryo" panose="020B0604030504040204" pitchFamily="34" charset="-128"/>
                <a:cs typeface="Tahoma" panose="020B0604030504040204" pitchFamily="34" charset="0"/>
              </a:rPr>
              <a:t>este</a:t>
            </a:r>
            <a:r>
              <a:rPr lang="en-GB" sz="1200" dirty="0">
                <a:latin typeface="Calibri" panose="020F0502020204030204" pitchFamily="34" charset="0"/>
                <a:ea typeface="Meiryo" panose="020B0604030504040204" pitchFamily="34" charset="-128"/>
                <a:cs typeface="Tahoma" panose="020B0604030504040204" pitchFamily="34" charset="0"/>
              </a:rPr>
              <a:t> enlace</a:t>
            </a:r>
            <a:r>
              <a:rPr lang="es-ES" sz="1200" dirty="0">
                <a:latin typeface="Calibri" panose="020F0502020204030204" pitchFamily="34" charset="0"/>
                <a:ea typeface="Meiryo" panose="020B0604030504040204" pitchFamily="34" charset="-128"/>
                <a:cs typeface="Tahoma" panose="020B0604030504040204" pitchFamily="34" charset="0"/>
              </a:rPr>
              <a:t> </a:t>
            </a:r>
            <a:r>
              <a:rPr lang="en-GB" sz="1200" dirty="0">
                <a:latin typeface="Calibri" panose="020F0502020204030204" pitchFamily="34" charset="0"/>
                <a:ea typeface="Meiryo" panose="020B0604030504040204" pitchFamily="34" charset="-128"/>
                <a:cs typeface="Tahoma" panose="020B0604030504040204" pitchFamily="34" charset="0"/>
              </a:rPr>
              <a:t> </a:t>
            </a:r>
            <a:r>
              <a:rPr lang="en-US" sz="12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https://www.un.org/es/ethics/ethics-training/leadership-dialogue.shtml</a:t>
            </a:r>
            <a:r>
              <a:rPr lang="es-ES" sz="12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r>
              <a:rPr lang="en-GB" sz="1200" dirty="0">
                <a:latin typeface="Calibri" panose="020F0502020204030204" pitchFamily="34" charset="0"/>
                <a:ea typeface="Meiryo" panose="020B0604030504040204" pitchFamily="34" charset="-128"/>
                <a:cs typeface="Tahoma" panose="020B0604030504040204" pitchFamily="34" charset="0"/>
              </a:rPr>
              <a:t>y, a </a:t>
            </a:r>
            <a:r>
              <a:rPr lang="en-GB" sz="1200" dirty="0" err="1">
                <a:latin typeface="Calibri" panose="020F0502020204030204" pitchFamily="34" charset="0"/>
                <a:ea typeface="Meiryo" panose="020B0604030504040204" pitchFamily="34" charset="-128"/>
                <a:cs typeface="Tahoma" panose="020B0604030504040204" pitchFamily="34" charset="0"/>
              </a:rPr>
              <a:t>continuación</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muestre</a:t>
            </a:r>
            <a:r>
              <a:rPr lang="en-GB" sz="1200" dirty="0">
                <a:latin typeface="Calibri" panose="020F0502020204030204" pitchFamily="34" charset="0"/>
                <a:ea typeface="Meiryo" panose="020B0604030504040204" pitchFamily="34" charset="-128"/>
                <a:cs typeface="Tahoma" panose="020B0604030504040204" pitchFamily="34" charset="0"/>
              </a:rPr>
              <a:t> las DIAPOSITIVAS 18 a 21, que </a:t>
            </a:r>
            <a:r>
              <a:rPr lang="en-GB" sz="1200" dirty="0" err="1">
                <a:latin typeface="Calibri" panose="020F0502020204030204" pitchFamily="34" charset="0"/>
                <a:ea typeface="Meiryo" panose="020B0604030504040204" pitchFamily="34" charset="-128"/>
                <a:cs typeface="Tahoma" panose="020B0604030504040204" pitchFamily="34" charset="0"/>
              </a:rPr>
              <a:t>incluyen</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el</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texto</a:t>
            </a:r>
            <a:r>
              <a:rPr lang="en-GB" sz="1200" dirty="0">
                <a:latin typeface="Calibri" panose="020F0502020204030204" pitchFamily="34" charset="0"/>
                <a:ea typeface="Meiryo" panose="020B0604030504040204" pitchFamily="34" charset="-128"/>
                <a:cs typeface="Tahoma" panose="020B0604030504040204" pitchFamily="34" charset="0"/>
              </a:rPr>
              <a:t> del </a:t>
            </a:r>
            <a:r>
              <a:rPr lang="en-GB" sz="1200" dirty="0" err="1">
                <a:latin typeface="Calibri" panose="020F0502020204030204" pitchFamily="34" charset="0"/>
                <a:ea typeface="Meiryo" panose="020B0604030504040204" pitchFamily="34" charset="-128"/>
                <a:cs typeface="Tahoma" panose="020B0604030504040204" pitchFamily="34" charset="0"/>
              </a:rPr>
              <a:t>caso</a:t>
            </a:r>
            <a:r>
              <a:rPr lang="en-GB" sz="1200" dirty="0">
                <a:latin typeface="Calibri" panose="020F0502020204030204" pitchFamily="34" charset="0"/>
                <a:ea typeface="Meiryo" panose="020B0604030504040204" pitchFamily="34" charset="-128"/>
                <a:cs typeface="Tahoma" panose="020B0604030504040204" pitchFamily="34" charset="0"/>
              </a:rPr>
              <a:t>. </a:t>
            </a:r>
            <a:endParaRPr lang="es-ES" sz="1200" dirty="0">
              <a:latin typeface="Calibri" panose="020F0502020204030204" pitchFamily="34" charset="0"/>
              <a:ea typeface="Meiryo" panose="020B0604030504040204" pitchFamily="34" charset="-128"/>
              <a:cs typeface="Tahoma" panose="020B060403050404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200" dirty="0">
                <a:latin typeface="Calibri" panose="020F0502020204030204" pitchFamily="34" charset="0"/>
                <a:ea typeface="Meiryo" panose="020B0604030504040204" pitchFamily="34" charset="-128"/>
                <a:cs typeface="Tahoma" panose="020B0604030504040204" pitchFamily="34" charset="0"/>
              </a:rPr>
              <a:t>Este </a:t>
            </a:r>
            <a:r>
              <a:rPr lang="en-GB" sz="1200" dirty="0" err="1">
                <a:latin typeface="Calibri" panose="020F0502020204030204" pitchFamily="34" charset="0"/>
                <a:ea typeface="Meiryo" panose="020B0604030504040204" pitchFamily="34" charset="-128"/>
                <a:cs typeface="Tahoma" panose="020B0604030504040204" pitchFamily="34" charset="0"/>
              </a:rPr>
              <a:t>caso</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también</a:t>
            </a:r>
            <a:r>
              <a:rPr lang="en-GB" sz="1200" dirty="0">
                <a:latin typeface="Calibri" panose="020F0502020204030204" pitchFamily="34" charset="0"/>
                <a:ea typeface="Meiryo" panose="020B0604030504040204" pitchFamily="34" charset="-128"/>
                <a:cs typeface="Tahoma" panose="020B0604030504040204" pitchFamily="34" charset="0"/>
              </a:rPr>
              <a:t> se </a:t>
            </a:r>
            <a:r>
              <a:rPr lang="en-GB" sz="1200" dirty="0" err="1">
                <a:latin typeface="Calibri" panose="020F0502020204030204" pitchFamily="34" charset="0"/>
                <a:ea typeface="Meiryo" panose="020B0604030504040204" pitchFamily="34" charset="-128"/>
                <a:cs typeface="Tahoma" panose="020B0604030504040204" pitchFamily="34" charset="0"/>
              </a:rPr>
              <a:t>encuentra</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en</a:t>
            </a:r>
            <a:r>
              <a:rPr lang="en-GB" sz="1200" dirty="0">
                <a:latin typeface="Calibri" panose="020F0502020204030204" pitchFamily="34" charset="0"/>
                <a:ea typeface="Meiryo" panose="020B0604030504040204" pitchFamily="34" charset="-128"/>
                <a:cs typeface="Tahoma" panose="020B0604030504040204" pitchFamily="34" charset="0"/>
              </a:rPr>
              <a:t> la </a:t>
            </a:r>
            <a:r>
              <a:rPr lang="en-GB" sz="1200" dirty="0" err="1">
                <a:latin typeface="Calibri" panose="020F0502020204030204" pitchFamily="34" charset="0"/>
                <a:ea typeface="Meiryo" panose="020B0604030504040204" pitchFamily="34" charset="-128"/>
                <a:cs typeface="Tahoma" panose="020B0604030504040204" pitchFamily="34" charset="0"/>
              </a:rPr>
              <a:t>Guía</a:t>
            </a:r>
            <a:r>
              <a:rPr lang="en-GB" sz="1200" dirty="0">
                <a:latin typeface="Calibri" panose="020F0502020204030204" pitchFamily="34" charset="0"/>
                <a:ea typeface="Meiryo" panose="020B0604030504040204" pitchFamily="34" charset="-128"/>
                <a:cs typeface="Tahoma" panose="020B0604030504040204" pitchFamily="34" charset="0"/>
              </a:rPr>
              <a:t> del </a:t>
            </a:r>
            <a:r>
              <a:rPr lang="en-GB" sz="1200" dirty="0" err="1">
                <a:latin typeface="Calibri" panose="020F0502020204030204" pitchFamily="34" charset="0"/>
                <a:ea typeface="Meiryo" panose="020B0604030504040204" pitchFamily="34" charset="-128"/>
                <a:cs typeface="Tahoma" panose="020B0604030504040204" pitchFamily="34" charset="0"/>
              </a:rPr>
              <a:t>Participante</a:t>
            </a:r>
            <a:r>
              <a:rPr lang="en-GB" sz="1200" dirty="0">
                <a:latin typeface="Calibri" panose="020F0502020204030204" pitchFamily="34" charset="0"/>
                <a:ea typeface="Meiryo" panose="020B0604030504040204" pitchFamily="34" charset="-128"/>
                <a:cs typeface="Tahoma" panose="020B0604030504040204" pitchFamily="34" charset="0"/>
              </a:rPr>
              <a:t>.</a:t>
            </a:r>
          </a:p>
        </p:txBody>
      </p:sp>
      <p:sp>
        <p:nvSpPr>
          <p:cNvPr id="4" name="Slide Number Placeholder 3"/>
          <p:cNvSpPr>
            <a:spLocks noGrp="1"/>
          </p:cNvSpPr>
          <p:nvPr>
            <p:ph type="sldNum" sz="quarter" idx="5"/>
          </p:nvPr>
        </p:nvSpPr>
        <p:spPr/>
        <p:txBody>
          <a:bodyPr/>
          <a:lstStyle/>
          <a:p>
            <a:fld id="{B2BA5675-0DCA-0049-9F30-898DE165463C}" type="slidenum">
              <a:rPr lang="en-US" smtClean="0"/>
              <a:t>19</a:t>
            </a:fld>
            <a:endParaRPr lang="en-US"/>
          </a:p>
        </p:txBody>
      </p:sp>
    </p:spTree>
    <p:extLst>
      <p:ext uri="{BB962C8B-B14F-4D97-AF65-F5344CB8AC3E}">
        <p14:creationId xmlns:p14="http://schemas.microsoft.com/office/powerpoint/2010/main" val="73375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3600" b="0" i="0" u="none" strike="noStrike" baseline="0" dirty="0">
              <a:solidFill>
                <a:srgbClr val="000000"/>
              </a:solidFill>
              <a:latin typeface="Roboto" panose="02000000000000000000" pitchFamily="2" charset="0"/>
            </a:endParaRPr>
          </a:p>
          <a:p>
            <a:r>
              <a:rPr lang="en-GB" sz="1800" b="1" i="0" u="none" strike="noStrike" baseline="0" dirty="0" err="1">
                <a:solidFill>
                  <a:srgbClr val="211D1E"/>
                </a:solidFill>
                <a:latin typeface="Roboto" panose="02000000000000000000" pitchFamily="2" charset="0"/>
              </a:rPr>
              <a:t>Bienvenida</a:t>
            </a:r>
            <a:endParaRPr lang="en-US" sz="1800" b="1" i="0" u="none" strike="noStrike" baseline="0" dirty="0">
              <a:solidFill>
                <a:srgbClr val="211D1E"/>
              </a:solidFill>
              <a:latin typeface="Roboto" panose="02000000000000000000" pitchFamily="2" charset="0"/>
            </a:endParaRPr>
          </a:p>
          <a:p>
            <a:r>
              <a:rPr lang="en-GB" sz="1800" b="1" i="0" u="none" strike="noStrike" baseline="0" dirty="0">
                <a:solidFill>
                  <a:srgbClr val="211D1E"/>
                </a:solidFill>
                <a:latin typeface="Roboto" panose="02000000000000000000" pitchFamily="2" charset="0"/>
              </a:rPr>
              <a:t>“</a:t>
            </a:r>
            <a:r>
              <a:rPr lang="en-GB" sz="1800" b="0" i="0" u="none" strike="noStrike" baseline="0" dirty="0" err="1">
                <a:solidFill>
                  <a:srgbClr val="211D1E"/>
                </a:solidFill>
                <a:latin typeface="Roboto" panose="02000000000000000000" pitchFamily="2" charset="0"/>
              </a:rPr>
              <a:t>Bienvenidos</a:t>
            </a:r>
            <a:r>
              <a:rPr lang="en-GB" sz="1800" b="0" i="0" u="none" strike="noStrike" baseline="0" dirty="0">
                <a:solidFill>
                  <a:srgbClr val="211D1E"/>
                </a:solidFill>
                <a:latin typeface="Roboto" panose="02000000000000000000" pitchFamily="2" charset="0"/>
              </a:rPr>
              <a:t> al </a:t>
            </a:r>
            <a:r>
              <a:rPr lang="en-GB" sz="1800" b="0" i="0" u="none" strike="noStrike" baseline="0" dirty="0" err="1">
                <a:solidFill>
                  <a:srgbClr val="211D1E"/>
                </a:solidFill>
                <a:latin typeface="Roboto" panose="02000000000000000000" pitchFamily="2" charset="0"/>
              </a:rPr>
              <a:t>Diálogo</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sobre</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Liderazgo</a:t>
            </a:r>
            <a:r>
              <a:rPr lang="en-GB" sz="1800" b="0" i="0" u="none" strike="noStrike" baseline="0" dirty="0">
                <a:solidFill>
                  <a:srgbClr val="211D1E"/>
                </a:solidFill>
                <a:latin typeface="Roboto" panose="02000000000000000000" pitchFamily="2" charset="0"/>
              </a:rPr>
              <a:t> de </a:t>
            </a:r>
            <a:r>
              <a:rPr lang="en-GB" sz="1800" b="0" i="0" u="none" strike="noStrike" baseline="0" dirty="0" err="1">
                <a:solidFill>
                  <a:srgbClr val="211D1E"/>
                </a:solidFill>
                <a:latin typeface="Roboto" panose="02000000000000000000" pitchFamily="2" charset="0"/>
              </a:rPr>
              <a:t>este</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año</a:t>
            </a:r>
            <a:r>
              <a:rPr lang="en-GB" sz="1800" b="0" i="0" u="none" strike="noStrike" baseline="0" dirty="0">
                <a:solidFill>
                  <a:srgbClr val="211D1E"/>
                </a:solidFill>
                <a:latin typeface="Roboto" panose="02000000000000000000" pitchFamily="2" charset="0"/>
              </a:rPr>
              <a:t>; gracias </a:t>
            </a:r>
            <a:r>
              <a:rPr lang="en-GB" sz="1800" b="0" i="0" u="none" strike="noStrike" baseline="0" dirty="0" err="1">
                <a:solidFill>
                  <a:srgbClr val="211D1E"/>
                </a:solidFill>
                <a:latin typeface="Roboto" panose="02000000000000000000" pitchFamily="2" charset="0"/>
              </a:rPr>
              <a:t>por</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tomarse</a:t>
            </a:r>
            <a:r>
              <a:rPr lang="en-GB" sz="1800" b="0" i="0" u="none" strike="noStrike" baseline="0" dirty="0">
                <a:solidFill>
                  <a:srgbClr val="211D1E"/>
                </a:solidFill>
                <a:latin typeface="Roboto" panose="02000000000000000000" pitchFamily="2" charset="0"/>
              </a:rPr>
              <a:t> un </a:t>
            </a:r>
            <a:r>
              <a:rPr lang="en-GB" sz="1800" b="0" i="0" u="none" strike="noStrike" baseline="0" dirty="0" err="1">
                <a:solidFill>
                  <a:srgbClr val="211D1E"/>
                </a:solidFill>
                <a:latin typeface="Roboto" panose="02000000000000000000" pitchFamily="2" charset="0"/>
              </a:rPr>
              <a:t>tiempo</a:t>
            </a:r>
            <a:r>
              <a:rPr lang="en-GB" sz="1800" b="0" i="0" u="none" strike="noStrike" baseline="0" dirty="0">
                <a:solidFill>
                  <a:srgbClr val="211D1E"/>
                </a:solidFill>
                <a:latin typeface="Roboto" panose="02000000000000000000" pitchFamily="2" charset="0"/>
              </a:rPr>
              <a:t> para </a:t>
            </a:r>
            <a:r>
              <a:rPr lang="en-GB" sz="1800" b="0" i="0" u="none" strike="noStrike" baseline="0" dirty="0" err="1">
                <a:solidFill>
                  <a:srgbClr val="211D1E"/>
                </a:solidFill>
                <a:latin typeface="Roboto" panose="02000000000000000000" pitchFamily="2" charset="0"/>
              </a:rPr>
              <a:t>estar</a:t>
            </a:r>
            <a:r>
              <a:rPr lang="en-GB" sz="1800" b="0" i="0" u="none" strike="noStrike" baseline="0" dirty="0">
                <a:solidFill>
                  <a:srgbClr val="211D1E"/>
                </a:solidFill>
                <a:latin typeface="Roboto" panose="02000000000000000000" pitchFamily="2" charset="0"/>
              </a:rPr>
              <a:t> hoy </a:t>
            </a:r>
            <a:r>
              <a:rPr lang="en-GB" sz="1800" b="0" i="0" u="none" strike="noStrike" baseline="0" dirty="0" err="1">
                <a:solidFill>
                  <a:srgbClr val="211D1E"/>
                </a:solidFill>
                <a:latin typeface="Roboto" panose="02000000000000000000" pitchFamily="2" charset="0"/>
              </a:rPr>
              <a:t>aquí</a:t>
            </a:r>
            <a:r>
              <a:rPr lang="en-GB" sz="1800" b="0" i="0" u="none" strike="noStrike" baseline="0" dirty="0">
                <a:solidFill>
                  <a:srgbClr val="211D1E"/>
                </a:solidFill>
                <a:latin typeface="Roboto" panose="02000000000000000000" pitchFamily="2" charset="0"/>
              </a:rPr>
              <a:t>. Me </a:t>
            </a:r>
            <a:r>
              <a:rPr lang="en-GB" sz="1800" b="0" i="0" u="none" strike="noStrike" baseline="0" dirty="0" err="1">
                <a:solidFill>
                  <a:srgbClr val="211D1E"/>
                </a:solidFill>
                <a:latin typeface="Roboto" panose="02000000000000000000" pitchFamily="2" charset="0"/>
              </a:rPr>
              <a:t>gustaría</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empezar</a:t>
            </a:r>
            <a:r>
              <a:rPr lang="en-GB" sz="1800" b="0" i="0" u="none" strike="noStrike" baseline="0" dirty="0">
                <a:solidFill>
                  <a:srgbClr val="211D1E"/>
                </a:solidFill>
                <a:latin typeface="Roboto" panose="02000000000000000000" pitchFamily="2" charset="0"/>
              </a:rPr>
              <a:t> la </a:t>
            </a:r>
            <a:r>
              <a:rPr lang="en-GB" sz="1800" b="0" i="0" u="none" strike="noStrike" baseline="0" dirty="0" err="1">
                <a:solidFill>
                  <a:srgbClr val="211D1E"/>
                </a:solidFill>
                <a:latin typeface="Roboto" panose="02000000000000000000" pitchFamily="2" charset="0"/>
              </a:rPr>
              <a:t>sesión</a:t>
            </a:r>
            <a:r>
              <a:rPr lang="en-GB" sz="1800" b="0" i="0" u="none" strike="noStrike" baseline="0" dirty="0">
                <a:solidFill>
                  <a:srgbClr val="211D1E"/>
                </a:solidFill>
                <a:latin typeface="Roboto" panose="02000000000000000000" pitchFamily="2" charset="0"/>
              </a:rPr>
              <a:t> de hoy </a:t>
            </a:r>
            <a:r>
              <a:rPr lang="en-GB" sz="1800" b="0" i="0" u="none" strike="noStrike" baseline="0" dirty="0" err="1">
                <a:solidFill>
                  <a:srgbClr val="211D1E"/>
                </a:solidFill>
                <a:latin typeface="Roboto" panose="02000000000000000000" pitchFamily="2" charset="0"/>
              </a:rPr>
              <a:t>compartiendo</a:t>
            </a:r>
            <a:r>
              <a:rPr lang="en-GB" sz="1800" b="0" i="0" u="none" strike="noStrike" baseline="0" dirty="0">
                <a:solidFill>
                  <a:srgbClr val="211D1E"/>
                </a:solidFill>
                <a:latin typeface="Roboto" panose="02000000000000000000" pitchFamily="2" charset="0"/>
              </a:rPr>
              <a:t> con </a:t>
            </a:r>
            <a:r>
              <a:rPr lang="en-GB" sz="1800" b="0" i="0" u="none" strike="noStrike" baseline="0" dirty="0" err="1">
                <a:solidFill>
                  <a:srgbClr val="211D1E"/>
                </a:solidFill>
                <a:latin typeface="Roboto" panose="02000000000000000000" pitchFamily="2" charset="0"/>
              </a:rPr>
              <a:t>ustedes</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los</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antecedentes</a:t>
            </a:r>
            <a:r>
              <a:rPr lang="en-GB" sz="1800" b="0" i="0" u="none" strike="noStrike" baseline="0" dirty="0">
                <a:solidFill>
                  <a:srgbClr val="211D1E"/>
                </a:solidFill>
                <a:latin typeface="Roboto" panose="02000000000000000000" pitchFamily="2" charset="0"/>
              </a:rPr>
              <a:t> y </a:t>
            </a:r>
            <a:r>
              <a:rPr lang="en-GB" sz="1800" b="0" i="0" u="none" strike="noStrike" baseline="0" dirty="0" err="1">
                <a:solidFill>
                  <a:srgbClr val="211D1E"/>
                </a:solidFill>
                <a:latin typeface="Roboto" panose="02000000000000000000" pitchFamily="2" charset="0"/>
              </a:rPr>
              <a:t>el</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contexto</a:t>
            </a:r>
            <a:r>
              <a:rPr lang="en-GB" sz="1800" b="0" i="0" u="none" strike="noStrike" baseline="0" dirty="0">
                <a:solidFill>
                  <a:srgbClr val="211D1E"/>
                </a:solidFill>
                <a:latin typeface="Roboto" panose="02000000000000000000" pitchFamily="2" charset="0"/>
              </a:rPr>
              <a:t> del </a:t>
            </a:r>
            <a:r>
              <a:rPr lang="en-GB" sz="1800" b="0" i="0" u="none" strike="noStrike" baseline="0" dirty="0" err="1">
                <a:solidFill>
                  <a:srgbClr val="211D1E"/>
                </a:solidFill>
                <a:latin typeface="Roboto" panose="02000000000000000000" pitchFamily="2" charset="0"/>
              </a:rPr>
              <a:t>Diálogo</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sobre</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Liderazgo</a:t>
            </a:r>
            <a:r>
              <a:rPr lang="en-GB" sz="1800" b="0" i="0" u="none" strike="noStrike" baseline="0" dirty="0">
                <a:solidFill>
                  <a:srgbClr val="211D1E"/>
                </a:solidFill>
                <a:latin typeface="Roboto" panose="02000000000000000000" pitchFamily="2" charset="0"/>
              </a:rPr>
              <a:t> de 2024.Cada </a:t>
            </a:r>
            <a:r>
              <a:rPr lang="en-GB" sz="1800" b="0" i="0" u="none" strike="noStrike" baseline="0" dirty="0" err="1">
                <a:solidFill>
                  <a:srgbClr val="211D1E"/>
                </a:solidFill>
                <a:latin typeface="Roboto" panose="02000000000000000000" pitchFamily="2" charset="0"/>
              </a:rPr>
              <a:t>año</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los</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Diálogos</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sobre</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Liderazgo</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nos</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brindan</a:t>
            </a:r>
            <a:r>
              <a:rPr lang="en-GB" sz="1800" b="0" i="0" u="none" strike="noStrike" baseline="0" dirty="0">
                <a:solidFill>
                  <a:srgbClr val="211D1E"/>
                </a:solidFill>
                <a:latin typeface="Roboto" panose="02000000000000000000" pitchFamily="2" charset="0"/>
              </a:rPr>
              <a:t> la </a:t>
            </a:r>
            <a:r>
              <a:rPr lang="en-GB" sz="1800" b="0" i="0" u="none" strike="noStrike" baseline="0" dirty="0" err="1">
                <a:solidFill>
                  <a:srgbClr val="211D1E"/>
                </a:solidFill>
                <a:latin typeface="Roboto" panose="02000000000000000000" pitchFamily="2" charset="0"/>
              </a:rPr>
              <a:t>oportunidad</a:t>
            </a:r>
            <a:r>
              <a:rPr lang="en-GB" sz="1800" b="0" i="0" u="none" strike="noStrike" baseline="0" dirty="0">
                <a:solidFill>
                  <a:srgbClr val="211D1E"/>
                </a:solidFill>
                <a:latin typeface="Roboto" panose="02000000000000000000" pitchFamily="2" charset="0"/>
              </a:rPr>
              <a:t> de </a:t>
            </a:r>
            <a:r>
              <a:rPr lang="en-GB" sz="1800" b="0" i="0" u="none" strike="noStrike" baseline="0" dirty="0" err="1">
                <a:solidFill>
                  <a:srgbClr val="211D1E"/>
                </a:solidFill>
                <a:latin typeface="Roboto" panose="02000000000000000000" pitchFamily="2" charset="0"/>
              </a:rPr>
              <a:t>debatir</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temas</a:t>
            </a:r>
            <a:r>
              <a:rPr lang="en-GB" sz="1800" b="0" i="0" u="none" strike="noStrike" baseline="0" dirty="0">
                <a:solidFill>
                  <a:srgbClr val="211D1E"/>
                </a:solidFill>
                <a:latin typeface="Roboto" panose="02000000000000000000" pitchFamily="2" charset="0"/>
              </a:rPr>
              <a:t> de gran </a:t>
            </a:r>
            <a:r>
              <a:rPr lang="en-GB" sz="1800" b="0" i="0" u="none" strike="noStrike" baseline="0" dirty="0" err="1">
                <a:solidFill>
                  <a:srgbClr val="211D1E"/>
                </a:solidFill>
                <a:latin typeface="Roboto" panose="02000000000000000000" pitchFamily="2" charset="0"/>
              </a:rPr>
              <a:t>relevancia</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paranuestro</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trabajo</a:t>
            </a:r>
            <a:r>
              <a:rPr lang="en-GB" sz="1800" b="0" i="0" u="none" strike="noStrike" baseline="0" dirty="0">
                <a:solidFill>
                  <a:srgbClr val="211D1E"/>
                </a:solidFill>
                <a:latin typeface="Roboto" panose="02000000000000000000" pitchFamily="2" charset="0"/>
              </a:rPr>
              <a:t>. El </a:t>
            </a:r>
            <a:r>
              <a:rPr lang="en-GB" sz="1800" b="0" i="0" u="none" strike="noStrike" baseline="0" dirty="0" err="1">
                <a:solidFill>
                  <a:srgbClr val="211D1E"/>
                </a:solidFill>
                <a:latin typeface="Roboto" panose="02000000000000000000" pitchFamily="2" charset="0"/>
              </a:rPr>
              <a:t>tema</a:t>
            </a:r>
            <a:r>
              <a:rPr lang="en-GB" sz="1800" b="0" i="0" u="none" strike="noStrike" baseline="0" dirty="0">
                <a:solidFill>
                  <a:srgbClr val="211D1E"/>
                </a:solidFill>
                <a:latin typeface="Roboto" panose="02000000000000000000" pitchFamily="2" charset="0"/>
              </a:rPr>
              <a:t> de </a:t>
            </a:r>
            <a:r>
              <a:rPr lang="en-GB" sz="1800" b="0" i="0" u="none" strike="noStrike" baseline="0" dirty="0" err="1">
                <a:solidFill>
                  <a:srgbClr val="211D1E"/>
                </a:solidFill>
                <a:latin typeface="Roboto" panose="02000000000000000000" pitchFamily="2" charset="0"/>
              </a:rPr>
              <a:t>este</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año</a:t>
            </a:r>
            <a:r>
              <a:rPr lang="en-GB" sz="1800" b="0" i="0" u="none" strike="noStrike" baseline="0" dirty="0">
                <a:solidFill>
                  <a:srgbClr val="211D1E"/>
                </a:solidFill>
                <a:latin typeface="Roboto" panose="02000000000000000000" pitchFamily="2" charset="0"/>
              </a:rPr>
              <a:t> es ‘</a:t>
            </a:r>
            <a:r>
              <a:rPr lang="en-GB" sz="1800" b="0" i="0" u="none" strike="noStrike" baseline="0" dirty="0" err="1">
                <a:solidFill>
                  <a:srgbClr val="211D1E"/>
                </a:solidFill>
                <a:latin typeface="Roboto" panose="02000000000000000000" pitchFamily="2" charset="0"/>
              </a:rPr>
              <a:t>Actividades</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externas</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cómo</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proceder</a:t>
            </a:r>
            <a:r>
              <a:rPr lang="en-GB" sz="1800" b="0" i="0" u="none" strike="noStrike" baseline="0" dirty="0">
                <a:solidFill>
                  <a:srgbClr val="211D1E"/>
                </a:solidFill>
                <a:latin typeface="Roboto" panose="02000000000000000000" pitchFamily="2" charset="0"/>
              </a:rPr>
              <a:t>?’.El </a:t>
            </a:r>
            <a:r>
              <a:rPr lang="en-GB" sz="1800" b="0" i="0" u="none" strike="noStrike" baseline="0" dirty="0" err="1">
                <a:solidFill>
                  <a:srgbClr val="211D1E"/>
                </a:solidFill>
                <a:latin typeface="Roboto" panose="02000000000000000000" pitchFamily="2" charset="0"/>
              </a:rPr>
              <a:t>objetivo</a:t>
            </a:r>
            <a:r>
              <a:rPr lang="en-GB" sz="1800" b="0" i="0" u="none" strike="noStrike" baseline="0" dirty="0">
                <a:solidFill>
                  <a:srgbClr val="211D1E"/>
                </a:solidFill>
                <a:latin typeface="Roboto" panose="02000000000000000000" pitchFamily="2" charset="0"/>
              </a:rPr>
              <a:t> de </a:t>
            </a:r>
            <a:r>
              <a:rPr lang="en-GB" sz="1800" b="0" i="0" u="none" strike="noStrike" baseline="0" dirty="0" err="1">
                <a:solidFill>
                  <a:srgbClr val="211D1E"/>
                </a:solidFill>
                <a:latin typeface="Roboto" panose="02000000000000000000" pitchFamily="2" charset="0"/>
              </a:rPr>
              <a:t>este</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Diálogo</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sobre</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Liderazgo</a:t>
            </a:r>
            <a:r>
              <a:rPr lang="en-GB" sz="1800" b="0" i="0" u="none" strike="noStrike" baseline="0" dirty="0">
                <a:solidFill>
                  <a:srgbClr val="211D1E"/>
                </a:solidFill>
                <a:latin typeface="Roboto" panose="02000000000000000000" pitchFamily="2" charset="0"/>
              </a:rPr>
              <a:t> no es </a:t>
            </a:r>
            <a:r>
              <a:rPr lang="en-GB" sz="1800" b="0" i="0" u="none" strike="noStrike" baseline="0" dirty="0" err="1">
                <a:solidFill>
                  <a:srgbClr val="211D1E"/>
                </a:solidFill>
                <a:latin typeface="Roboto" panose="02000000000000000000" pitchFamily="2" charset="0"/>
              </a:rPr>
              <a:t>impedir</a:t>
            </a:r>
            <a:r>
              <a:rPr lang="en-GB" sz="1800" b="0" i="0" u="none" strike="noStrike" baseline="0" dirty="0">
                <a:solidFill>
                  <a:srgbClr val="211D1E"/>
                </a:solidFill>
                <a:latin typeface="Roboto" panose="02000000000000000000" pitchFamily="2" charset="0"/>
              </a:rPr>
              <a:t> que </a:t>
            </a:r>
            <a:r>
              <a:rPr lang="es-ES_tradnl" sz="1800" b="0" i="0" u="none" strike="noStrike" baseline="0" noProof="0" dirty="0">
                <a:solidFill>
                  <a:srgbClr val="211D1E"/>
                </a:solidFill>
                <a:latin typeface="Roboto" panose="02000000000000000000" pitchFamily="2" charset="0"/>
              </a:rPr>
              <a:t>participemos</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en</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actividades</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externas</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sino</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recordarnos</a:t>
            </a:r>
            <a:r>
              <a:rPr lang="en-GB" sz="1800" b="0" i="0" u="none" strike="noStrike" baseline="0" dirty="0">
                <a:solidFill>
                  <a:srgbClr val="211D1E"/>
                </a:solidFill>
                <a:latin typeface="Roboto" panose="02000000000000000000" pitchFamily="2" charset="0"/>
              </a:rPr>
              <a:t> que </a:t>
            </a:r>
            <a:r>
              <a:rPr lang="en-GB" sz="1800" b="0" i="0" u="none" strike="noStrike" baseline="0" dirty="0" err="1">
                <a:solidFill>
                  <a:srgbClr val="211D1E"/>
                </a:solidFill>
                <a:latin typeface="Roboto" panose="02000000000000000000" pitchFamily="2" charset="0"/>
              </a:rPr>
              <a:t>somos</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el</a:t>
            </a:r>
            <a:r>
              <a:rPr lang="en-GB" sz="1800" b="0" i="0" u="none" strike="noStrike" baseline="0" dirty="0">
                <a:solidFill>
                  <a:srgbClr val="211D1E"/>
                </a:solidFill>
                <a:latin typeface="Roboto" panose="02000000000000000000" pitchFamily="2" charset="0"/>
              </a:rPr>
              <a:t> rostro visible de la </a:t>
            </a:r>
            <a:r>
              <a:rPr lang="en-GB" sz="1800" b="0" i="0" u="none" strike="noStrike" baseline="0" dirty="0" err="1">
                <a:solidFill>
                  <a:srgbClr val="211D1E"/>
                </a:solidFill>
                <a:latin typeface="Roboto" panose="02000000000000000000" pitchFamily="2" charset="0"/>
              </a:rPr>
              <a:t>Organización</a:t>
            </a:r>
            <a:r>
              <a:rPr lang="en-GB" sz="1800" b="0" i="0" u="none" strike="noStrike" baseline="0" dirty="0">
                <a:solidFill>
                  <a:srgbClr val="211D1E"/>
                </a:solidFill>
                <a:latin typeface="Roboto" panose="02000000000000000000" pitchFamily="2" charset="0"/>
              </a:rPr>
              <a:t>, lo que </a:t>
            </a:r>
            <a:r>
              <a:rPr lang="en-GB" sz="1800" b="0" i="0" u="none" strike="noStrike" baseline="0" dirty="0" err="1">
                <a:solidFill>
                  <a:srgbClr val="211D1E"/>
                </a:solidFill>
                <a:latin typeface="Roboto" panose="02000000000000000000" pitchFamily="2" charset="0"/>
              </a:rPr>
              <a:t>conlleva</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determinadas</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obligaciones</a:t>
            </a:r>
            <a:r>
              <a:rPr lang="en-GB" sz="1800" b="0" i="0" u="none" strike="noStrike" baseline="0" dirty="0">
                <a:solidFill>
                  <a:srgbClr val="211D1E"/>
                </a:solidFill>
                <a:latin typeface="Roboto" panose="02000000000000000000" pitchFamily="2" charset="0"/>
              </a:rPr>
              <a:t>, y </a:t>
            </a:r>
            <a:r>
              <a:rPr lang="en-GB" sz="1800" b="0" i="0" u="none" strike="noStrike" baseline="0" dirty="0" err="1">
                <a:solidFill>
                  <a:srgbClr val="211D1E"/>
                </a:solidFill>
                <a:latin typeface="Roboto" panose="02000000000000000000" pitchFamily="2" charset="0"/>
              </a:rPr>
              <a:t>animarnos</a:t>
            </a:r>
            <a:r>
              <a:rPr lang="en-GB" sz="1800" b="0" i="0" u="none" strike="noStrike" baseline="0" dirty="0">
                <a:solidFill>
                  <a:srgbClr val="211D1E"/>
                </a:solidFill>
                <a:latin typeface="Roboto" panose="02000000000000000000" pitchFamily="2" charset="0"/>
              </a:rPr>
              <a:t> a </a:t>
            </a:r>
            <a:r>
              <a:rPr lang="en-GB" sz="1800" b="0" i="0" u="none" strike="noStrike" baseline="0" dirty="0" err="1">
                <a:solidFill>
                  <a:srgbClr val="211D1E"/>
                </a:solidFill>
                <a:latin typeface="Roboto" panose="02000000000000000000" pitchFamily="2" charset="0"/>
              </a:rPr>
              <a:t>asegurarnos</a:t>
            </a:r>
            <a:r>
              <a:rPr lang="en-GB" sz="1800" b="0" i="0" u="none" strike="noStrike" baseline="0" dirty="0">
                <a:solidFill>
                  <a:srgbClr val="211D1E"/>
                </a:solidFill>
                <a:latin typeface="Roboto" panose="02000000000000000000" pitchFamily="2" charset="0"/>
              </a:rPr>
              <a:t> de que </a:t>
            </a:r>
            <a:r>
              <a:rPr lang="en-GB" sz="1800" b="0" i="0" u="none" strike="noStrike" baseline="0" dirty="0" err="1">
                <a:solidFill>
                  <a:srgbClr val="211D1E"/>
                </a:solidFill>
                <a:latin typeface="Roboto" panose="02000000000000000000" pitchFamily="2" charset="0"/>
              </a:rPr>
              <a:t>nuestra</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participación</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en</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cualquier</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actividad</a:t>
            </a:r>
            <a:r>
              <a:rPr lang="en-GB" sz="1800" b="0" i="0" u="none" strike="noStrike" baseline="0" dirty="0">
                <a:solidFill>
                  <a:srgbClr val="211D1E"/>
                </a:solidFill>
                <a:latin typeface="Roboto" panose="02000000000000000000" pitchFamily="2" charset="0"/>
              </a:rPr>
              <a:t> externa no </a:t>
            </a:r>
            <a:r>
              <a:rPr lang="en-GB" sz="1800" b="0" i="0" u="none" strike="noStrike" baseline="0" dirty="0" err="1">
                <a:solidFill>
                  <a:srgbClr val="211D1E"/>
                </a:solidFill>
                <a:latin typeface="Roboto" panose="02000000000000000000" pitchFamily="2" charset="0"/>
              </a:rPr>
              <a:t>ponga</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en</a:t>
            </a:r>
            <a:r>
              <a:rPr lang="en-GB" sz="1800" b="0" i="0" u="none" strike="noStrike" baseline="0" dirty="0">
                <a:solidFill>
                  <a:srgbClr val="211D1E"/>
                </a:solidFill>
                <a:latin typeface="Roboto" panose="02000000000000000000" pitchFamily="2" charset="0"/>
              </a:rPr>
              <a:t> </a:t>
            </a:r>
            <a:r>
              <a:rPr lang="es-US" sz="1800" b="0" i="0" u="none" strike="noStrike" baseline="0" noProof="0" dirty="0">
                <a:solidFill>
                  <a:srgbClr val="211D1E"/>
                </a:solidFill>
                <a:latin typeface="Roboto" panose="02000000000000000000" pitchFamily="2" charset="0"/>
              </a:rPr>
              <a:t>entredicho nuestra</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integridad</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independencia</a:t>
            </a:r>
            <a:r>
              <a:rPr lang="en-GB" sz="1800" b="0" i="0" u="none" strike="noStrike" baseline="0" dirty="0">
                <a:solidFill>
                  <a:srgbClr val="211D1E"/>
                </a:solidFill>
                <a:latin typeface="Roboto" panose="02000000000000000000" pitchFamily="2" charset="0"/>
              </a:rPr>
              <a:t> e </a:t>
            </a:r>
            <a:r>
              <a:rPr lang="en-GB" sz="1800" b="0" i="0" u="none" strike="noStrike" baseline="0" dirty="0" err="1">
                <a:solidFill>
                  <a:srgbClr val="211D1E"/>
                </a:solidFill>
                <a:latin typeface="Roboto" panose="02000000000000000000" pitchFamily="2" charset="0"/>
              </a:rPr>
              <a:t>imparcialidad</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como</a:t>
            </a:r>
            <a:r>
              <a:rPr lang="en-GB" sz="1800" b="0" i="0" u="none" strike="noStrike" baseline="0" dirty="0">
                <a:solidFill>
                  <a:srgbClr val="211D1E"/>
                </a:solidFill>
                <a:latin typeface="Roboto" panose="02000000000000000000" pitchFamily="2" charset="0"/>
              </a:rPr>
              <a:t> </a:t>
            </a:r>
            <a:r>
              <a:rPr lang="en-GB" sz="1800" b="0" i="0" u="none" strike="noStrike" baseline="0" dirty="0" err="1">
                <a:solidFill>
                  <a:srgbClr val="211D1E"/>
                </a:solidFill>
                <a:latin typeface="Roboto" panose="02000000000000000000" pitchFamily="2" charset="0"/>
              </a:rPr>
              <a:t>funcionarios</a:t>
            </a:r>
            <a:r>
              <a:rPr lang="en-GB" sz="1800" b="0" i="0" u="none" strike="noStrike" baseline="0" dirty="0">
                <a:solidFill>
                  <a:srgbClr val="211D1E"/>
                </a:solidFill>
                <a:latin typeface="Roboto" panose="02000000000000000000" pitchFamily="2" charset="0"/>
              </a:rPr>
              <a:t> de la </a:t>
            </a:r>
            <a:r>
              <a:rPr lang="en-GB" sz="1800" b="0" i="0" u="none" strike="noStrike" baseline="0" dirty="0" err="1">
                <a:solidFill>
                  <a:srgbClr val="211D1E"/>
                </a:solidFill>
                <a:latin typeface="Roboto" panose="02000000000000000000" pitchFamily="2" charset="0"/>
              </a:rPr>
              <a:t>Organización</a:t>
            </a:r>
            <a:r>
              <a:rPr lang="en-GB" sz="1800" b="1" i="0" u="none" strike="noStrike" baseline="0" dirty="0">
                <a:solidFill>
                  <a:srgbClr val="211D1E"/>
                </a:solidFill>
                <a:latin typeface="Roboto" panose="02000000000000000000" pitchFamily="2" charset="0"/>
              </a:rPr>
              <a:t>”.</a:t>
            </a:r>
            <a:endParaRPr lang="en-US" sz="1800" b="0" i="0" u="none" strike="noStrike" baseline="0" dirty="0">
              <a:solidFill>
                <a:srgbClr val="211D1E"/>
              </a:solidFill>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a:t>
            </a:fld>
            <a:endParaRPr lang="en-US"/>
          </a:p>
        </p:txBody>
      </p:sp>
    </p:spTree>
    <p:extLst>
      <p:ext uri="{BB962C8B-B14F-4D97-AF65-F5344CB8AC3E}">
        <p14:creationId xmlns:p14="http://schemas.microsoft.com/office/powerpoint/2010/main" val="3009905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68"/>
              </a:spcBef>
              <a:spcAft>
                <a:spcPts val="1268"/>
              </a:spcAft>
            </a:pPr>
            <a:r>
              <a:rPr lang="en-GB" sz="1200" b="1" dirty="0">
                <a:latin typeface="Calibri" panose="020F0502020204030204" pitchFamily="34" charset="0"/>
                <a:ea typeface="Meiryo" panose="020B0604030504040204" pitchFamily="34" charset="-128"/>
                <a:cs typeface="Tahoma" panose="020B0604030504040204" pitchFamily="34" charset="0"/>
              </a:rPr>
              <a:t>Caso 2:  </a:t>
            </a:r>
            <a:r>
              <a:rPr lang="en-GB" sz="1200" b="1" dirty="0" err="1">
                <a:latin typeface="Calibri" panose="020F0502020204030204" pitchFamily="34" charset="0"/>
                <a:ea typeface="Meiryo" panose="020B0604030504040204" pitchFamily="34" charset="-128"/>
                <a:cs typeface="Tahoma" panose="020B0604030504040204" pitchFamily="34" charset="0"/>
              </a:rPr>
              <a:t>Participación</a:t>
            </a:r>
            <a:r>
              <a:rPr lang="en-GB" sz="1200" b="1" dirty="0">
                <a:latin typeface="Calibri" panose="020F0502020204030204" pitchFamily="34" charset="0"/>
                <a:ea typeface="Meiryo" panose="020B0604030504040204" pitchFamily="34" charset="-128"/>
                <a:cs typeface="Tahoma" panose="020B0604030504040204" pitchFamily="34" charset="0"/>
              </a:rPr>
              <a:t> </a:t>
            </a:r>
            <a:r>
              <a:rPr lang="en-GB" sz="1200" b="1" dirty="0" err="1">
                <a:latin typeface="Calibri" panose="020F0502020204030204" pitchFamily="34" charset="0"/>
                <a:ea typeface="Meiryo" panose="020B0604030504040204" pitchFamily="34" charset="-128"/>
                <a:cs typeface="Tahoma" panose="020B0604030504040204" pitchFamily="34" charset="0"/>
              </a:rPr>
              <a:t>en</a:t>
            </a:r>
            <a:r>
              <a:rPr lang="en-GB" sz="1200" b="1" dirty="0">
                <a:latin typeface="Calibri" panose="020F0502020204030204" pitchFamily="34" charset="0"/>
                <a:ea typeface="Meiryo" panose="020B0604030504040204" pitchFamily="34" charset="-128"/>
                <a:cs typeface="Tahoma" panose="020B0604030504040204" pitchFamily="34" charset="0"/>
              </a:rPr>
              <a:t> juntas, </a:t>
            </a:r>
            <a:r>
              <a:rPr lang="en-GB" sz="1200" b="1" dirty="0" err="1">
                <a:latin typeface="Calibri" panose="020F0502020204030204" pitchFamily="34" charset="0"/>
                <a:ea typeface="Meiryo" panose="020B0604030504040204" pitchFamily="34" charset="-128"/>
                <a:cs typeface="Tahoma" panose="020B0604030504040204" pitchFamily="34" charset="0"/>
              </a:rPr>
              <a:t>paneles</a:t>
            </a:r>
            <a:r>
              <a:rPr lang="en-GB" sz="1200" b="1" dirty="0">
                <a:latin typeface="Calibri" panose="020F0502020204030204" pitchFamily="34" charset="0"/>
                <a:ea typeface="Meiryo" panose="020B0604030504040204" pitchFamily="34" charset="-128"/>
                <a:cs typeface="Tahoma" panose="020B0604030504040204" pitchFamily="34" charset="0"/>
              </a:rPr>
              <a:t>, </a:t>
            </a:r>
            <a:r>
              <a:rPr lang="en-GB" sz="1200" b="1" dirty="0" err="1">
                <a:latin typeface="Calibri" panose="020F0502020204030204" pitchFamily="34" charset="0"/>
                <a:ea typeface="Meiryo" panose="020B0604030504040204" pitchFamily="34" charset="-128"/>
                <a:cs typeface="Tahoma" panose="020B0604030504040204" pitchFamily="34" charset="0"/>
              </a:rPr>
              <a:t>comités</a:t>
            </a:r>
            <a:r>
              <a:rPr lang="en-GB" sz="1200" b="1" dirty="0">
                <a:latin typeface="Calibri" panose="020F0502020204030204" pitchFamily="34" charset="0"/>
                <a:ea typeface="Meiryo" panose="020B0604030504040204" pitchFamily="34" charset="-128"/>
                <a:cs typeface="Tahoma" panose="020B0604030504040204" pitchFamily="34" charset="0"/>
              </a:rPr>
              <a:t>, </a:t>
            </a:r>
            <a:r>
              <a:rPr lang="en-GB" sz="1200" b="1" dirty="0" err="1">
                <a:latin typeface="Calibri" panose="020F0502020204030204" pitchFamily="34" charset="0"/>
                <a:ea typeface="Meiryo" panose="020B0604030504040204" pitchFamily="34" charset="-128"/>
                <a:cs typeface="Tahoma" panose="020B0604030504040204" pitchFamily="34" charset="0"/>
              </a:rPr>
              <a:t>grupos</a:t>
            </a:r>
            <a:r>
              <a:rPr lang="en-GB" sz="1200" b="1" dirty="0">
                <a:latin typeface="Calibri" panose="020F0502020204030204" pitchFamily="34" charset="0"/>
                <a:ea typeface="Meiryo" panose="020B0604030504040204" pitchFamily="34" charset="-128"/>
                <a:cs typeface="Tahoma" panose="020B0604030504040204" pitchFamily="34" charset="0"/>
              </a:rPr>
              <a:t> de </a:t>
            </a:r>
            <a:r>
              <a:rPr lang="en-GB" sz="1200" b="1" dirty="0" err="1">
                <a:latin typeface="Calibri" panose="020F0502020204030204" pitchFamily="34" charset="0"/>
                <a:ea typeface="Meiryo" panose="020B0604030504040204" pitchFamily="34" charset="-128"/>
                <a:cs typeface="Tahoma" panose="020B0604030504040204" pitchFamily="34" charset="0"/>
              </a:rPr>
              <a:t>expertos</a:t>
            </a:r>
            <a:r>
              <a:rPr lang="en-GB" sz="1200" b="1" dirty="0">
                <a:latin typeface="Calibri" panose="020F0502020204030204" pitchFamily="34" charset="0"/>
                <a:ea typeface="Meiryo" panose="020B0604030504040204" pitchFamily="34" charset="-128"/>
                <a:cs typeface="Tahoma" panose="020B0604030504040204" pitchFamily="34" charset="0"/>
              </a:rPr>
              <a:t> y </a:t>
            </a:r>
            <a:r>
              <a:rPr lang="en-GB" sz="1200" b="1" dirty="0" err="1">
                <a:latin typeface="Calibri" panose="020F0502020204030204" pitchFamily="34" charset="0"/>
                <a:ea typeface="Meiryo" panose="020B0604030504040204" pitchFamily="34" charset="-128"/>
                <a:cs typeface="Tahoma" panose="020B0604030504040204" pitchFamily="34" charset="0"/>
              </a:rPr>
              <a:t>órganos</a:t>
            </a:r>
            <a:r>
              <a:rPr lang="en-GB" sz="1200" b="1" dirty="0">
                <a:latin typeface="Calibri" panose="020F0502020204030204" pitchFamily="34" charset="0"/>
                <a:ea typeface="Meiryo" panose="020B0604030504040204" pitchFamily="34" charset="-128"/>
                <a:cs typeface="Tahoma" panose="020B0604030504040204" pitchFamily="34" charset="0"/>
              </a:rPr>
              <a:t> </a:t>
            </a:r>
            <a:r>
              <a:rPr lang="en-GB" sz="1200" b="1" dirty="0" err="1">
                <a:latin typeface="Calibri" panose="020F0502020204030204" pitchFamily="34" charset="0"/>
                <a:ea typeface="Meiryo" panose="020B0604030504040204" pitchFamily="34" charset="-128"/>
                <a:cs typeface="Tahoma" panose="020B0604030504040204" pitchFamily="34" charset="0"/>
              </a:rPr>
              <a:t>similares</a:t>
            </a:r>
            <a:endParaRPr lang="en-GB" sz="1200" b="1" dirty="0">
              <a:latin typeface="Calibri" panose="020F0502020204030204" pitchFamily="34" charset="0"/>
              <a:ea typeface="Meiryo" panose="020B0604030504040204" pitchFamily="34" charset="-128"/>
              <a:cs typeface="Tahoma" panose="020B0604030504040204" pitchFamily="34" charset="0"/>
            </a:endParaRPr>
          </a:p>
          <a:p>
            <a:pPr algn="just">
              <a:lnSpc>
                <a:spcPct val="115000"/>
              </a:lnSpc>
              <a:spcBef>
                <a:spcPts val="1268"/>
              </a:spcBef>
              <a:spcAft>
                <a:spcPts val="1268"/>
              </a:spcAft>
            </a:pPr>
            <a:endParaRPr lang="es-ES" sz="1200" dirty="0">
              <a:latin typeface="Calibri" panose="020F0502020204030204" pitchFamily="34" charset="0"/>
              <a:ea typeface="Meiryo" panose="020B0604030504040204" pitchFamily="34" charset="-128"/>
              <a:cs typeface="Tahoma" panose="020B060403050404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200" dirty="0" err="1">
                <a:latin typeface="Calibri" panose="020F0502020204030204" pitchFamily="34" charset="0"/>
                <a:ea typeface="Meiryo" panose="020B0604030504040204" pitchFamily="34" charset="-128"/>
                <a:cs typeface="Tahoma" panose="020B0604030504040204" pitchFamily="34" charset="0"/>
              </a:rPr>
              <a:t>Reproduzca</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el</a:t>
            </a:r>
            <a:r>
              <a:rPr lang="en-GB" sz="1200" dirty="0">
                <a:latin typeface="Calibri" panose="020F0502020204030204" pitchFamily="34" charset="0"/>
                <a:ea typeface="Meiryo" panose="020B0604030504040204" pitchFamily="34" charset="-128"/>
                <a:cs typeface="Tahoma" panose="020B0604030504040204" pitchFamily="34" charset="0"/>
              </a:rPr>
              <a:t> video de </a:t>
            </a:r>
            <a:r>
              <a:rPr lang="en-GB" sz="1200" dirty="0" err="1">
                <a:latin typeface="Calibri" panose="020F0502020204030204" pitchFamily="34" charset="0"/>
                <a:ea typeface="Meiryo" panose="020B0604030504040204" pitchFamily="34" charset="-128"/>
                <a:cs typeface="Tahoma" panose="020B0604030504040204" pitchFamily="34" charset="0"/>
              </a:rPr>
              <a:t>este</a:t>
            </a:r>
            <a:r>
              <a:rPr lang="en-GB" sz="1200" dirty="0">
                <a:latin typeface="Calibri" panose="020F0502020204030204" pitchFamily="34" charset="0"/>
                <a:ea typeface="Meiryo" panose="020B0604030504040204" pitchFamily="34" charset="-128"/>
                <a:cs typeface="Tahoma" panose="020B0604030504040204" pitchFamily="34" charset="0"/>
              </a:rPr>
              <a:t> enlace</a:t>
            </a:r>
            <a:r>
              <a:rPr lang="es-ES" sz="1200" dirty="0">
                <a:latin typeface="Calibri" panose="020F0502020204030204" pitchFamily="34" charset="0"/>
                <a:ea typeface="Meiryo" panose="020B0604030504040204" pitchFamily="34" charset="-128"/>
                <a:cs typeface="Tahoma" panose="020B0604030504040204" pitchFamily="34" charset="0"/>
              </a:rPr>
              <a:t> </a:t>
            </a:r>
            <a:r>
              <a:rPr lang="en-GB" sz="1200" dirty="0">
                <a:latin typeface="Calibri" panose="020F0502020204030204" pitchFamily="34" charset="0"/>
                <a:ea typeface="Meiryo" panose="020B0604030504040204" pitchFamily="34" charset="-128"/>
                <a:cs typeface="Tahoma" panose="020B0604030504040204" pitchFamily="34" charset="0"/>
              </a:rPr>
              <a:t> </a:t>
            </a:r>
            <a:r>
              <a:rPr lang="en-US" sz="12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https://www.un.org/es/ethics/ethics-training/leadership-dialogue.shtml</a:t>
            </a:r>
            <a:r>
              <a:rPr lang="es-ES" sz="12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r>
              <a:rPr lang="en-GB" sz="1200" dirty="0">
                <a:latin typeface="Calibri" panose="020F0502020204030204" pitchFamily="34" charset="0"/>
                <a:ea typeface="Meiryo" panose="020B0604030504040204" pitchFamily="34" charset="-128"/>
                <a:cs typeface="Tahoma" panose="020B0604030504040204" pitchFamily="34" charset="0"/>
              </a:rPr>
              <a:t>y, a </a:t>
            </a:r>
            <a:r>
              <a:rPr lang="en-GB" sz="1200" dirty="0" err="1">
                <a:latin typeface="Calibri" panose="020F0502020204030204" pitchFamily="34" charset="0"/>
                <a:ea typeface="Meiryo" panose="020B0604030504040204" pitchFamily="34" charset="-128"/>
                <a:cs typeface="Tahoma" panose="020B0604030504040204" pitchFamily="34" charset="0"/>
              </a:rPr>
              <a:t>continuación</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muestre</a:t>
            </a:r>
            <a:r>
              <a:rPr lang="en-GB" sz="1200" dirty="0">
                <a:latin typeface="Calibri" panose="020F0502020204030204" pitchFamily="34" charset="0"/>
                <a:ea typeface="Meiryo" panose="020B0604030504040204" pitchFamily="34" charset="-128"/>
                <a:cs typeface="Tahoma" panose="020B0604030504040204" pitchFamily="34" charset="0"/>
              </a:rPr>
              <a:t> las DIAPOSITIVAS 18 a 21, que </a:t>
            </a:r>
            <a:r>
              <a:rPr lang="en-GB" sz="1200" dirty="0" err="1">
                <a:latin typeface="Calibri" panose="020F0502020204030204" pitchFamily="34" charset="0"/>
                <a:ea typeface="Meiryo" panose="020B0604030504040204" pitchFamily="34" charset="-128"/>
                <a:cs typeface="Tahoma" panose="020B0604030504040204" pitchFamily="34" charset="0"/>
              </a:rPr>
              <a:t>incluyen</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el</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texto</a:t>
            </a:r>
            <a:r>
              <a:rPr lang="en-GB" sz="1200" dirty="0">
                <a:latin typeface="Calibri" panose="020F0502020204030204" pitchFamily="34" charset="0"/>
                <a:ea typeface="Meiryo" panose="020B0604030504040204" pitchFamily="34" charset="-128"/>
                <a:cs typeface="Tahoma" panose="020B0604030504040204" pitchFamily="34" charset="0"/>
              </a:rPr>
              <a:t> del </a:t>
            </a:r>
            <a:r>
              <a:rPr lang="en-GB" sz="1200" dirty="0" err="1">
                <a:latin typeface="Calibri" panose="020F0502020204030204" pitchFamily="34" charset="0"/>
                <a:ea typeface="Meiryo" panose="020B0604030504040204" pitchFamily="34" charset="-128"/>
                <a:cs typeface="Tahoma" panose="020B0604030504040204" pitchFamily="34" charset="0"/>
              </a:rPr>
              <a:t>caso</a:t>
            </a:r>
            <a:r>
              <a:rPr lang="en-GB" sz="1200" dirty="0">
                <a:latin typeface="Calibri" panose="020F0502020204030204" pitchFamily="34" charset="0"/>
                <a:ea typeface="Meiryo" panose="020B0604030504040204" pitchFamily="34" charset="-128"/>
                <a:cs typeface="Tahoma" panose="020B0604030504040204" pitchFamily="34" charset="0"/>
              </a:rPr>
              <a:t>. </a:t>
            </a:r>
            <a:endParaRPr lang="es-ES" sz="1200" dirty="0">
              <a:latin typeface="Calibri" panose="020F0502020204030204" pitchFamily="34" charset="0"/>
              <a:ea typeface="Meiryo" panose="020B0604030504040204" pitchFamily="34" charset="-128"/>
              <a:cs typeface="Tahoma" panose="020B060403050404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200" dirty="0">
                <a:latin typeface="Calibri" panose="020F0502020204030204" pitchFamily="34" charset="0"/>
                <a:ea typeface="Meiryo" panose="020B0604030504040204" pitchFamily="34" charset="-128"/>
                <a:cs typeface="Tahoma" panose="020B0604030504040204" pitchFamily="34" charset="0"/>
              </a:rPr>
              <a:t>Este </a:t>
            </a:r>
            <a:r>
              <a:rPr lang="en-GB" sz="1200" dirty="0" err="1">
                <a:latin typeface="Calibri" panose="020F0502020204030204" pitchFamily="34" charset="0"/>
                <a:ea typeface="Meiryo" panose="020B0604030504040204" pitchFamily="34" charset="-128"/>
                <a:cs typeface="Tahoma" panose="020B0604030504040204" pitchFamily="34" charset="0"/>
              </a:rPr>
              <a:t>caso</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también</a:t>
            </a:r>
            <a:r>
              <a:rPr lang="en-GB" sz="1200" dirty="0">
                <a:latin typeface="Calibri" panose="020F0502020204030204" pitchFamily="34" charset="0"/>
                <a:ea typeface="Meiryo" panose="020B0604030504040204" pitchFamily="34" charset="-128"/>
                <a:cs typeface="Tahoma" panose="020B0604030504040204" pitchFamily="34" charset="0"/>
              </a:rPr>
              <a:t> se </a:t>
            </a:r>
            <a:r>
              <a:rPr lang="en-GB" sz="1200" dirty="0" err="1">
                <a:latin typeface="Calibri" panose="020F0502020204030204" pitchFamily="34" charset="0"/>
                <a:ea typeface="Meiryo" panose="020B0604030504040204" pitchFamily="34" charset="-128"/>
                <a:cs typeface="Tahoma" panose="020B0604030504040204" pitchFamily="34" charset="0"/>
              </a:rPr>
              <a:t>encuentra</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en</a:t>
            </a:r>
            <a:r>
              <a:rPr lang="en-GB" sz="1200" dirty="0">
                <a:latin typeface="Calibri" panose="020F0502020204030204" pitchFamily="34" charset="0"/>
                <a:ea typeface="Meiryo" panose="020B0604030504040204" pitchFamily="34" charset="-128"/>
                <a:cs typeface="Tahoma" panose="020B0604030504040204" pitchFamily="34" charset="0"/>
              </a:rPr>
              <a:t> la </a:t>
            </a:r>
            <a:r>
              <a:rPr lang="en-GB" sz="1200" dirty="0" err="1">
                <a:latin typeface="Calibri" panose="020F0502020204030204" pitchFamily="34" charset="0"/>
                <a:ea typeface="Meiryo" panose="020B0604030504040204" pitchFamily="34" charset="-128"/>
                <a:cs typeface="Tahoma" panose="020B0604030504040204" pitchFamily="34" charset="0"/>
              </a:rPr>
              <a:t>Guía</a:t>
            </a:r>
            <a:r>
              <a:rPr lang="en-GB" sz="1200" dirty="0">
                <a:latin typeface="Calibri" panose="020F0502020204030204" pitchFamily="34" charset="0"/>
                <a:ea typeface="Meiryo" panose="020B0604030504040204" pitchFamily="34" charset="-128"/>
                <a:cs typeface="Tahoma" panose="020B0604030504040204" pitchFamily="34" charset="0"/>
              </a:rPr>
              <a:t> del </a:t>
            </a:r>
            <a:r>
              <a:rPr lang="en-GB" sz="1200" dirty="0" err="1">
                <a:latin typeface="Calibri" panose="020F0502020204030204" pitchFamily="34" charset="0"/>
                <a:ea typeface="Meiryo" panose="020B0604030504040204" pitchFamily="34" charset="-128"/>
                <a:cs typeface="Tahoma" panose="020B0604030504040204" pitchFamily="34" charset="0"/>
              </a:rPr>
              <a:t>Participante</a:t>
            </a:r>
            <a:r>
              <a:rPr lang="en-GB" sz="1200" dirty="0">
                <a:latin typeface="Calibri" panose="020F0502020204030204" pitchFamily="34" charset="0"/>
                <a:ea typeface="Meiryo" panose="020B0604030504040204" pitchFamily="34" charset="-128"/>
                <a:cs typeface="Tahoma" panose="020B0604030504040204" pitchFamily="34" charset="0"/>
              </a:rPr>
              <a:t>.</a:t>
            </a:r>
          </a:p>
        </p:txBody>
      </p:sp>
      <p:sp>
        <p:nvSpPr>
          <p:cNvPr id="4" name="Slide Number Placeholder 3"/>
          <p:cNvSpPr>
            <a:spLocks noGrp="1"/>
          </p:cNvSpPr>
          <p:nvPr>
            <p:ph type="sldNum" sz="quarter" idx="5"/>
          </p:nvPr>
        </p:nvSpPr>
        <p:spPr/>
        <p:txBody>
          <a:bodyPr/>
          <a:lstStyle/>
          <a:p>
            <a:fld id="{B2BA5675-0DCA-0049-9F30-898DE165463C}" type="slidenum">
              <a:rPr lang="en-US" smtClean="0"/>
              <a:t>20</a:t>
            </a:fld>
            <a:endParaRPr lang="en-US"/>
          </a:p>
        </p:txBody>
      </p:sp>
    </p:spTree>
    <p:extLst>
      <p:ext uri="{BB962C8B-B14F-4D97-AF65-F5344CB8AC3E}">
        <p14:creationId xmlns:p14="http://schemas.microsoft.com/office/powerpoint/2010/main" val="3032891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68"/>
              </a:spcBef>
              <a:spcAft>
                <a:spcPts val="1268"/>
              </a:spcAft>
            </a:pPr>
            <a:r>
              <a:rPr lang="en-GB" sz="1200" b="1" dirty="0">
                <a:latin typeface="Calibri" panose="020F0502020204030204" pitchFamily="34" charset="0"/>
                <a:ea typeface="Meiryo" panose="020B0604030504040204" pitchFamily="34" charset="-128"/>
                <a:cs typeface="Tahoma" panose="020B0604030504040204" pitchFamily="34" charset="0"/>
              </a:rPr>
              <a:t>Caso 2:  </a:t>
            </a:r>
            <a:r>
              <a:rPr lang="en-GB" sz="1200" b="1" dirty="0" err="1">
                <a:latin typeface="Calibri" panose="020F0502020204030204" pitchFamily="34" charset="0"/>
                <a:ea typeface="Meiryo" panose="020B0604030504040204" pitchFamily="34" charset="-128"/>
                <a:cs typeface="Tahoma" panose="020B0604030504040204" pitchFamily="34" charset="0"/>
              </a:rPr>
              <a:t>Participación</a:t>
            </a:r>
            <a:r>
              <a:rPr lang="en-GB" sz="1200" b="1" dirty="0">
                <a:latin typeface="Calibri" panose="020F0502020204030204" pitchFamily="34" charset="0"/>
                <a:ea typeface="Meiryo" panose="020B0604030504040204" pitchFamily="34" charset="-128"/>
                <a:cs typeface="Tahoma" panose="020B0604030504040204" pitchFamily="34" charset="0"/>
              </a:rPr>
              <a:t> </a:t>
            </a:r>
            <a:r>
              <a:rPr lang="en-GB" sz="1200" b="1" dirty="0" err="1">
                <a:latin typeface="Calibri" panose="020F0502020204030204" pitchFamily="34" charset="0"/>
                <a:ea typeface="Meiryo" panose="020B0604030504040204" pitchFamily="34" charset="-128"/>
                <a:cs typeface="Tahoma" panose="020B0604030504040204" pitchFamily="34" charset="0"/>
              </a:rPr>
              <a:t>en</a:t>
            </a:r>
            <a:r>
              <a:rPr lang="en-GB" sz="1200" b="1" dirty="0">
                <a:latin typeface="Calibri" panose="020F0502020204030204" pitchFamily="34" charset="0"/>
                <a:ea typeface="Meiryo" panose="020B0604030504040204" pitchFamily="34" charset="-128"/>
                <a:cs typeface="Tahoma" panose="020B0604030504040204" pitchFamily="34" charset="0"/>
              </a:rPr>
              <a:t> juntas, </a:t>
            </a:r>
            <a:r>
              <a:rPr lang="en-GB" sz="1200" b="1" dirty="0" err="1">
                <a:latin typeface="Calibri" panose="020F0502020204030204" pitchFamily="34" charset="0"/>
                <a:ea typeface="Meiryo" panose="020B0604030504040204" pitchFamily="34" charset="-128"/>
                <a:cs typeface="Tahoma" panose="020B0604030504040204" pitchFamily="34" charset="0"/>
              </a:rPr>
              <a:t>paneles</a:t>
            </a:r>
            <a:r>
              <a:rPr lang="en-GB" sz="1200" b="1" dirty="0">
                <a:latin typeface="Calibri" panose="020F0502020204030204" pitchFamily="34" charset="0"/>
                <a:ea typeface="Meiryo" panose="020B0604030504040204" pitchFamily="34" charset="-128"/>
                <a:cs typeface="Tahoma" panose="020B0604030504040204" pitchFamily="34" charset="0"/>
              </a:rPr>
              <a:t>, </a:t>
            </a:r>
            <a:r>
              <a:rPr lang="en-GB" sz="1200" b="1" dirty="0" err="1">
                <a:latin typeface="Calibri" panose="020F0502020204030204" pitchFamily="34" charset="0"/>
                <a:ea typeface="Meiryo" panose="020B0604030504040204" pitchFamily="34" charset="-128"/>
                <a:cs typeface="Tahoma" panose="020B0604030504040204" pitchFamily="34" charset="0"/>
              </a:rPr>
              <a:t>comités</a:t>
            </a:r>
            <a:r>
              <a:rPr lang="en-GB" sz="1200" b="1" dirty="0">
                <a:latin typeface="Calibri" panose="020F0502020204030204" pitchFamily="34" charset="0"/>
                <a:ea typeface="Meiryo" panose="020B0604030504040204" pitchFamily="34" charset="-128"/>
                <a:cs typeface="Tahoma" panose="020B0604030504040204" pitchFamily="34" charset="0"/>
              </a:rPr>
              <a:t>, </a:t>
            </a:r>
            <a:r>
              <a:rPr lang="en-GB" sz="1200" b="1" dirty="0" err="1">
                <a:latin typeface="Calibri" panose="020F0502020204030204" pitchFamily="34" charset="0"/>
                <a:ea typeface="Meiryo" panose="020B0604030504040204" pitchFamily="34" charset="-128"/>
                <a:cs typeface="Tahoma" panose="020B0604030504040204" pitchFamily="34" charset="0"/>
              </a:rPr>
              <a:t>grupos</a:t>
            </a:r>
            <a:r>
              <a:rPr lang="en-GB" sz="1200" b="1" dirty="0">
                <a:latin typeface="Calibri" panose="020F0502020204030204" pitchFamily="34" charset="0"/>
                <a:ea typeface="Meiryo" panose="020B0604030504040204" pitchFamily="34" charset="-128"/>
                <a:cs typeface="Tahoma" panose="020B0604030504040204" pitchFamily="34" charset="0"/>
              </a:rPr>
              <a:t> de </a:t>
            </a:r>
            <a:r>
              <a:rPr lang="en-GB" sz="1200" b="1" dirty="0" err="1">
                <a:latin typeface="Calibri" panose="020F0502020204030204" pitchFamily="34" charset="0"/>
                <a:ea typeface="Meiryo" panose="020B0604030504040204" pitchFamily="34" charset="-128"/>
                <a:cs typeface="Tahoma" panose="020B0604030504040204" pitchFamily="34" charset="0"/>
              </a:rPr>
              <a:t>expertos</a:t>
            </a:r>
            <a:r>
              <a:rPr lang="en-GB" sz="1200" b="1" dirty="0">
                <a:latin typeface="Calibri" panose="020F0502020204030204" pitchFamily="34" charset="0"/>
                <a:ea typeface="Meiryo" panose="020B0604030504040204" pitchFamily="34" charset="-128"/>
                <a:cs typeface="Tahoma" panose="020B0604030504040204" pitchFamily="34" charset="0"/>
              </a:rPr>
              <a:t> y </a:t>
            </a:r>
            <a:r>
              <a:rPr lang="en-GB" sz="1200" b="1" dirty="0" err="1">
                <a:latin typeface="Calibri" panose="020F0502020204030204" pitchFamily="34" charset="0"/>
                <a:ea typeface="Meiryo" panose="020B0604030504040204" pitchFamily="34" charset="-128"/>
                <a:cs typeface="Tahoma" panose="020B0604030504040204" pitchFamily="34" charset="0"/>
              </a:rPr>
              <a:t>órganos</a:t>
            </a:r>
            <a:r>
              <a:rPr lang="en-GB" sz="1200" b="1" dirty="0">
                <a:latin typeface="Calibri" panose="020F0502020204030204" pitchFamily="34" charset="0"/>
                <a:ea typeface="Meiryo" panose="020B0604030504040204" pitchFamily="34" charset="-128"/>
                <a:cs typeface="Tahoma" panose="020B0604030504040204" pitchFamily="34" charset="0"/>
              </a:rPr>
              <a:t> </a:t>
            </a:r>
            <a:r>
              <a:rPr lang="en-GB" sz="1200" b="1" dirty="0" err="1">
                <a:latin typeface="Calibri" panose="020F0502020204030204" pitchFamily="34" charset="0"/>
                <a:ea typeface="Meiryo" panose="020B0604030504040204" pitchFamily="34" charset="-128"/>
                <a:cs typeface="Tahoma" panose="020B0604030504040204" pitchFamily="34" charset="0"/>
              </a:rPr>
              <a:t>similares</a:t>
            </a:r>
            <a:endParaRPr lang="en-GB" sz="1200" b="1" dirty="0">
              <a:latin typeface="Calibri" panose="020F0502020204030204" pitchFamily="34" charset="0"/>
              <a:ea typeface="Meiryo" panose="020B0604030504040204" pitchFamily="34" charset="-128"/>
              <a:cs typeface="Tahoma" panose="020B0604030504040204" pitchFamily="34" charset="0"/>
            </a:endParaRPr>
          </a:p>
          <a:p>
            <a:pPr algn="just">
              <a:lnSpc>
                <a:spcPct val="115000"/>
              </a:lnSpc>
              <a:spcBef>
                <a:spcPts val="1268"/>
              </a:spcBef>
              <a:spcAft>
                <a:spcPts val="1268"/>
              </a:spcAft>
            </a:pPr>
            <a:endParaRPr lang="es-ES" sz="1200" dirty="0">
              <a:latin typeface="Calibri" panose="020F0502020204030204" pitchFamily="34" charset="0"/>
              <a:ea typeface="Meiryo" panose="020B0604030504040204" pitchFamily="34" charset="-128"/>
              <a:cs typeface="Tahoma" panose="020B060403050404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200" dirty="0" err="1">
                <a:latin typeface="Calibri" panose="020F0502020204030204" pitchFamily="34" charset="0"/>
                <a:ea typeface="Meiryo" panose="020B0604030504040204" pitchFamily="34" charset="-128"/>
                <a:cs typeface="Tahoma" panose="020B0604030504040204" pitchFamily="34" charset="0"/>
              </a:rPr>
              <a:t>Reproduzca</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el</a:t>
            </a:r>
            <a:r>
              <a:rPr lang="en-GB" sz="1200" dirty="0">
                <a:latin typeface="Calibri" panose="020F0502020204030204" pitchFamily="34" charset="0"/>
                <a:ea typeface="Meiryo" panose="020B0604030504040204" pitchFamily="34" charset="-128"/>
                <a:cs typeface="Tahoma" panose="020B0604030504040204" pitchFamily="34" charset="0"/>
              </a:rPr>
              <a:t> video de </a:t>
            </a:r>
            <a:r>
              <a:rPr lang="en-GB" sz="1200" dirty="0" err="1">
                <a:latin typeface="Calibri" panose="020F0502020204030204" pitchFamily="34" charset="0"/>
                <a:ea typeface="Meiryo" panose="020B0604030504040204" pitchFamily="34" charset="-128"/>
                <a:cs typeface="Tahoma" panose="020B0604030504040204" pitchFamily="34" charset="0"/>
              </a:rPr>
              <a:t>este</a:t>
            </a:r>
            <a:r>
              <a:rPr lang="en-GB" sz="1200" dirty="0">
                <a:latin typeface="Calibri" panose="020F0502020204030204" pitchFamily="34" charset="0"/>
                <a:ea typeface="Meiryo" panose="020B0604030504040204" pitchFamily="34" charset="-128"/>
                <a:cs typeface="Tahoma" panose="020B0604030504040204" pitchFamily="34" charset="0"/>
              </a:rPr>
              <a:t> enlace</a:t>
            </a:r>
            <a:r>
              <a:rPr lang="es-ES" sz="1200" dirty="0">
                <a:latin typeface="Calibri" panose="020F0502020204030204" pitchFamily="34" charset="0"/>
                <a:ea typeface="Meiryo" panose="020B0604030504040204" pitchFamily="34" charset="-128"/>
                <a:cs typeface="Tahoma" panose="020B0604030504040204" pitchFamily="34" charset="0"/>
              </a:rPr>
              <a:t> </a:t>
            </a:r>
            <a:r>
              <a:rPr lang="en-GB" sz="1200" dirty="0">
                <a:latin typeface="Calibri" panose="020F0502020204030204" pitchFamily="34" charset="0"/>
                <a:ea typeface="Meiryo" panose="020B0604030504040204" pitchFamily="34" charset="-128"/>
                <a:cs typeface="Tahoma" panose="020B0604030504040204" pitchFamily="34" charset="0"/>
              </a:rPr>
              <a:t> </a:t>
            </a:r>
            <a:r>
              <a:rPr lang="en-US" sz="12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https://www.un.org/es/ethics/ethics-training/leadership-dialogue.shtml</a:t>
            </a:r>
            <a:r>
              <a:rPr lang="es-ES" sz="12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r>
              <a:rPr lang="en-GB" sz="1200" dirty="0">
                <a:latin typeface="Calibri" panose="020F0502020204030204" pitchFamily="34" charset="0"/>
                <a:ea typeface="Meiryo" panose="020B0604030504040204" pitchFamily="34" charset="-128"/>
                <a:cs typeface="Tahoma" panose="020B0604030504040204" pitchFamily="34" charset="0"/>
              </a:rPr>
              <a:t>y, a </a:t>
            </a:r>
            <a:r>
              <a:rPr lang="en-GB" sz="1200" dirty="0" err="1">
                <a:latin typeface="Calibri" panose="020F0502020204030204" pitchFamily="34" charset="0"/>
                <a:ea typeface="Meiryo" panose="020B0604030504040204" pitchFamily="34" charset="-128"/>
                <a:cs typeface="Tahoma" panose="020B0604030504040204" pitchFamily="34" charset="0"/>
              </a:rPr>
              <a:t>continuación</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muestre</a:t>
            </a:r>
            <a:r>
              <a:rPr lang="en-GB" sz="1200" dirty="0">
                <a:latin typeface="Calibri" panose="020F0502020204030204" pitchFamily="34" charset="0"/>
                <a:ea typeface="Meiryo" panose="020B0604030504040204" pitchFamily="34" charset="-128"/>
                <a:cs typeface="Tahoma" panose="020B0604030504040204" pitchFamily="34" charset="0"/>
              </a:rPr>
              <a:t> las DIAPOSITIVAS 18 a 21, que </a:t>
            </a:r>
            <a:r>
              <a:rPr lang="en-GB" sz="1200" dirty="0" err="1">
                <a:latin typeface="Calibri" panose="020F0502020204030204" pitchFamily="34" charset="0"/>
                <a:ea typeface="Meiryo" panose="020B0604030504040204" pitchFamily="34" charset="-128"/>
                <a:cs typeface="Tahoma" panose="020B0604030504040204" pitchFamily="34" charset="0"/>
              </a:rPr>
              <a:t>incluyen</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el</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texto</a:t>
            </a:r>
            <a:r>
              <a:rPr lang="en-GB" sz="1200" dirty="0">
                <a:latin typeface="Calibri" panose="020F0502020204030204" pitchFamily="34" charset="0"/>
                <a:ea typeface="Meiryo" panose="020B0604030504040204" pitchFamily="34" charset="-128"/>
                <a:cs typeface="Tahoma" panose="020B0604030504040204" pitchFamily="34" charset="0"/>
              </a:rPr>
              <a:t> del </a:t>
            </a:r>
            <a:r>
              <a:rPr lang="en-GB" sz="1200" dirty="0" err="1">
                <a:latin typeface="Calibri" panose="020F0502020204030204" pitchFamily="34" charset="0"/>
                <a:ea typeface="Meiryo" panose="020B0604030504040204" pitchFamily="34" charset="-128"/>
                <a:cs typeface="Tahoma" panose="020B0604030504040204" pitchFamily="34" charset="0"/>
              </a:rPr>
              <a:t>caso</a:t>
            </a:r>
            <a:r>
              <a:rPr lang="en-GB" sz="1200" dirty="0">
                <a:latin typeface="Calibri" panose="020F0502020204030204" pitchFamily="34" charset="0"/>
                <a:ea typeface="Meiryo" panose="020B0604030504040204" pitchFamily="34" charset="-128"/>
                <a:cs typeface="Tahoma" panose="020B0604030504040204" pitchFamily="34" charset="0"/>
              </a:rPr>
              <a:t>. </a:t>
            </a:r>
            <a:endParaRPr lang="es-ES" sz="1200" dirty="0">
              <a:latin typeface="Calibri" panose="020F0502020204030204" pitchFamily="34" charset="0"/>
              <a:ea typeface="Meiryo" panose="020B0604030504040204" pitchFamily="34" charset="-128"/>
              <a:cs typeface="Tahoma" panose="020B060403050404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200" dirty="0">
                <a:latin typeface="Calibri" panose="020F0502020204030204" pitchFamily="34" charset="0"/>
                <a:ea typeface="Meiryo" panose="020B0604030504040204" pitchFamily="34" charset="-128"/>
                <a:cs typeface="Tahoma" panose="020B0604030504040204" pitchFamily="34" charset="0"/>
              </a:rPr>
              <a:t>Este </a:t>
            </a:r>
            <a:r>
              <a:rPr lang="en-GB" sz="1200" dirty="0" err="1">
                <a:latin typeface="Calibri" panose="020F0502020204030204" pitchFamily="34" charset="0"/>
                <a:ea typeface="Meiryo" panose="020B0604030504040204" pitchFamily="34" charset="-128"/>
                <a:cs typeface="Tahoma" panose="020B0604030504040204" pitchFamily="34" charset="0"/>
              </a:rPr>
              <a:t>caso</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también</a:t>
            </a:r>
            <a:r>
              <a:rPr lang="en-GB" sz="1200" dirty="0">
                <a:latin typeface="Calibri" panose="020F0502020204030204" pitchFamily="34" charset="0"/>
                <a:ea typeface="Meiryo" panose="020B0604030504040204" pitchFamily="34" charset="-128"/>
                <a:cs typeface="Tahoma" panose="020B0604030504040204" pitchFamily="34" charset="0"/>
              </a:rPr>
              <a:t> se </a:t>
            </a:r>
            <a:r>
              <a:rPr lang="en-GB" sz="1200" dirty="0" err="1">
                <a:latin typeface="Calibri" panose="020F0502020204030204" pitchFamily="34" charset="0"/>
                <a:ea typeface="Meiryo" panose="020B0604030504040204" pitchFamily="34" charset="-128"/>
                <a:cs typeface="Tahoma" panose="020B0604030504040204" pitchFamily="34" charset="0"/>
              </a:rPr>
              <a:t>encuentra</a:t>
            </a:r>
            <a:r>
              <a:rPr lang="en-GB" sz="1200" dirty="0">
                <a:latin typeface="Calibri" panose="020F0502020204030204" pitchFamily="34" charset="0"/>
                <a:ea typeface="Meiryo" panose="020B0604030504040204" pitchFamily="34" charset="-128"/>
                <a:cs typeface="Tahoma" panose="020B0604030504040204" pitchFamily="34" charset="0"/>
              </a:rPr>
              <a:t> </a:t>
            </a:r>
            <a:r>
              <a:rPr lang="en-GB" sz="1200" dirty="0" err="1">
                <a:latin typeface="Calibri" panose="020F0502020204030204" pitchFamily="34" charset="0"/>
                <a:ea typeface="Meiryo" panose="020B0604030504040204" pitchFamily="34" charset="-128"/>
                <a:cs typeface="Tahoma" panose="020B0604030504040204" pitchFamily="34" charset="0"/>
              </a:rPr>
              <a:t>en</a:t>
            </a:r>
            <a:r>
              <a:rPr lang="en-GB" sz="1200" dirty="0">
                <a:latin typeface="Calibri" panose="020F0502020204030204" pitchFamily="34" charset="0"/>
                <a:ea typeface="Meiryo" panose="020B0604030504040204" pitchFamily="34" charset="-128"/>
                <a:cs typeface="Tahoma" panose="020B0604030504040204" pitchFamily="34" charset="0"/>
              </a:rPr>
              <a:t> la </a:t>
            </a:r>
            <a:r>
              <a:rPr lang="en-GB" sz="1200" dirty="0" err="1">
                <a:latin typeface="Calibri" panose="020F0502020204030204" pitchFamily="34" charset="0"/>
                <a:ea typeface="Meiryo" panose="020B0604030504040204" pitchFamily="34" charset="-128"/>
                <a:cs typeface="Tahoma" panose="020B0604030504040204" pitchFamily="34" charset="0"/>
              </a:rPr>
              <a:t>Guía</a:t>
            </a:r>
            <a:r>
              <a:rPr lang="en-GB" sz="1200" dirty="0">
                <a:latin typeface="Calibri" panose="020F0502020204030204" pitchFamily="34" charset="0"/>
                <a:ea typeface="Meiryo" panose="020B0604030504040204" pitchFamily="34" charset="-128"/>
                <a:cs typeface="Tahoma" panose="020B0604030504040204" pitchFamily="34" charset="0"/>
              </a:rPr>
              <a:t> del </a:t>
            </a:r>
            <a:r>
              <a:rPr lang="en-GB" sz="1200" dirty="0" err="1">
                <a:latin typeface="Calibri" panose="020F0502020204030204" pitchFamily="34" charset="0"/>
                <a:ea typeface="Meiryo" panose="020B0604030504040204" pitchFamily="34" charset="-128"/>
                <a:cs typeface="Tahoma" panose="020B0604030504040204" pitchFamily="34" charset="0"/>
              </a:rPr>
              <a:t>Participante</a:t>
            </a:r>
            <a:r>
              <a:rPr lang="en-GB" sz="1200" dirty="0">
                <a:latin typeface="Calibri" panose="020F0502020204030204" pitchFamily="34" charset="0"/>
                <a:ea typeface="Meiryo" panose="020B0604030504040204" pitchFamily="34" charset="-128"/>
                <a:cs typeface="Tahoma" panose="020B0604030504040204" pitchFamily="34" charset="0"/>
              </a:rPr>
              <a:t>.</a:t>
            </a:r>
          </a:p>
        </p:txBody>
      </p:sp>
      <p:sp>
        <p:nvSpPr>
          <p:cNvPr id="4" name="Slide Number Placeholder 3"/>
          <p:cNvSpPr>
            <a:spLocks noGrp="1"/>
          </p:cNvSpPr>
          <p:nvPr>
            <p:ph type="sldNum" sz="quarter" idx="5"/>
          </p:nvPr>
        </p:nvSpPr>
        <p:spPr/>
        <p:txBody>
          <a:bodyPr/>
          <a:lstStyle/>
          <a:p>
            <a:fld id="{B2BA5675-0DCA-0049-9F30-898DE165463C}" type="slidenum">
              <a:rPr lang="en-US" smtClean="0"/>
              <a:t>21</a:t>
            </a:fld>
            <a:endParaRPr lang="en-US"/>
          </a:p>
        </p:txBody>
      </p:sp>
    </p:spTree>
    <p:extLst>
      <p:ext uri="{BB962C8B-B14F-4D97-AF65-F5344CB8AC3E}">
        <p14:creationId xmlns:p14="http://schemas.microsoft.com/office/powerpoint/2010/main" val="3954018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2400" b="1" i="0" dirty="0">
                <a:effectLst/>
                <a:latin typeface="Helvetica" pitchFamily="2" charset="0"/>
              </a:rPr>
              <a:t>PREGUNTA PARA EL DEBATE</a:t>
            </a:r>
            <a:endParaRPr lang="en-US" sz="2400" b="1" dirty="0">
              <a:effectLst/>
              <a:latin typeface="Helvetica" pitchFamily="2" charset="0"/>
            </a:endParaRPr>
          </a:p>
          <a:p>
            <a:pPr algn="ctr"/>
            <a:r>
              <a:rPr lang="en-US" sz="2400" b="1" i="0" dirty="0" err="1">
                <a:effectLst/>
                <a:latin typeface="Helvetica" pitchFamily="2" charset="0"/>
              </a:rPr>
              <a:t>PREGUNTAS</a:t>
            </a:r>
            <a:r>
              <a:rPr lang="en-US" sz="2400" b="1" i="0" dirty="0">
                <a:effectLst/>
                <a:latin typeface="Helvetica" pitchFamily="2" charset="0"/>
              </a:rPr>
              <a:t> DE </a:t>
            </a:r>
            <a:r>
              <a:rPr lang="en-US" sz="2400" b="1" i="0" dirty="0" err="1">
                <a:effectLst/>
                <a:latin typeface="Helvetica" pitchFamily="2" charset="0"/>
              </a:rPr>
              <a:t>SEGUIMIENTO</a:t>
            </a:r>
            <a:endParaRPr lang="en-US" sz="2400" b="1" dirty="0">
              <a:effectLst/>
              <a:latin typeface="Helvetica" pitchFamily="2" charset="0"/>
            </a:endParaRPr>
          </a:p>
          <a:p>
            <a:pPr algn="ctr"/>
            <a:r>
              <a:rPr lang="en-US" sz="2400" b="1" i="0" dirty="0">
                <a:effectLst/>
                <a:latin typeface="Helvetica" pitchFamily="2" charset="0"/>
              </a:rPr>
              <a:t>IDEAS </a:t>
            </a:r>
            <a:r>
              <a:rPr lang="en-US" sz="2400" b="1" i="0" dirty="0" err="1">
                <a:effectLst/>
                <a:latin typeface="Helvetica" pitchFamily="2" charset="0"/>
              </a:rPr>
              <a:t>PRINCIPALES</a:t>
            </a:r>
            <a:endParaRPr lang="en-US" sz="2400" b="1" dirty="0">
              <a:effectLst/>
              <a:latin typeface="Helvetica" pitchFamily="2" charset="0"/>
            </a:endParaRPr>
          </a:p>
          <a:p>
            <a:r>
              <a:rPr lang="en-US" sz="2400" b="1" i="0" dirty="0">
                <a:effectLst/>
                <a:latin typeface="Helvetica" pitchFamily="2" charset="0"/>
              </a:rPr>
              <a:t>1. ¿Qué </a:t>
            </a:r>
            <a:r>
              <a:rPr lang="en-US" sz="2400" b="1" i="0" dirty="0" err="1">
                <a:effectLst/>
                <a:latin typeface="Helvetica" pitchFamily="2" charset="0"/>
              </a:rPr>
              <a:t>tipos</a:t>
            </a:r>
            <a:r>
              <a:rPr lang="en-US" sz="2400" b="1" i="0" dirty="0">
                <a:effectLst/>
                <a:latin typeface="Helvetica" pitchFamily="2" charset="0"/>
              </a:rPr>
              <a:t> de </a:t>
            </a:r>
            <a:r>
              <a:rPr lang="en-US" sz="2400" b="1" i="0" dirty="0" err="1">
                <a:effectLst/>
                <a:latin typeface="Helvetica" pitchFamily="2" charset="0"/>
              </a:rPr>
              <a:t>participación</a:t>
            </a:r>
            <a:r>
              <a:rPr lang="en-US" sz="2400" b="1" i="0" dirty="0">
                <a:effectLst/>
                <a:latin typeface="Helvetica" pitchFamily="2" charset="0"/>
              </a:rPr>
              <a:t> a </a:t>
            </a:r>
            <a:r>
              <a:rPr lang="en-US" sz="2400" b="1" i="0" dirty="0" err="1">
                <a:effectLst/>
                <a:latin typeface="Helvetica" pitchFamily="2" charset="0"/>
              </a:rPr>
              <a:t>título</a:t>
            </a:r>
            <a:r>
              <a:rPr lang="en-US" sz="2400" b="1" i="0" dirty="0">
                <a:effectLst/>
                <a:latin typeface="Helvetica" pitchFamily="2" charset="0"/>
              </a:rPr>
              <a:t> personal en juntas o </a:t>
            </a:r>
            <a:r>
              <a:rPr lang="en-US" sz="2400" b="1" i="0" dirty="0" err="1">
                <a:effectLst/>
                <a:latin typeface="Helvetica" pitchFamily="2" charset="0"/>
              </a:rPr>
              <a:t>comités</a:t>
            </a:r>
            <a:r>
              <a:rPr lang="en-US" sz="2400" b="1" i="0" dirty="0">
                <a:effectLst/>
                <a:latin typeface="Helvetica" pitchFamily="2" charset="0"/>
              </a:rPr>
              <a:t> </a:t>
            </a:r>
            <a:r>
              <a:rPr lang="en-US" sz="2400" b="1" i="0" dirty="0" err="1">
                <a:effectLst/>
                <a:latin typeface="Helvetica" pitchFamily="2" charset="0"/>
              </a:rPr>
              <a:t>externos</a:t>
            </a:r>
            <a:r>
              <a:rPr lang="en-US" sz="2400" b="1" i="0" dirty="0">
                <a:effectLst/>
                <a:latin typeface="Helvetica" pitchFamily="2" charset="0"/>
              </a:rPr>
              <a:t> </a:t>
            </a:r>
            <a:r>
              <a:rPr lang="en-US" sz="2400" b="1" i="0" dirty="0" err="1">
                <a:effectLst/>
                <a:latin typeface="Helvetica" pitchFamily="2" charset="0"/>
              </a:rPr>
              <a:t>requieren</a:t>
            </a:r>
            <a:r>
              <a:rPr lang="en-US" sz="2400" b="1" i="0" dirty="0">
                <a:effectLst/>
                <a:latin typeface="Helvetica" pitchFamily="2" charset="0"/>
              </a:rPr>
              <a:t> </a:t>
            </a:r>
            <a:r>
              <a:rPr lang="en-US" sz="2400" b="1" i="0" dirty="0" err="1">
                <a:effectLst/>
                <a:latin typeface="Helvetica" pitchFamily="2" charset="0"/>
              </a:rPr>
              <a:t>aprobación</a:t>
            </a:r>
            <a:r>
              <a:rPr lang="en-US" sz="2400" b="1" i="0" dirty="0">
                <a:effectLst/>
                <a:latin typeface="Helvetica" pitchFamily="2" charset="0"/>
              </a:rPr>
              <a:t>?</a:t>
            </a:r>
            <a:endParaRPr lang="en-US" sz="2400" b="1" dirty="0">
              <a:effectLst/>
              <a:latin typeface="Helvetica" pitchFamily="2" charset="0"/>
            </a:endParaRPr>
          </a:p>
          <a:p>
            <a:br>
              <a:rPr lang="en-US" sz="2400" dirty="0">
                <a:effectLst/>
                <a:latin typeface="Helvetica" pitchFamily="2" charset="0"/>
              </a:rPr>
            </a:br>
            <a:endParaRPr lang="en-US" sz="2400" dirty="0">
              <a:effectLst/>
              <a:latin typeface="Helvetica" pitchFamily="2" charset="0"/>
            </a:endParaRPr>
          </a:p>
          <a:p>
            <a:r>
              <a:rPr lang="en-US" sz="2400" b="0" i="0" dirty="0">
                <a:effectLst/>
                <a:latin typeface="Helvetica" pitchFamily="2" charset="0"/>
              </a:rPr>
              <a:t>La </a:t>
            </a:r>
            <a:r>
              <a:rPr lang="en-US" sz="2400" b="0" i="0" dirty="0" err="1">
                <a:effectLst/>
                <a:latin typeface="Helvetica" pitchFamily="2" charset="0"/>
              </a:rPr>
              <a:t>participación</a:t>
            </a:r>
            <a:r>
              <a:rPr lang="en-US" sz="2400" b="0" i="0" dirty="0">
                <a:effectLst/>
                <a:latin typeface="Helvetica" pitchFamily="2" charset="0"/>
              </a:rPr>
              <a:t> en </a:t>
            </a:r>
            <a:r>
              <a:rPr lang="en-US" sz="2400" b="0" i="0" dirty="0" err="1">
                <a:effectLst/>
                <a:latin typeface="Helvetica" pitchFamily="2" charset="0"/>
              </a:rPr>
              <a:t>cualquier</a:t>
            </a:r>
            <a:r>
              <a:rPr lang="en-US" sz="2400" b="0" i="0" dirty="0">
                <a:effectLst/>
                <a:latin typeface="Helvetica" pitchFamily="2" charset="0"/>
              </a:rPr>
              <a:t> junta, panel, </a:t>
            </a:r>
            <a:r>
              <a:rPr lang="en-US" sz="2400" b="0" i="0" dirty="0" err="1">
                <a:effectLst/>
                <a:latin typeface="Helvetica" pitchFamily="2" charset="0"/>
              </a:rPr>
              <a:t>comité</a:t>
            </a:r>
            <a:r>
              <a:rPr lang="en-US" sz="2400" b="0" i="0" dirty="0">
                <a:effectLst/>
                <a:latin typeface="Helvetica" pitchFamily="2" charset="0"/>
              </a:rPr>
              <a:t>, </a:t>
            </a:r>
            <a:r>
              <a:rPr lang="en-US" sz="2400" b="0" i="0" dirty="0" err="1">
                <a:effectLst/>
                <a:latin typeface="Helvetica" pitchFamily="2" charset="0"/>
              </a:rPr>
              <a:t>grupo</a:t>
            </a:r>
            <a:r>
              <a:rPr lang="en-US" sz="2400" b="0" i="0" dirty="0">
                <a:effectLst/>
                <a:latin typeface="Helvetica" pitchFamily="2" charset="0"/>
              </a:rPr>
              <a:t> de </a:t>
            </a:r>
            <a:r>
              <a:rPr lang="en-US" sz="2400" b="0" i="0" dirty="0" err="1">
                <a:effectLst/>
                <a:latin typeface="Helvetica" pitchFamily="2" charset="0"/>
              </a:rPr>
              <a:t>expertos</a:t>
            </a:r>
            <a:r>
              <a:rPr lang="en-US" sz="2400" b="0" i="0" dirty="0">
                <a:effectLst/>
                <a:latin typeface="Helvetica" pitchFamily="2" charset="0"/>
              </a:rPr>
              <a:t> u </a:t>
            </a:r>
            <a:r>
              <a:rPr lang="en-US" sz="2400" b="0" i="0" dirty="0" err="1">
                <a:effectLst/>
                <a:latin typeface="Helvetica" pitchFamily="2" charset="0"/>
              </a:rPr>
              <a:t>órgano</a:t>
            </a:r>
            <a:r>
              <a:rPr lang="en-US" sz="2400" b="0" i="0" dirty="0">
                <a:effectLst/>
                <a:latin typeface="Helvetica" pitchFamily="2" charset="0"/>
              </a:rPr>
              <a:t> similar que sea </a:t>
            </a:r>
            <a:r>
              <a:rPr lang="en-US" sz="2400" b="0" i="0" dirty="0" err="1">
                <a:effectLst/>
                <a:latin typeface="Helvetica" pitchFamily="2" charset="0"/>
              </a:rPr>
              <a:t>externo</a:t>
            </a:r>
            <a:r>
              <a:rPr lang="en-US" sz="2400" b="0" i="0" dirty="0">
                <a:effectLst/>
                <a:latin typeface="Helvetica" pitchFamily="2" charset="0"/>
              </a:rPr>
              <a:t> a la </a:t>
            </a:r>
            <a:r>
              <a:rPr lang="en-US" sz="2400" b="0" i="0" dirty="0" err="1">
                <a:effectLst/>
                <a:latin typeface="Helvetica" pitchFamily="2" charset="0"/>
              </a:rPr>
              <a:t>Organización</a:t>
            </a:r>
            <a:r>
              <a:rPr lang="en-US" sz="2400" b="0" i="0" dirty="0">
                <a:effectLst/>
                <a:latin typeface="Helvetica" pitchFamily="2" charset="0"/>
              </a:rPr>
              <a:t> </a:t>
            </a:r>
            <a:r>
              <a:rPr lang="en-US" sz="2400" b="0" i="0" dirty="0" err="1">
                <a:effectLst/>
                <a:latin typeface="Helvetica" pitchFamily="2" charset="0"/>
              </a:rPr>
              <a:t>requiere</a:t>
            </a:r>
            <a:r>
              <a:rPr lang="en-US" sz="2400" b="0" i="0" dirty="0">
                <a:effectLst/>
                <a:latin typeface="Helvetica" pitchFamily="2" charset="0"/>
              </a:rPr>
              <a:t> </a:t>
            </a:r>
            <a:r>
              <a:rPr lang="en-US" sz="2400" b="0" i="0" dirty="0" err="1">
                <a:effectLst/>
                <a:latin typeface="Helvetica" pitchFamily="2" charset="0"/>
              </a:rPr>
              <a:t>aprobación</a:t>
            </a:r>
            <a:r>
              <a:rPr lang="en-US" sz="2400" b="0" i="0" dirty="0">
                <a:effectLst/>
                <a:latin typeface="Helvetica" pitchFamily="2" charset="0"/>
              </a:rPr>
              <a:t> previa (</a:t>
            </a:r>
            <a:r>
              <a:rPr lang="en-US" sz="2400" b="0" i="0" dirty="0" err="1">
                <a:effectLst/>
                <a:latin typeface="Helvetica" pitchFamily="2" charset="0"/>
              </a:rPr>
              <a:t>párrafo</a:t>
            </a:r>
            <a:r>
              <a:rPr lang="en-US" sz="2400" b="0" i="0" dirty="0">
                <a:effectLst/>
                <a:latin typeface="Helvetica" pitchFamily="2" charset="0"/>
              </a:rPr>
              <a:t> 11 de la circular </a:t>
            </a:r>
            <a:r>
              <a:rPr lang="en-US" sz="2400" b="0" i="0" dirty="0" err="1">
                <a:effectLst/>
                <a:latin typeface="Helvetica" pitchFamily="2" charset="0"/>
              </a:rPr>
              <a:t>informativa</a:t>
            </a:r>
            <a:r>
              <a:rPr lang="en-US" sz="2400" b="0" i="0" dirty="0">
                <a:effectLst/>
                <a:latin typeface="Helvetica" pitchFamily="2" charset="0"/>
              </a:rPr>
              <a:t> </a:t>
            </a:r>
            <a:r>
              <a:rPr lang="en-US" sz="2400" b="0" i="0" dirty="0" err="1">
                <a:effectLst/>
                <a:latin typeface="Helvetica" pitchFamily="2" charset="0"/>
              </a:rPr>
              <a:t>sobre</a:t>
            </a:r>
            <a:r>
              <a:rPr lang="en-US" sz="2400" b="0" i="0" dirty="0">
                <a:effectLst/>
                <a:latin typeface="Helvetica" pitchFamily="2" charset="0"/>
              </a:rPr>
              <a:t> </a:t>
            </a:r>
            <a:r>
              <a:rPr lang="en-US" sz="2400" b="0" i="0" dirty="0" err="1">
                <a:effectLst/>
                <a:latin typeface="Helvetica" pitchFamily="2" charset="0"/>
              </a:rPr>
              <a:t>actividades</a:t>
            </a:r>
            <a:r>
              <a:rPr lang="en-US" sz="2400" b="0" i="0" dirty="0">
                <a:effectLst/>
                <a:latin typeface="Helvetica" pitchFamily="2" charset="0"/>
              </a:rPr>
              <a:t> </a:t>
            </a:r>
            <a:r>
              <a:rPr lang="en-US" sz="2400" b="0" i="0" dirty="0" err="1">
                <a:effectLst/>
                <a:latin typeface="Helvetica" pitchFamily="2" charset="0"/>
              </a:rPr>
              <a:t>externas</a:t>
            </a:r>
            <a:r>
              <a:rPr lang="en-US" sz="2400" b="0" i="0" dirty="0">
                <a:effectLst/>
                <a:latin typeface="Helvetica" pitchFamily="2" charset="0"/>
              </a:rPr>
              <a:t> (ST/IC/2006/30)).</a:t>
            </a:r>
          </a:p>
          <a:p>
            <a:endParaRPr lang="en-US" sz="2400" dirty="0">
              <a:effectLst/>
              <a:latin typeface="Helvetica" pitchFamily="2" charset="0"/>
            </a:endParaRPr>
          </a:p>
          <a:p>
            <a:r>
              <a:rPr lang="en-US" sz="2400" b="1" i="0" dirty="0">
                <a:effectLst/>
                <a:latin typeface="Helvetica" pitchFamily="2" charset="0"/>
              </a:rPr>
              <a:t>2. ¿</a:t>
            </a:r>
            <a:r>
              <a:rPr lang="en-US" sz="2400" b="1" i="0" dirty="0" err="1">
                <a:effectLst/>
                <a:latin typeface="Helvetica" pitchFamily="2" charset="0"/>
              </a:rPr>
              <a:t>Constituye</a:t>
            </a:r>
            <a:r>
              <a:rPr lang="en-US" sz="2400" b="1" i="0" dirty="0">
                <a:effectLst/>
                <a:latin typeface="Helvetica" pitchFamily="2" charset="0"/>
              </a:rPr>
              <a:t> un </a:t>
            </a:r>
            <a:r>
              <a:rPr lang="en-US" sz="2400" b="1" i="0" dirty="0" err="1">
                <a:effectLst/>
                <a:latin typeface="Helvetica" pitchFamily="2" charset="0"/>
              </a:rPr>
              <a:t>conflicto</a:t>
            </a:r>
            <a:r>
              <a:rPr lang="en-US" sz="2400" b="1" i="0" dirty="0">
                <a:effectLst/>
                <a:latin typeface="Helvetica" pitchFamily="2" charset="0"/>
              </a:rPr>
              <a:t> de </a:t>
            </a:r>
            <a:r>
              <a:rPr lang="en-US" sz="2400" b="1" i="0" dirty="0" err="1">
                <a:effectLst/>
                <a:latin typeface="Helvetica" pitchFamily="2" charset="0"/>
              </a:rPr>
              <a:t>intereses</a:t>
            </a:r>
            <a:r>
              <a:rPr lang="en-US" sz="2400" b="1" i="0" dirty="0">
                <a:effectLst/>
                <a:latin typeface="Helvetica" pitchFamily="2" charset="0"/>
              </a:rPr>
              <a:t> </a:t>
            </a:r>
            <a:r>
              <a:rPr lang="en-US" sz="2400" b="1" i="0" dirty="0" err="1">
                <a:effectLst/>
                <a:latin typeface="Helvetica" pitchFamily="2" charset="0"/>
              </a:rPr>
              <a:t>formar</a:t>
            </a:r>
            <a:r>
              <a:rPr lang="en-US" sz="2400" b="1" i="0" dirty="0">
                <a:effectLst/>
                <a:latin typeface="Helvetica" pitchFamily="2" charset="0"/>
              </a:rPr>
              <a:t> </a:t>
            </a:r>
            <a:r>
              <a:rPr lang="en-US" sz="2400" b="1" i="0" dirty="0" err="1">
                <a:effectLst/>
                <a:latin typeface="Helvetica" pitchFamily="2" charset="0"/>
              </a:rPr>
              <a:t>parte</a:t>
            </a:r>
            <a:r>
              <a:rPr lang="en-US" sz="2400" b="1" i="0" dirty="0">
                <a:effectLst/>
                <a:latin typeface="Helvetica" pitchFamily="2" charset="0"/>
              </a:rPr>
              <a:t> de un panel o </a:t>
            </a:r>
            <a:r>
              <a:rPr lang="en-US" sz="2400" b="1" i="0" dirty="0" err="1">
                <a:effectLst/>
                <a:latin typeface="Helvetica" pitchFamily="2" charset="0"/>
              </a:rPr>
              <a:t>comité</a:t>
            </a:r>
            <a:r>
              <a:rPr lang="en-US" sz="2400" b="1" i="0" dirty="0">
                <a:effectLst/>
                <a:latin typeface="Helvetica" pitchFamily="2" charset="0"/>
              </a:rPr>
              <a:t> </a:t>
            </a:r>
            <a:r>
              <a:rPr lang="en-US" sz="2400" b="1" i="0" dirty="0" err="1">
                <a:effectLst/>
                <a:latin typeface="Helvetica" pitchFamily="2" charset="0"/>
              </a:rPr>
              <a:t>externo</a:t>
            </a:r>
            <a:r>
              <a:rPr lang="en-US" sz="2400" b="1" i="0" dirty="0">
                <a:effectLst/>
                <a:latin typeface="Helvetica" pitchFamily="2" charset="0"/>
              </a:rPr>
              <a:t> a </a:t>
            </a:r>
            <a:r>
              <a:rPr lang="en-US" sz="2400" b="1" i="0" dirty="0" err="1">
                <a:effectLst/>
                <a:latin typeface="Helvetica" pitchFamily="2" charset="0"/>
              </a:rPr>
              <a:t>título</a:t>
            </a:r>
            <a:r>
              <a:rPr lang="en-US" sz="2400" b="1" i="0" dirty="0">
                <a:effectLst/>
                <a:latin typeface="Helvetica" pitchFamily="2" charset="0"/>
              </a:rPr>
              <a:t> personal </a:t>
            </a:r>
            <a:r>
              <a:rPr lang="en-US" sz="2400" b="1" i="0" dirty="0" err="1">
                <a:effectLst/>
                <a:latin typeface="Helvetica" pitchFamily="2" charset="0"/>
              </a:rPr>
              <a:t>sobre</a:t>
            </a:r>
            <a:r>
              <a:rPr lang="en-US" sz="2400" b="1" i="0" dirty="0">
                <a:effectLst/>
                <a:latin typeface="Helvetica" pitchFamily="2" charset="0"/>
              </a:rPr>
              <a:t> </a:t>
            </a:r>
            <a:r>
              <a:rPr lang="en-US" sz="2400" b="1" i="0" dirty="0" err="1">
                <a:effectLst/>
                <a:latin typeface="Helvetica" pitchFamily="2" charset="0"/>
              </a:rPr>
              <a:t>cuestiones</a:t>
            </a:r>
            <a:r>
              <a:rPr lang="en-US" sz="2400" b="1" i="0" dirty="0">
                <a:effectLst/>
                <a:latin typeface="Helvetica" pitchFamily="2" charset="0"/>
              </a:rPr>
              <a:t> </a:t>
            </a:r>
            <a:r>
              <a:rPr lang="en-US" sz="2400" b="1" i="0" dirty="0" err="1">
                <a:effectLst/>
                <a:latin typeface="Helvetica" pitchFamily="2" charset="0"/>
              </a:rPr>
              <a:t>directamente</a:t>
            </a:r>
            <a:r>
              <a:rPr lang="en-US" sz="2400" b="1" i="0" dirty="0">
                <a:effectLst/>
                <a:latin typeface="Helvetica" pitchFamily="2" charset="0"/>
              </a:rPr>
              <a:t> </a:t>
            </a:r>
            <a:r>
              <a:rPr lang="en-US" sz="2400" b="1" i="0" dirty="0" err="1">
                <a:effectLst/>
                <a:latin typeface="Helvetica" pitchFamily="2" charset="0"/>
              </a:rPr>
              <a:t>relacionadas</a:t>
            </a:r>
            <a:r>
              <a:rPr lang="en-US" sz="2400" b="1" i="0" dirty="0">
                <a:effectLst/>
                <a:latin typeface="Helvetica" pitchFamily="2" charset="0"/>
              </a:rPr>
              <a:t> con el </a:t>
            </a:r>
            <a:r>
              <a:rPr lang="en-US" sz="2400" b="1" i="0" dirty="0" err="1">
                <a:effectLst/>
                <a:latin typeface="Helvetica" pitchFamily="2" charset="0"/>
              </a:rPr>
              <a:t>área</a:t>
            </a:r>
            <a:r>
              <a:rPr lang="en-US" sz="2400" b="1" i="0" dirty="0">
                <a:effectLst/>
                <a:latin typeface="Helvetica" pitchFamily="2" charset="0"/>
              </a:rPr>
              <a:t> de </a:t>
            </a:r>
            <a:r>
              <a:rPr lang="en-US" sz="2400" b="1" i="0" dirty="0" err="1">
                <a:effectLst/>
                <a:latin typeface="Helvetica" pitchFamily="2" charset="0"/>
              </a:rPr>
              <a:t>trabajo</a:t>
            </a:r>
            <a:r>
              <a:rPr lang="en-US" sz="2400" b="1" i="0" dirty="0">
                <a:effectLst/>
                <a:latin typeface="Helvetica" pitchFamily="2" charset="0"/>
              </a:rPr>
              <a:t> de un </a:t>
            </a:r>
            <a:r>
              <a:rPr lang="en-US" sz="2400" b="1" i="0" dirty="0" err="1">
                <a:effectLst/>
                <a:latin typeface="Helvetica" pitchFamily="2" charset="0"/>
              </a:rPr>
              <a:t>funcionario</a:t>
            </a:r>
            <a:r>
              <a:rPr lang="en-US" sz="2400" b="1" i="0" dirty="0">
                <a:effectLst/>
                <a:latin typeface="Helvetica" pitchFamily="2" charset="0"/>
              </a:rPr>
              <a:t>?</a:t>
            </a:r>
            <a:endParaRPr lang="en-US" sz="2400" b="1" dirty="0">
              <a:effectLst/>
              <a:latin typeface="Helvetica" pitchFamily="2" charset="0"/>
            </a:endParaRPr>
          </a:p>
          <a:p>
            <a:br>
              <a:rPr lang="en-US" sz="2400" dirty="0">
                <a:effectLst/>
                <a:latin typeface="Helvetica" pitchFamily="2" charset="0"/>
              </a:rPr>
            </a:br>
            <a:endParaRPr lang="en-US" sz="2400" dirty="0">
              <a:effectLst/>
              <a:latin typeface="Helvetica" pitchFamily="2" charset="0"/>
            </a:endParaRPr>
          </a:p>
          <a:p>
            <a:r>
              <a:rPr lang="en-US" sz="2400" b="0" i="0" dirty="0" err="1">
                <a:effectLst/>
                <a:latin typeface="Helvetica" pitchFamily="2" charset="0"/>
              </a:rPr>
              <a:t>Formar</a:t>
            </a:r>
            <a:r>
              <a:rPr lang="en-US" sz="2400" b="0" i="0" dirty="0">
                <a:effectLst/>
                <a:latin typeface="Helvetica" pitchFamily="2" charset="0"/>
              </a:rPr>
              <a:t> </a:t>
            </a:r>
            <a:r>
              <a:rPr lang="en-US" sz="2400" b="0" i="0" dirty="0" err="1">
                <a:effectLst/>
                <a:latin typeface="Helvetica" pitchFamily="2" charset="0"/>
              </a:rPr>
              <a:t>parte</a:t>
            </a:r>
            <a:r>
              <a:rPr lang="en-US" sz="2400" b="0" i="0" dirty="0">
                <a:effectLst/>
                <a:latin typeface="Helvetica" pitchFamily="2" charset="0"/>
              </a:rPr>
              <a:t> de un panel o </a:t>
            </a:r>
            <a:r>
              <a:rPr lang="en-US" sz="2400" b="0" i="0" dirty="0" err="1">
                <a:effectLst/>
                <a:latin typeface="Helvetica" pitchFamily="2" charset="0"/>
              </a:rPr>
              <a:t>comité</a:t>
            </a:r>
            <a:r>
              <a:rPr lang="en-US" sz="2400" b="0" i="0" dirty="0">
                <a:effectLst/>
                <a:latin typeface="Helvetica" pitchFamily="2" charset="0"/>
              </a:rPr>
              <a:t> </a:t>
            </a:r>
            <a:r>
              <a:rPr lang="en-US" sz="2400" b="0" i="0" dirty="0" err="1">
                <a:effectLst/>
                <a:latin typeface="Helvetica" pitchFamily="2" charset="0"/>
              </a:rPr>
              <a:t>externo</a:t>
            </a:r>
            <a:r>
              <a:rPr lang="en-US" sz="2400" b="0" i="0" dirty="0">
                <a:effectLst/>
                <a:latin typeface="Helvetica" pitchFamily="2" charset="0"/>
              </a:rPr>
              <a:t> </a:t>
            </a:r>
            <a:r>
              <a:rPr lang="en-US" sz="2400" b="0" i="0" dirty="0" err="1">
                <a:effectLst/>
                <a:latin typeface="Helvetica" pitchFamily="2" charset="0"/>
              </a:rPr>
              <a:t>sobre</a:t>
            </a:r>
            <a:r>
              <a:rPr lang="en-US" sz="2400" b="0" i="0" dirty="0">
                <a:effectLst/>
                <a:latin typeface="Helvetica" pitchFamily="2" charset="0"/>
              </a:rPr>
              <a:t> </a:t>
            </a:r>
            <a:r>
              <a:rPr lang="en-US" sz="2400" b="0" i="0" dirty="0" err="1">
                <a:effectLst/>
                <a:latin typeface="Helvetica" pitchFamily="2" charset="0"/>
              </a:rPr>
              <a:t>cuestiones</a:t>
            </a:r>
            <a:r>
              <a:rPr lang="en-US" sz="2400" b="0" i="0" dirty="0">
                <a:effectLst/>
                <a:latin typeface="Helvetica" pitchFamily="2" charset="0"/>
              </a:rPr>
              <a:t> </a:t>
            </a:r>
            <a:r>
              <a:rPr lang="en-US" sz="2400" b="0" i="0" dirty="0" err="1">
                <a:effectLst/>
                <a:latin typeface="Helvetica" pitchFamily="2" charset="0"/>
              </a:rPr>
              <a:t>directamente</a:t>
            </a:r>
            <a:r>
              <a:rPr lang="en-US" sz="2400" b="0" i="0" dirty="0">
                <a:effectLst/>
                <a:latin typeface="Helvetica" pitchFamily="2" charset="0"/>
              </a:rPr>
              <a:t> </a:t>
            </a:r>
            <a:r>
              <a:rPr lang="en-US" sz="2400" b="0" i="0" dirty="0" err="1">
                <a:effectLst/>
                <a:latin typeface="Helvetica" pitchFamily="2" charset="0"/>
              </a:rPr>
              <a:t>relacionadas</a:t>
            </a:r>
            <a:r>
              <a:rPr lang="en-US" sz="2400" b="0" i="0" dirty="0">
                <a:effectLst/>
                <a:latin typeface="Helvetica" pitchFamily="2" charset="0"/>
              </a:rPr>
              <a:t> con las </a:t>
            </a:r>
            <a:r>
              <a:rPr lang="en-US" sz="2400" b="0" i="0" dirty="0" err="1">
                <a:effectLst/>
                <a:latin typeface="Helvetica" pitchFamily="2" charset="0"/>
              </a:rPr>
              <a:t>responsabilidades</a:t>
            </a:r>
            <a:endParaRPr lang="en-US" sz="2400" dirty="0">
              <a:effectLst/>
              <a:latin typeface="Helvetica" pitchFamily="2" charset="0"/>
            </a:endParaRPr>
          </a:p>
          <a:p>
            <a:r>
              <a:rPr lang="en-US" sz="2400" b="0" i="0" dirty="0" err="1">
                <a:effectLst/>
                <a:latin typeface="Helvetica" pitchFamily="2" charset="0"/>
              </a:rPr>
              <a:t>oficiales</a:t>
            </a:r>
            <a:r>
              <a:rPr lang="en-US" sz="2400" b="0" i="0" dirty="0">
                <a:effectLst/>
                <a:latin typeface="Helvetica" pitchFamily="2" charset="0"/>
              </a:rPr>
              <a:t> de un </a:t>
            </a:r>
            <a:r>
              <a:rPr lang="en-US" sz="2400" b="0" i="0" dirty="0" err="1">
                <a:effectLst/>
                <a:latin typeface="Helvetica" pitchFamily="2" charset="0"/>
              </a:rPr>
              <a:t>funcionario</a:t>
            </a:r>
            <a:r>
              <a:rPr lang="en-US" sz="2400" b="0" i="0" dirty="0">
                <a:effectLst/>
                <a:latin typeface="Helvetica" pitchFamily="2" charset="0"/>
              </a:rPr>
              <a:t> </a:t>
            </a:r>
            <a:r>
              <a:rPr lang="en-US" sz="2400" b="0" i="0" dirty="0" err="1">
                <a:effectLst/>
                <a:latin typeface="Helvetica" pitchFamily="2" charset="0"/>
              </a:rPr>
              <a:t>podría</a:t>
            </a:r>
            <a:r>
              <a:rPr lang="en-US" sz="2400" b="0" i="0" dirty="0">
                <a:effectLst/>
                <a:latin typeface="Helvetica" pitchFamily="2" charset="0"/>
              </a:rPr>
              <a:t> dar </a:t>
            </a:r>
            <a:r>
              <a:rPr lang="en-US" sz="2400" b="0" i="0" dirty="0" err="1">
                <a:effectLst/>
                <a:latin typeface="Helvetica" pitchFamily="2" charset="0"/>
              </a:rPr>
              <a:t>lugar</a:t>
            </a:r>
            <a:r>
              <a:rPr lang="en-US" sz="2400" b="0" i="0" dirty="0">
                <a:effectLst/>
                <a:latin typeface="Helvetica" pitchFamily="2" charset="0"/>
              </a:rPr>
              <a:t> a un </a:t>
            </a:r>
            <a:r>
              <a:rPr lang="en-US" sz="2400" b="0" i="0" dirty="0" err="1">
                <a:effectLst/>
                <a:latin typeface="Helvetica" pitchFamily="2" charset="0"/>
              </a:rPr>
              <a:t>conflicto</a:t>
            </a:r>
            <a:r>
              <a:rPr lang="en-US" sz="2400" b="0" i="0" dirty="0">
                <a:effectLst/>
                <a:latin typeface="Helvetica" pitchFamily="2" charset="0"/>
              </a:rPr>
              <a:t> de </a:t>
            </a:r>
            <a:r>
              <a:rPr lang="en-US" sz="2400" b="0" i="0" dirty="0" err="1">
                <a:effectLst/>
                <a:latin typeface="Helvetica" pitchFamily="2" charset="0"/>
              </a:rPr>
              <a:t>intereses</a:t>
            </a:r>
            <a:r>
              <a:rPr lang="en-US" sz="2400" b="0" i="0" dirty="0">
                <a:effectLst/>
                <a:latin typeface="Helvetica" pitchFamily="2" charset="0"/>
              </a:rPr>
              <a:t> </a:t>
            </a:r>
            <a:r>
              <a:rPr lang="en-US" sz="2400" b="0" i="0" dirty="0" err="1">
                <a:effectLst/>
                <a:latin typeface="Helvetica" pitchFamily="2" charset="0"/>
              </a:rPr>
              <a:t>efectivo</a:t>
            </a:r>
            <a:r>
              <a:rPr lang="en-US" sz="2400" b="0" i="0" dirty="0">
                <a:effectLst/>
                <a:latin typeface="Helvetica" pitchFamily="2" charset="0"/>
              </a:rPr>
              <a:t> o </a:t>
            </a:r>
            <a:r>
              <a:rPr lang="en-US" sz="2400" b="0" i="0" dirty="0" err="1">
                <a:effectLst/>
                <a:latin typeface="Helvetica" pitchFamily="2" charset="0"/>
              </a:rPr>
              <a:t>posible</a:t>
            </a:r>
            <a:r>
              <a:rPr lang="en-US" sz="2400" b="0" i="0" dirty="0">
                <a:effectLst/>
                <a:latin typeface="Helvetica" pitchFamily="2" charset="0"/>
              </a:rPr>
              <a:t>. De </a:t>
            </a:r>
            <a:r>
              <a:rPr lang="en-US" sz="2400" b="0" i="0" dirty="0" err="1">
                <a:effectLst/>
                <a:latin typeface="Helvetica" pitchFamily="2" charset="0"/>
              </a:rPr>
              <a:t>acuerdo</a:t>
            </a:r>
            <a:r>
              <a:rPr lang="en-US" sz="2400" b="0" i="0" dirty="0">
                <a:effectLst/>
                <a:latin typeface="Helvetica" pitchFamily="2" charset="0"/>
              </a:rPr>
              <a:t> con el </a:t>
            </a:r>
            <a:r>
              <a:rPr lang="en-US" sz="2400" b="0" i="0" dirty="0" err="1">
                <a:effectLst/>
                <a:latin typeface="Helvetica" pitchFamily="2" charset="0"/>
              </a:rPr>
              <a:t>Estatuto</a:t>
            </a:r>
            <a:r>
              <a:rPr lang="en-US" sz="2400" b="0" i="0" dirty="0">
                <a:effectLst/>
                <a:latin typeface="Helvetica" pitchFamily="2" charset="0"/>
              </a:rPr>
              <a:t> del Personal, "se produce un </a:t>
            </a:r>
            <a:r>
              <a:rPr lang="en-US" sz="2400" b="0" i="0" dirty="0" err="1">
                <a:effectLst/>
                <a:latin typeface="Helvetica" pitchFamily="2" charset="0"/>
              </a:rPr>
              <a:t>conflicto</a:t>
            </a:r>
            <a:r>
              <a:rPr lang="en-US" sz="2400" b="0" i="0" dirty="0">
                <a:effectLst/>
                <a:latin typeface="Helvetica" pitchFamily="2" charset="0"/>
              </a:rPr>
              <a:t> de </a:t>
            </a:r>
            <a:r>
              <a:rPr lang="en-US" sz="2400" b="0" i="0" dirty="0" err="1">
                <a:effectLst/>
                <a:latin typeface="Helvetica" pitchFamily="2" charset="0"/>
              </a:rPr>
              <a:t>intereses</a:t>
            </a:r>
            <a:r>
              <a:rPr lang="en-US" sz="2400" b="0" i="0" dirty="0">
                <a:effectLst/>
                <a:latin typeface="Helvetica" pitchFamily="2" charset="0"/>
              </a:rPr>
              <a:t> </a:t>
            </a:r>
            <a:r>
              <a:rPr lang="en-US" sz="2400" b="0" i="0" dirty="0" err="1">
                <a:effectLst/>
                <a:latin typeface="Helvetica" pitchFamily="2" charset="0"/>
              </a:rPr>
              <a:t>cuando</a:t>
            </a:r>
            <a:r>
              <a:rPr lang="en-US" sz="2400" b="0" i="0" dirty="0">
                <a:effectLst/>
                <a:latin typeface="Helvetica" pitchFamily="2" charset="0"/>
              </a:rPr>
              <a:t>, </a:t>
            </a:r>
            <a:r>
              <a:rPr lang="en-US" sz="2400" b="0" i="0" dirty="0" err="1">
                <a:effectLst/>
                <a:latin typeface="Helvetica" pitchFamily="2" charset="0"/>
              </a:rPr>
              <a:t>por</a:t>
            </a:r>
            <a:r>
              <a:rPr lang="en-US" sz="2400" b="0" i="0" dirty="0">
                <a:effectLst/>
                <a:latin typeface="Helvetica" pitchFamily="2" charset="0"/>
              </a:rPr>
              <a:t> </a:t>
            </a:r>
            <a:r>
              <a:rPr lang="en-US" sz="2400" b="0" i="0" dirty="0" err="1">
                <a:effectLst/>
                <a:latin typeface="Helvetica" pitchFamily="2" charset="0"/>
              </a:rPr>
              <a:t>acción</a:t>
            </a:r>
            <a:r>
              <a:rPr lang="en-US" sz="2400" b="0" i="0" dirty="0">
                <a:effectLst/>
                <a:latin typeface="Helvetica" pitchFamily="2" charset="0"/>
              </a:rPr>
              <a:t> u </a:t>
            </a:r>
            <a:r>
              <a:rPr lang="en-US" sz="2400" b="0" i="0" dirty="0" err="1">
                <a:effectLst/>
                <a:latin typeface="Helvetica" pitchFamily="2" charset="0"/>
              </a:rPr>
              <a:t>omisión</a:t>
            </a:r>
            <a:r>
              <a:rPr lang="en-US" sz="2400" b="0" i="0" dirty="0">
                <a:effectLst/>
                <a:latin typeface="Helvetica" pitchFamily="2" charset="0"/>
              </a:rPr>
              <a:t>, los </a:t>
            </a:r>
            <a:r>
              <a:rPr lang="en-US" sz="2400" b="0" i="0" dirty="0" err="1">
                <a:effectLst/>
                <a:latin typeface="Helvetica" pitchFamily="2" charset="0"/>
              </a:rPr>
              <a:t>intereses</a:t>
            </a:r>
            <a:r>
              <a:rPr lang="en-US" sz="2400" b="0" i="0" dirty="0">
                <a:effectLst/>
                <a:latin typeface="Helvetica" pitchFamily="2" charset="0"/>
              </a:rPr>
              <a:t> </a:t>
            </a:r>
            <a:r>
              <a:rPr lang="en-US" sz="2400" b="0" i="0" dirty="0" err="1">
                <a:effectLst/>
                <a:latin typeface="Helvetica" pitchFamily="2" charset="0"/>
              </a:rPr>
              <a:t>personales</a:t>
            </a:r>
            <a:r>
              <a:rPr lang="en-US" sz="2400" b="0" i="0" dirty="0">
                <a:effectLst/>
                <a:latin typeface="Helvetica" pitchFamily="2" charset="0"/>
              </a:rPr>
              <a:t> de un </a:t>
            </a:r>
            <a:r>
              <a:rPr lang="en-US" sz="2400" b="0" i="0" dirty="0" err="1">
                <a:effectLst/>
                <a:latin typeface="Helvetica" pitchFamily="2" charset="0"/>
              </a:rPr>
              <a:t>funcionario</a:t>
            </a:r>
            <a:r>
              <a:rPr lang="en-US" sz="2400" b="0" i="0" dirty="0">
                <a:effectLst/>
                <a:latin typeface="Helvetica" pitchFamily="2" charset="0"/>
              </a:rPr>
              <a:t> </a:t>
            </a:r>
            <a:r>
              <a:rPr lang="en-US" sz="2400" b="0" i="0" dirty="0" err="1">
                <a:effectLst/>
                <a:latin typeface="Helvetica" pitchFamily="2" charset="0"/>
              </a:rPr>
              <a:t>interfieren</a:t>
            </a:r>
            <a:r>
              <a:rPr lang="en-US" sz="2400" b="0" i="0" dirty="0">
                <a:effectLst/>
                <a:latin typeface="Helvetica" pitchFamily="2" charset="0"/>
              </a:rPr>
              <a:t> con el </a:t>
            </a:r>
            <a:r>
              <a:rPr lang="en-US" sz="2400" b="0" i="0" dirty="0" err="1">
                <a:effectLst/>
                <a:latin typeface="Helvetica" pitchFamily="2" charset="0"/>
              </a:rPr>
              <a:t>desempeño</a:t>
            </a:r>
            <a:r>
              <a:rPr lang="en-US" sz="2400" b="0" i="0" dirty="0">
                <a:effectLst/>
                <a:latin typeface="Helvetica" pitchFamily="2" charset="0"/>
              </a:rPr>
              <a:t> de sus </a:t>
            </a:r>
            <a:r>
              <a:rPr lang="en-US" sz="2400" b="0" i="0" dirty="0" err="1">
                <a:effectLst/>
                <a:latin typeface="Helvetica" pitchFamily="2" charset="0"/>
              </a:rPr>
              <a:t>tareas</a:t>
            </a:r>
            <a:r>
              <a:rPr lang="en-US" sz="2400" b="0" i="0" dirty="0">
                <a:effectLst/>
                <a:latin typeface="Helvetica" pitchFamily="2" charset="0"/>
              </a:rPr>
              <a:t> y </a:t>
            </a:r>
            <a:r>
              <a:rPr lang="en-US" sz="2400" b="0" i="0" dirty="0" err="1">
                <a:effectLst/>
                <a:latin typeface="Helvetica" pitchFamily="2" charset="0"/>
              </a:rPr>
              <a:t>funciones</a:t>
            </a:r>
            <a:r>
              <a:rPr lang="en-US" sz="2400" b="0" i="0" dirty="0">
                <a:effectLst/>
                <a:latin typeface="Helvetica" pitchFamily="2" charset="0"/>
              </a:rPr>
              <a:t> </a:t>
            </a:r>
            <a:r>
              <a:rPr lang="en-US" sz="2400" b="0" i="0" dirty="0" err="1">
                <a:effectLst/>
                <a:latin typeface="Helvetica" pitchFamily="2" charset="0"/>
              </a:rPr>
              <a:t>oficiales</a:t>
            </a:r>
            <a:r>
              <a:rPr lang="en-US" sz="2400" b="0" i="0" dirty="0">
                <a:effectLst/>
                <a:latin typeface="Helvetica" pitchFamily="2" charset="0"/>
              </a:rPr>
              <a:t> o con la </a:t>
            </a:r>
            <a:r>
              <a:rPr lang="en-US" sz="2400" b="0" i="0" dirty="0" err="1">
                <a:effectLst/>
                <a:latin typeface="Helvetica" pitchFamily="2" charset="0"/>
              </a:rPr>
              <a:t>integridad</a:t>
            </a:r>
            <a:r>
              <a:rPr lang="en-US" sz="2400" b="0" i="0" dirty="0">
                <a:effectLst/>
                <a:latin typeface="Helvetica" pitchFamily="2" charset="0"/>
              </a:rPr>
              <a:t>, la </a:t>
            </a:r>
            <a:r>
              <a:rPr lang="en-US" sz="2400" b="0" i="0" dirty="0" err="1">
                <a:effectLst/>
                <a:latin typeface="Helvetica" pitchFamily="2" charset="0"/>
              </a:rPr>
              <a:t>independencia</a:t>
            </a:r>
            <a:r>
              <a:rPr lang="en-US" sz="2400" b="0" i="0" dirty="0">
                <a:effectLst/>
                <a:latin typeface="Helvetica" pitchFamily="2" charset="0"/>
              </a:rPr>
              <a:t> y la </a:t>
            </a:r>
            <a:r>
              <a:rPr lang="en-US" sz="2400" b="0" i="0" dirty="0" err="1">
                <a:effectLst/>
                <a:latin typeface="Helvetica" pitchFamily="2" charset="0"/>
              </a:rPr>
              <a:t>imparcialidad</a:t>
            </a:r>
            <a:r>
              <a:rPr lang="en-US" sz="2400" b="0" i="0" dirty="0">
                <a:effectLst/>
                <a:latin typeface="Helvetica" pitchFamily="2" charset="0"/>
              </a:rPr>
              <a:t> que </a:t>
            </a:r>
            <a:r>
              <a:rPr lang="en-US" sz="2400" b="0" i="0" dirty="0" err="1">
                <a:effectLst/>
                <a:latin typeface="Helvetica" pitchFamily="2" charset="0"/>
              </a:rPr>
              <a:t>exige</a:t>
            </a:r>
            <a:r>
              <a:rPr lang="en-US" sz="2400" b="0" i="0" dirty="0">
                <a:effectLst/>
                <a:latin typeface="Helvetica" pitchFamily="2" charset="0"/>
              </a:rPr>
              <a:t> su </a:t>
            </a:r>
            <a:r>
              <a:rPr lang="en-US" sz="2400" b="0" i="0" dirty="0" err="1">
                <a:effectLst/>
                <a:latin typeface="Helvetica" pitchFamily="2" charset="0"/>
              </a:rPr>
              <a:t>condición</a:t>
            </a:r>
            <a:r>
              <a:rPr lang="en-US" sz="2400" b="0" i="0" dirty="0">
                <a:effectLst/>
                <a:latin typeface="Helvetica" pitchFamily="2" charset="0"/>
              </a:rPr>
              <a:t> de </a:t>
            </a:r>
            <a:r>
              <a:rPr lang="en-US" sz="2400" b="0" i="0" dirty="0" err="1">
                <a:effectLst/>
                <a:latin typeface="Helvetica" pitchFamily="2" charset="0"/>
              </a:rPr>
              <a:t>funcionario</a:t>
            </a:r>
            <a:r>
              <a:rPr lang="en-US" sz="2400" b="0" i="0" dirty="0">
                <a:effectLst/>
                <a:latin typeface="Helvetica" pitchFamily="2" charset="0"/>
              </a:rPr>
              <a:t> </a:t>
            </a:r>
            <a:r>
              <a:rPr lang="en-US" sz="2400" b="0" i="0" dirty="0" err="1">
                <a:effectLst/>
                <a:latin typeface="Helvetica" pitchFamily="2" charset="0"/>
              </a:rPr>
              <a:t>público</a:t>
            </a:r>
            <a:r>
              <a:rPr lang="en-US" sz="2400" b="0" i="0" dirty="0">
                <a:effectLst/>
                <a:latin typeface="Helvetica" pitchFamily="2" charset="0"/>
              </a:rPr>
              <a:t> </a:t>
            </a:r>
            <a:r>
              <a:rPr lang="en-US" sz="2400" b="0" i="0" dirty="0" err="1">
                <a:effectLst/>
                <a:latin typeface="Helvetica" pitchFamily="2" charset="0"/>
              </a:rPr>
              <a:t>internacional</a:t>
            </a:r>
            <a:r>
              <a:rPr lang="en-US" sz="2400" b="0" i="0" dirty="0">
                <a:effectLst/>
                <a:latin typeface="Helvetica" pitchFamily="2" charset="0"/>
              </a:rPr>
              <a:t>" (</a:t>
            </a:r>
            <a:r>
              <a:rPr lang="en-US" sz="2400" b="0" i="0" dirty="0" err="1">
                <a:effectLst/>
                <a:latin typeface="Helvetica" pitchFamily="2" charset="0"/>
              </a:rPr>
              <a:t>cláusula</a:t>
            </a:r>
            <a:r>
              <a:rPr lang="en-US" sz="2400" b="0" i="0" dirty="0">
                <a:effectLst/>
                <a:latin typeface="Helvetica" pitchFamily="2" charset="0"/>
              </a:rPr>
              <a:t> 1.2 m) del </a:t>
            </a:r>
            <a:r>
              <a:rPr lang="en-US" sz="2400" b="0" i="0" dirty="0" err="1">
                <a:effectLst/>
                <a:latin typeface="Helvetica" pitchFamily="2" charset="0"/>
              </a:rPr>
              <a:t>Estatuto</a:t>
            </a:r>
            <a:r>
              <a:rPr lang="en-US" sz="2400" b="0" i="0" dirty="0">
                <a:effectLst/>
                <a:latin typeface="Helvetica" pitchFamily="2" charset="0"/>
              </a:rPr>
              <a:t> del Personal).</a:t>
            </a:r>
          </a:p>
          <a:p>
            <a:endParaRPr lang="en-US" sz="2400" dirty="0">
              <a:effectLst/>
              <a:latin typeface="Helvetica" pitchFamily="2" charset="0"/>
            </a:endParaRPr>
          </a:p>
          <a:p>
            <a:r>
              <a:rPr lang="en-US" sz="2400" b="0" i="0" dirty="0" err="1">
                <a:effectLst/>
                <a:latin typeface="Helvetica" pitchFamily="2" charset="0"/>
              </a:rPr>
              <a:t>También</a:t>
            </a:r>
            <a:r>
              <a:rPr lang="en-US" sz="2400" b="0" i="0" dirty="0">
                <a:effectLst/>
                <a:latin typeface="Helvetica" pitchFamily="2" charset="0"/>
              </a:rPr>
              <a:t> </a:t>
            </a:r>
            <a:r>
              <a:rPr lang="en-US" sz="2400" b="0" i="0" dirty="0" err="1">
                <a:effectLst/>
                <a:latin typeface="Helvetica" pitchFamily="2" charset="0"/>
              </a:rPr>
              <a:t>podría</a:t>
            </a:r>
            <a:r>
              <a:rPr lang="en-US" sz="2400" b="0" i="0" dirty="0">
                <a:effectLst/>
                <a:latin typeface="Helvetica" pitchFamily="2" charset="0"/>
              </a:rPr>
              <a:t> dar </a:t>
            </a:r>
            <a:r>
              <a:rPr lang="en-US" sz="2400" b="0" i="0" dirty="0" err="1">
                <a:effectLst/>
                <a:latin typeface="Helvetica" pitchFamily="2" charset="0"/>
              </a:rPr>
              <a:t>lugar</a:t>
            </a:r>
            <a:r>
              <a:rPr lang="en-US" sz="2400" b="0" i="0" dirty="0">
                <a:effectLst/>
                <a:latin typeface="Helvetica" pitchFamily="2" charset="0"/>
              </a:rPr>
              <a:t> a que </a:t>
            </a:r>
            <a:r>
              <a:rPr lang="en-US" sz="2400" b="0" i="0" dirty="0" err="1">
                <a:effectLst/>
                <a:latin typeface="Helvetica" pitchFamily="2" charset="0"/>
              </a:rPr>
              <a:t>parezca</a:t>
            </a:r>
            <a:r>
              <a:rPr lang="en-US" sz="2400" b="0" i="0" dirty="0">
                <a:effectLst/>
                <a:latin typeface="Helvetica" pitchFamily="2" charset="0"/>
              </a:rPr>
              <a:t> o se </a:t>
            </a:r>
            <a:r>
              <a:rPr lang="en-US" sz="2400" b="0" i="0" dirty="0" err="1">
                <a:effectLst/>
                <a:latin typeface="Helvetica" pitchFamily="2" charset="0"/>
              </a:rPr>
              <a:t>perciba</a:t>
            </a:r>
            <a:r>
              <a:rPr lang="en-US" sz="2400" b="0" i="0" dirty="0">
                <a:effectLst/>
                <a:latin typeface="Helvetica" pitchFamily="2" charset="0"/>
              </a:rPr>
              <a:t> que </a:t>
            </a:r>
            <a:r>
              <a:rPr lang="en-US" sz="2400" b="0" i="0" dirty="0" err="1">
                <a:effectLst/>
                <a:latin typeface="Helvetica" pitchFamily="2" charset="0"/>
              </a:rPr>
              <a:t>aprovecha</a:t>
            </a:r>
            <a:r>
              <a:rPr lang="en-US" sz="2400" b="0" i="0" dirty="0">
                <a:effectLst/>
                <a:latin typeface="Helvetica" pitchFamily="2" charset="0"/>
              </a:rPr>
              <a:t> su cargo o los </a:t>
            </a:r>
            <a:r>
              <a:rPr lang="en-US" sz="2400" b="0" i="0" dirty="0" err="1">
                <a:effectLst/>
                <a:latin typeface="Helvetica" pitchFamily="2" charset="0"/>
              </a:rPr>
              <a:t>conocimientos</a:t>
            </a:r>
            <a:r>
              <a:rPr lang="en-US" sz="2400" b="0" i="0" dirty="0">
                <a:effectLst/>
                <a:latin typeface="Helvetica" pitchFamily="2" charset="0"/>
              </a:rPr>
              <a:t> </a:t>
            </a:r>
            <a:r>
              <a:rPr lang="en-US" sz="2400" b="0" i="0" dirty="0" err="1">
                <a:effectLst/>
                <a:latin typeface="Helvetica" pitchFamily="2" charset="0"/>
              </a:rPr>
              <a:t>adquiridos</a:t>
            </a:r>
            <a:r>
              <a:rPr lang="en-US" sz="2400" b="0" i="0" dirty="0">
                <a:effectLst/>
                <a:latin typeface="Helvetica" pitchFamily="2" charset="0"/>
              </a:rPr>
              <a:t> en el </a:t>
            </a:r>
            <a:r>
              <a:rPr lang="en-US" sz="2400" b="0" i="0" dirty="0" err="1">
                <a:effectLst/>
                <a:latin typeface="Helvetica" pitchFamily="2" charset="0"/>
              </a:rPr>
              <a:t>desempeño</a:t>
            </a:r>
            <a:r>
              <a:rPr lang="en-US" sz="2400" b="0" i="0" dirty="0">
                <a:effectLst/>
                <a:latin typeface="Helvetica" pitchFamily="2" charset="0"/>
              </a:rPr>
              <a:t> de </a:t>
            </a:r>
            <a:r>
              <a:rPr lang="en-US" sz="2400" b="0" i="0" dirty="0" err="1">
                <a:effectLst/>
                <a:latin typeface="Helvetica" pitchFamily="2" charset="0"/>
              </a:rPr>
              <a:t>sus</a:t>
            </a:r>
            <a:r>
              <a:rPr lang="en-US" sz="2400" b="0" i="0" dirty="0">
                <a:effectLst/>
                <a:latin typeface="Helvetica" pitchFamily="2" charset="0"/>
              </a:rPr>
              <a:t> </a:t>
            </a:r>
            <a:r>
              <a:rPr lang="en-US" sz="2400" b="0" i="0" dirty="0" err="1">
                <a:effectLst/>
                <a:latin typeface="Helvetica" pitchFamily="2" charset="0"/>
              </a:rPr>
              <a:t>funciones</a:t>
            </a:r>
            <a:r>
              <a:rPr lang="en-US" sz="2400" b="0" i="0" dirty="0">
                <a:effectLst/>
                <a:latin typeface="Helvetica" pitchFamily="2" charset="0"/>
              </a:rPr>
              <a:t> </a:t>
            </a:r>
            <a:r>
              <a:rPr lang="en-US" sz="2400" b="0" i="0" dirty="0" err="1">
                <a:effectLst/>
                <a:latin typeface="Helvetica" pitchFamily="2" charset="0"/>
              </a:rPr>
              <a:t>oficiales</a:t>
            </a:r>
            <a:r>
              <a:rPr lang="en-US" sz="2400" b="0" i="0" dirty="0">
                <a:effectLst/>
                <a:latin typeface="Helvetica" pitchFamily="2" charset="0"/>
              </a:rPr>
              <a:t> para </a:t>
            </a:r>
            <a:r>
              <a:rPr lang="en-US" sz="2400" b="0" i="0" dirty="0" err="1">
                <a:effectLst/>
                <a:latin typeface="Helvetica" pitchFamily="2" charset="0"/>
              </a:rPr>
              <a:t>obtener</a:t>
            </a:r>
            <a:r>
              <a:rPr lang="en-US" sz="2400" b="0" i="0" dirty="0">
                <a:effectLst/>
                <a:latin typeface="Helvetica" pitchFamily="2" charset="0"/>
              </a:rPr>
              <a:t> </a:t>
            </a:r>
            <a:r>
              <a:rPr lang="en-US" sz="2400" b="0" i="0" dirty="0" err="1">
                <a:effectLst/>
                <a:latin typeface="Helvetica" pitchFamily="2" charset="0"/>
              </a:rPr>
              <a:t>beneficios</a:t>
            </a:r>
            <a:r>
              <a:rPr lang="en-US" sz="2400" b="0" i="0" dirty="0">
                <a:effectLst/>
                <a:latin typeface="Helvetica" pitchFamily="2" charset="0"/>
              </a:rPr>
              <a:t> </a:t>
            </a:r>
            <a:r>
              <a:rPr lang="en-US" sz="2400" b="0" i="0" dirty="0" err="1">
                <a:effectLst/>
                <a:latin typeface="Helvetica" pitchFamily="2" charset="0"/>
              </a:rPr>
              <a:t>personales</a:t>
            </a:r>
            <a:r>
              <a:rPr lang="en-US" sz="2400" b="0" i="0" dirty="0">
                <a:effectLst/>
                <a:latin typeface="Helvetica" pitchFamily="2" charset="0"/>
              </a:rPr>
              <a:t> o para </a:t>
            </a:r>
            <a:r>
              <a:rPr lang="en-US" sz="2400" b="0" i="0" dirty="0" err="1">
                <a:effectLst/>
                <a:latin typeface="Helvetica" pitchFamily="2" charset="0"/>
              </a:rPr>
              <a:t>beneficiar</a:t>
            </a:r>
            <a:r>
              <a:rPr lang="en-US" sz="2400" b="0" i="0" dirty="0">
                <a:effectLst/>
                <a:latin typeface="Helvetica" pitchFamily="2" charset="0"/>
              </a:rPr>
              <a:t> a </a:t>
            </a:r>
            <a:r>
              <a:rPr lang="en-US" sz="2400" b="0" i="0" dirty="0" err="1">
                <a:effectLst/>
                <a:latin typeface="Helvetica" pitchFamily="2" charset="0"/>
              </a:rPr>
              <a:t>terceros</a:t>
            </a:r>
            <a:r>
              <a:rPr lang="en-US" sz="2400" b="0" i="0" dirty="0">
                <a:effectLst/>
                <a:latin typeface="Helvetica" pitchFamily="2" charset="0"/>
              </a:rPr>
              <a:t>. El </a:t>
            </a:r>
            <a:r>
              <a:rPr lang="en-US" sz="2400" b="0" i="0" dirty="0" err="1">
                <a:effectLst/>
                <a:latin typeface="Helvetica" pitchFamily="2" charset="0"/>
              </a:rPr>
              <a:t>Estatuto</a:t>
            </a:r>
            <a:r>
              <a:rPr lang="en-US" sz="2400" b="0" i="0" dirty="0">
                <a:effectLst/>
                <a:latin typeface="Helvetica" pitchFamily="2" charset="0"/>
              </a:rPr>
              <a:t> del Personal indica </a:t>
            </a:r>
            <a:r>
              <a:rPr lang="en-US" sz="2400" b="0" i="0" dirty="0" err="1">
                <a:effectLst/>
                <a:latin typeface="Helvetica" pitchFamily="2" charset="0"/>
              </a:rPr>
              <a:t>expresamente</a:t>
            </a:r>
            <a:r>
              <a:rPr lang="en-US" sz="2400" b="0" i="0" dirty="0">
                <a:effectLst/>
                <a:latin typeface="Helvetica" pitchFamily="2" charset="0"/>
              </a:rPr>
              <a:t> que los </a:t>
            </a:r>
            <a:r>
              <a:rPr lang="en-US" sz="2400" b="0" i="0" dirty="0" err="1">
                <a:effectLst/>
                <a:latin typeface="Helvetica" pitchFamily="2" charset="0"/>
              </a:rPr>
              <a:t>funcionarios</a:t>
            </a:r>
            <a:r>
              <a:rPr lang="en-US" sz="2400" b="0" i="0" dirty="0">
                <a:effectLst/>
                <a:latin typeface="Helvetica" pitchFamily="2" charset="0"/>
              </a:rPr>
              <a:t> "no </a:t>
            </a:r>
            <a:r>
              <a:rPr lang="en-US" sz="2400" b="0" i="0" dirty="0" err="1">
                <a:effectLst/>
                <a:latin typeface="Helvetica" pitchFamily="2" charset="0"/>
              </a:rPr>
              <a:t>aprovecharán</a:t>
            </a:r>
            <a:r>
              <a:rPr lang="en-US" sz="2400" b="0" i="0" dirty="0">
                <a:effectLst/>
                <a:latin typeface="Helvetica" pitchFamily="2" charset="0"/>
              </a:rPr>
              <a:t> sus cargos ni los </a:t>
            </a:r>
            <a:r>
              <a:rPr lang="en-US" sz="2400" b="0" i="0" dirty="0" err="1">
                <a:effectLst/>
                <a:latin typeface="Helvetica" pitchFamily="2" charset="0"/>
              </a:rPr>
              <a:t>conocimientos</a:t>
            </a:r>
            <a:r>
              <a:rPr lang="en-US" sz="2400" b="0" i="0" dirty="0">
                <a:effectLst/>
                <a:latin typeface="Helvetica" pitchFamily="2" charset="0"/>
              </a:rPr>
              <a:t> </a:t>
            </a:r>
            <a:r>
              <a:rPr lang="en-US" sz="2400" b="0" i="0" dirty="0" err="1">
                <a:effectLst/>
                <a:latin typeface="Helvetica" pitchFamily="2" charset="0"/>
              </a:rPr>
              <a:t>adquiridos</a:t>
            </a:r>
            <a:r>
              <a:rPr lang="en-US" sz="2400" b="0" i="0" dirty="0">
                <a:effectLst/>
                <a:latin typeface="Helvetica" pitchFamily="2" charset="0"/>
              </a:rPr>
              <a:t> en el </a:t>
            </a:r>
            <a:r>
              <a:rPr lang="en-US" sz="2400" b="0" i="0" dirty="0" err="1">
                <a:effectLst/>
                <a:latin typeface="Helvetica" pitchFamily="2" charset="0"/>
              </a:rPr>
              <a:t>desempeño</a:t>
            </a:r>
            <a:r>
              <a:rPr lang="en-US" sz="2400" b="0" i="0" dirty="0">
                <a:effectLst/>
                <a:latin typeface="Helvetica" pitchFamily="2" charset="0"/>
              </a:rPr>
              <a:t> de sus </a:t>
            </a:r>
            <a:r>
              <a:rPr lang="en-US" sz="2400" b="0" i="0" dirty="0" err="1">
                <a:effectLst/>
                <a:latin typeface="Helvetica" pitchFamily="2" charset="0"/>
              </a:rPr>
              <a:t>funciones</a:t>
            </a:r>
            <a:r>
              <a:rPr lang="en-US" sz="2400" b="0" i="0" dirty="0">
                <a:effectLst/>
                <a:latin typeface="Helvetica" pitchFamily="2" charset="0"/>
              </a:rPr>
              <a:t> </a:t>
            </a:r>
            <a:r>
              <a:rPr lang="en-US" sz="2400" b="0" i="0" dirty="0" err="1">
                <a:effectLst/>
                <a:latin typeface="Helvetica" pitchFamily="2" charset="0"/>
              </a:rPr>
              <a:t>oficiales</a:t>
            </a:r>
            <a:r>
              <a:rPr lang="en-US" sz="2400" b="0" i="0" dirty="0">
                <a:effectLst/>
                <a:latin typeface="Helvetica" pitchFamily="2" charset="0"/>
              </a:rPr>
              <a:t> para </a:t>
            </a:r>
            <a:r>
              <a:rPr lang="en-US" sz="2400" b="0" i="0" dirty="0" err="1">
                <a:effectLst/>
                <a:latin typeface="Helvetica" pitchFamily="2" charset="0"/>
              </a:rPr>
              <a:t>obtener</a:t>
            </a:r>
            <a:r>
              <a:rPr lang="en-US" sz="2400" b="0" i="0" dirty="0">
                <a:effectLst/>
                <a:latin typeface="Helvetica" pitchFamily="2" charset="0"/>
              </a:rPr>
              <a:t> </a:t>
            </a:r>
            <a:r>
              <a:rPr lang="en-US" sz="2400" b="0" i="0" dirty="0" err="1">
                <a:effectLst/>
                <a:latin typeface="Helvetica" pitchFamily="2" charset="0"/>
              </a:rPr>
              <a:t>beneficios</a:t>
            </a:r>
            <a:r>
              <a:rPr lang="en-US" sz="2400" b="0" i="0" dirty="0">
                <a:effectLst/>
                <a:latin typeface="Helvetica" pitchFamily="2" charset="0"/>
              </a:rPr>
              <a:t> </a:t>
            </a:r>
            <a:r>
              <a:rPr lang="en-US" sz="2400" b="0" i="0" dirty="0" err="1">
                <a:effectLst/>
                <a:latin typeface="Helvetica" pitchFamily="2" charset="0"/>
              </a:rPr>
              <a:t>personales</a:t>
            </a:r>
            <a:r>
              <a:rPr lang="en-US" sz="2400" b="0" i="0" dirty="0">
                <a:effectLst/>
                <a:latin typeface="Helvetica" pitchFamily="2" charset="0"/>
              </a:rPr>
              <a:t>, </a:t>
            </a:r>
            <a:r>
              <a:rPr lang="en-US" sz="2400" b="0" i="0" dirty="0" err="1">
                <a:effectLst/>
                <a:latin typeface="Helvetica" pitchFamily="2" charset="0"/>
              </a:rPr>
              <a:t>sean</a:t>
            </a:r>
            <a:r>
              <a:rPr lang="en-US" sz="2400" b="0" i="0" dirty="0">
                <a:effectLst/>
                <a:latin typeface="Helvetica" pitchFamily="2" charset="0"/>
              </a:rPr>
              <a:t> </a:t>
            </a:r>
            <a:r>
              <a:rPr lang="en-US" sz="2400" b="0" i="0" dirty="0" err="1">
                <a:effectLst/>
                <a:latin typeface="Helvetica" pitchFamily="2" charset="0"/>
              </a:rPr>
              <a:t>financieros</a:t>
            </a:r>
            <a:r>
              <a:rPr lang="en-US" sz="2400" b="0" i="0" dirty="0">
                <a:effectLst/>
                <a:latin typeface="Helvetica" pitchFamily="2" charset="0"/>
              </a:rPr>
              <a:t> o de </a:t>
            </a:r>
            <a:r>
              <a:rPr lang="en-US" sz="2400" b="0" i="0" dirty="0" err="1">
                <a:effectLst/>
                <a:latin typeface="Helvetica" pitchFamily="2" charset="0"/>
              </a:rPr>
              <a:t>otro</a:t>
            </a:r>
            <a:r>
              <a:rPr lang="en-US" sz="2400" b="0" i="0" dirty="0">
                <a:effectLst/>
                <a:latin typeface="Helvetica" pitchFamily="2" charset="0"/>
              </a:rPr>
              <a:t> </a:t>
            </a:r>
            <a:r>
              <a:rPr lang="en-US" sz="2400" b="0" i="0" dirty="0" err="1">
                <a:effectLst/>
                <a:latin typeface="Helvetica" pitchFamily="2" charset="0"/>
              </a:rPr>
              <a:t>tipo</a:t>
            </a:r>
            <a:r>
              <a:rPr lang="en-US" sz="2400" b="0" i="0" dirty="0">
                <a:effectLst/>
                <a:latin typeface="Helvetica" pitchFamily="2" charset="0"/>
              </a:rPr>
              <a:t>, ni para </a:t>
            </a:r>
            <a:r>
              <a:rPr lang="en-US" sz="2400" b="0" i="0" dirty="0" err="1">
                <a:effectLst/>
                <a:latin typeface="Helvetica" pitchFamily="2" charset="0"/>
              </a:rPr>
              <a:t>beneficiar</a:t>
            </a:r>
            <a:r>
              <a:rPr lang="en-US" sz="2400" b="0" i="0" dirty="0">
                <a:effectLst/>
                <a:latin typeface="Helvetica" pitchFamily="2" charset="0"/>
              </a:rPr>
              <a:t> a </a:t>
            </a:r>
            <a:r>
              <a:rPr lang="en-US" sz="2400" b="0" i="0" dirty="0" err="1">
                <a:effectLst/>
                <a:latin typeface="Helvetica" pitchFamily="2" charset="0"/>
              </a:rPr>
              <a:t>terceros</a:t>
            </a:r>
            <a:r>
              <a:rPr lang="en-US" sz="2400" b="0" i="0" dirty="0">
                <a:effectLst/>
                <a:latin typeface="Helvetica" pitchFamily="2" charset="0"/>
              </a:rPr>
              <a:t>, </a:t>
            </a:r>
            <a:r>
              <a:rPr lang="en-US" sz="2400" b="0" i="0" dirty="0" err="1">
                <a:effectLst/>
                <a:latin typeface="Helvetica" pitchFamily="2" charset="0"/>
              </a:rPr>
              <a:t>como</a:t>
            </a:r>
            <a:r>
              <a:rPr lang="en-US" sz="2400" b="0" i="0" dirty="0">
                <a:effectLst/>
                <a:latin typeface="Helvetica" pitchFamily="2" charset="0"/>
              </a:rPr>
              <a:t> </a:t>
            </a:r>
            <a:r>
              <a:rPr lang="en-US" sz="2400" b="0" i="0" dirty="0" err="1">
                <a:effectLst/>
                <a:latin typeface="Helvetica" pitchFamily="2" charset="0"/>
              </a:rPr>
              <a:t>familiares</a:t>
            </a:r>
            <a:r>
              <a:rPr lang="en-US" sz="2400" b="0" i="0" dirty="0">
                <a:effectLst/>
                <a:latin typeface="Helvetica" pitchFamily="2" charset="0"/>
              </a:rPr>
              <a:t>, amigos y personas a </a:t>
            </a:r>
            <a:r>
              <a:rPr lang="en-US" sz="2400" b="0" i="0" dirty="0" err="1">
                <a:effectLst/>
                <a:latin typeface="Helvetica" pitchFamily="2" charset="0"/>
              </a:rPr>
              <a:t>quienes</a:t>
            </a:r>
            <a:r>
              <a:rPr lang="en-US" sz="2400" b="0" i="0" dirty="0">
                <a:effectLst/>
                <a:latin typeface="Helvetica" pitchFamily="2" charset="0"/>
              </a:rPr>
              <a:t> </a:t>
            </a:r>
            <a:r>
              <a:rPr lang="en-US" sz="2400" b="0" i="0" dirty="0" err="1">
                <a:effectLst/>
                <a:latin typeface="Helvetica" pitchFamily="2" charset="0"/>
              </a:rPr>
              <a:t>deseen</a:t>
            </a:r>
            <a:r>
              <a:rPr lang="en-US" sz="2400" b="0" i="0" dirty="0">
                <a:effectLst/>
                <a:latin typeface="Helvetica" pitchFamily="2" charset="0"/>
              </a:rPr>
              <a:t> </a:t>
            </a:r>
            <a:r>
              <a:rPr lang="en-US" sz="2400" b="0" i="0" dirty="0" err="1">
                <a:effectLst/>
                <a:latin typeface="Helvetica" pitchFamily="2" charset="0"/>
              </a:rPr>
              <a:t>favorecer</a:t>
            </a:r>
            <a:r>
              <a:rPr lang="en-US" sz="2400" b="0" i="0" dirty="0">
                <a:effectLst/>
                <a:latin typeface="Helvetica" pitchFamily="2" charset="0"/>
              </a:rPr>
              <a:t>" (</a:t>
            </a:r>
            <a:r>
              <a:rPr lang="en-US" sz="2400" b="0" i="0" dirty="0" err="1">
                <a:effectLst/>
                <a:latin typeface="Helvetica" pitchFamily="2" charset="0"/>
              </a:rPr>
              <a:t>cláusula</a:t>
            </a:r>
            <a:r>
              <a:rPr lang="en-US" sz="2400" b="0" i="0" dirty="0">
                <a:effectLst/>
                <a:latin typeface="Helvetica" pitchFamily="2" charset="0"/>
              </a:rPr>
              <a:t> 1.2 g) del </a:t>
            </a:r>
            <a:r>
              <a:rPr lang="en-US" sz="2400" b="0" i="0" dirty="0" err="1">
                <a:effectLst/>
                <a:latin typeface="Helvetica" pitchFamily="2" charset="0"/>
              </a:rPr>
              <a:t>Estatuto</a:t>
            </a:r>
            <a:r>
              <a:rPr lang="en-US" sz="2400" b="0" i="0" dirty="0">
                <a:effectLst/>
                <a:latin typeface="Helvetica" pitchFamily="2" charset="0"/>
              </a:rPr>
              <a:t> del Personal).</a:t>
            </a:r>
          </a:p>
          <a:p>
            <a:endParaRPr lang="en-US" sz="2400" dirty="0">
              <a:effectLst/>
              <a:latin typeface="Helvetica" pitchFamily="2" charset="0"/>
            </a:endParaRPr>
          </a:p>
          <a:p>
            <a:r>
              <a:rPr lang="en-US" sz="2400" b="0" i="0" dirty="0" err="1">
                <a:effectLst/>
                <a:latin typeface="Helvetica" pitchFamily="2" charset="0"/>
              </a:rPr>
              <a:t>Reflexione</a:t>
            </a:r>
            <a:r>
              <a:rPr lang="en-US" sz="2400" b="0" i="0" dirty="0">
                <a:effectLst/>
                <a:latin typeface="Helvetica" pitchFamily="2" charset="0"/>
              </a:rPr>
              <a:t> </a:t>
            </a:r>
            <a:r>
              <a:rPr lang="en-US" sz="2400" b="0" i="0" dirty="0" err="1">
                <a:effectLst/>
                <a:latin typeface="Helvetica" pitchFamily="2" charset="0"/>
              </a:rPr>
              <a:t>sobre</a:t>
            </a:r>
            <a:r>
              <a:rPr lang="en-US" sz="2400" b="0" i="0" dirty="0">
                <a:effectLst/>
                <a:latin typeface="Helvetica" pitchFamily="2" charset="0"/>
              </a:rPr>
              <a:t> </a:t>
            </a:r>
            <a:r>
              <a:rPr lang="en-US" sz="2400" b="0" i="0" dirty="0" err="1">
                <a:effectLst/>
                <a:latin typeface="Helvetica" pitchFamily="2" charset="0"/>
              </a:rPr>
              <a:t>si</a:t>
            </a:r>
            <a:r>
              <a:rPr lang="en-US" sz="2400" b="0" i="0" dirty="0">
                <a:effectLst/>
                <a:latin typeface="Helvetica" pitchFamily="2" charset="0"/>
              </a:rPr>
              <a:t> su </a:t>
            </a:r>
            <a:r>
              <a:rPr lang="en-US" sz="2400" b="0" i="0" dirty="0" err="1">
                <a:effectLst/>
                <a:latin typeface="Helvetica" pitchFamily="2" charset="0"/>
              </a:rPr>
              <a:t>propuesta</a:t>
            </a:r>
            <a:r>
              <a:rPr lang="en-US" sz="2400" b="0" i="0" dirty="0">
                <a:effectLst/>
                <a:latin typeface="Helvetica" pitchFamily="2" charset="0"/>
              </a:rPr>
              <a:t> de </a:t>
            </a:r>
            <a:r>
              <a:rPr lang="en-US" sz="2400" b="0" i="0" dirty="0" err="1">
                <a:effectLst/>
                <a:latin typeface="Helvetica" pitchFamily="2" charset="0"/>
              </a:rPr>
              <a:t>participación</a:t>
            </a:r>
            <a:r>
              <a:rPr lang="en-US" sz="2400" b="0" i="0" dirty="0">
                <a:effectLst/>
                <a:latin typeface="Helvetica" pitchFamily="2" charset="0"/>
              </a:rPr>
              <a:t> </a:t>
            </a:r>
            <a:r>
              <a:rPr lang="en-US" sz="2400" b="0" i="0" dirty="0" err="1">
                <a:effectLst/>
                <a:latin typeface="Helvetica" pitchFamily="2" charset="0"/>
              </a:rPr>
              <a:t>también</a:t>
            </a:r>
            <a:r>
              <a:rPr lang="en-US" sz="2400" b="0" i="0" dirty="0">
                <a:effectLst/>
                <a:latin typeface="Helvetica" pitchFamily="2" charset="0"/>
              </a:rPr>
              <a:t> </a:t>
            </a:r>
            <a:r>
              <a:rPr lang="en-US" sz="2400" b="0" i="0" dirty="0" err="1">
                <a:effectLst/>
                <a:latin typeface="Helvetica" pitchFamily="2" charset="0"/>
              </a:rPr>
              <a:t>podría</a:t>
            </a:r>
            <a:r>
              <a:rPr lang="en-US" sz="2400" b="0" i="0" dirty="0">
                <a:effectLst/>
                <a:latin typeface="Helvetica" pitchFamily="2" charset="0"/>
              </a:rPr>
              <a:t> </a:t>
            </a:r>
            <a:r>
              <a:rPr lang="en-US" sz="2400" b="0" i="0" dirty="0" err="1">
                <a:effectLst/>
                <a:latin typeface="Helvetica" pitchFamily="2" charset="0"/>
              </a:rPr>
              <a:t>crear</a:t>
            </a:r>
            <a:r>
              <a:rPr lang="en-US" sz="2400" b="0" i="0" dirty="0">
                <a:effectLst/>
                <a:latin typeface="Helvetica" pitchFamily="2" charset="0"/>
              </a:rPr>
              <a:t> </a:t>
            </a:r>
            <a:r>
              <a:rPr lang="en-US" sz="2400" b="0" i="0" dirty="0" err="1">
                <a:effectLst/>
                <a:latin typeface="Helvetica" pitchFamily="2" charset="0"/>
              </a:rPr>
              <a:t>confusión</a:t>
            </a:r>
            <a:r>
              <a:rPr lang="en-US" sz="2400" b="0" i="0" dirty="0">
                <a:effectLst/>
                <a:latin typeface="Helvetica" pitchFamily="2" charset="0"/>
              </a:rPr>
              <a:t> </a:t>
            </a:r>
            <a:r>
              <a:rPr lang="en-US" sz="2400" b="0" i="0" dirty="0" err="1">
                <a:effectLst/>
                <a:latin typeface="Helvetica" pitchFamily="2" charset="0"/>
              </a:rPr>
              <a:t>sobre</a:t>
            </a:r>
            <a:r>
              <a:rPr lang="en-US" sz="2400" b="0" i="0" dirty="0">
                <a:effectLst/>
                <a:latin typeface="Helvetica" pitchFamily="2" charset="0"/>
              </a:rPr>
              <a:t> qué </a:t>
            </a:r>
            <a:r>
              <a:rPr lang="en-US" sz="2400" b="0" i="0" dirty="0" err="1">
                <a:effectLst/>
                <a:latin typeface="Helvetica" pitchFamily="2" charset="0"/>
              </a:rPr>
              <a:t>opiniones</a:t>
            </a:r>
            <a:r>
              <a:rPr lang="en-US" sz="2400" b="0" i="0" dirty="0">
                <a:effectLst/>
                <a:latin typeface="Helvetica" pitchFamily="2" charset="0"/>
              </a:rPr>
              <a:t> o </a:t>
            </a:r>
            <a:r>
              <a:rPr lang="en-US" sz="2400" b="0" i="0" dirty="0" err="1">
                <a:effectLst/>
                <a:latin typeface="Helvetica" pitchFamily="2" charset="0"/>
              </a:rPr>
              <a:t>intereses</a:t>
            </a:r>
            <a:r>
              <a:rPr lang="en-US" sz="2400" b="0" i="0" dirty="0">
                <a:effectLst/>
                <a:latin typeface="Helvetica" pitchFamily="2" charset="0"/>
              </a:rPr>
              <a:t> </a:t>
            </a:r>
            <a:r>
              <a:rPr lang="en-US" sz="2400" b="0" i="0" dirty="0" err="1">
                <a:effectLst/>
                <a:latin typeface="Helvetica" pitchFamily="2" charset="0"/>
              </a:rPr>
              <a:t>está</a:t>
            </a:r>
            <a:r>
              <a:rPr lang="en-US" sz="2400" b="0" i="0" dirty="0">
                <a:effectLst/>
                <a:latin typeface="Helvetica" pitchFamily="2" charset="0"/>
              </a:rPr>
              <a:t> </a:t>
            </a:r>
            <a:r>
              <a:rPr lang="en-US" sz="2400" b="0" i="0" dirty="0" err="1">
                <a:effectLst/>
                <a:latin typeface="Helvetica" pitchFamily="2" charset="0"/>
              </a:rPr>
              <a:t>representando</a:t>
            </a:r>
            <a:r>
              <a:rPr lang="en-US" sz="2400" b="0" i="0" dirty="0">
                <a:effectLst/>
                <a:latin typeface="Helvetica" pitchFamily="2" charset="0"/>
              </a:rPr>
              <a:t>. </a:t>
            </a:r>
            <a:r>
              <a:rPr lang="en-US" sz="2400" b="0" i="0" dirty="0" err="1">
                <a:effectLst/>
                <a:latin typeface="Helvetica" pitchFamily="2" charset="0"/>
              </a:rPr>
              <a:t>Considere</a:t>
            </a:r>
            <a:r>
              <a:rPr lang="en-US" sz="2400" b="0" i="0" dirty="0">
                <a:effectLst/>
                <a:latin typeface="Helvetica" pitchFamily="2" charset="0"/>
              </a:rPr>
              <a:t> </a:t>
            </a:r>
            <a:r>
              <a:rPr lang="en-US" sz="2400" b="0" i="0" dirty="0" err="1">
                <a:effectLst/>
                <a:latin typeface="Helvetica" pitchFamily="2" charset="0"/>
              </a:rPr>
              <a:t>si</a:t>
            </a:r>
            <a:r>
              <a:rPr lang="en-US" sz="2400" b="0" i="0" dirty="0">
                <a:effectLst/>
                <a:latin typeface="Helvetica" pitchFamily="2" charset="0"/>
              </a:rPr>
              <a:t>, </a:t>
            </a:r>
            <a:r>
              <a:rPr lang="en-US" sz="2400" b="0" i="0" dirty="0" err="1">
                <a:effectLst/>
                <a:latin typeface="Helvetica" pitchFamily="2" charset="0"/>
              </a:rPr>
              <a:t>además</a:t>
            </a:r>
            <a:r>
              <a:rPr lang="en-US" sz="2400" b="0" i="0" dirty="0">
                <a:effectLst/>
                <a:latin typeface="Helvetica" pitchFamily="2" charset="0"/>
              </a:rPr>
              <a:t>, </a:t>
            </a:r>
            <a:r>
              <a:rPr lang="en-US" sz="2400" b="0" i="0" dirty="0" err="1">
                <a:effectLst/>
                <a:latin typeface="Helvetica" pitchFamily="2" charset="0"/>
              </a:rPr>
              <a:t>podría</a:t>
            </a:r>
            <a:r>
              <a:rPr lang="en-US" sz="2400" b="0" i="0" dirty="0">
                <a:effectLst/>
                <a:latin typeface="Helvetica" pitchFamily="2" charset="0"/>
              </a:rPr>
              <a:t> dar la </a:t>
            </a:r>
            <a:r>
              <a:rPr lang="en-US" sz="2400" b="0" i="0" dirty="0" err="1">
                <a:effectLst/>
                <a:latin typeface="Helvetica" pitchFamily="2" charset="0"/>
              </a:rPr>
              <a:t>impresión</a:t>
            </a:r>
            <a:r>
              <a:rPr lang="en-US" sz="2400" b="0" i="0" dirty="0">
                <a:effectLst/>
                <a:latin typeface="Helvetica" pitchFamily="2" charset="0"/>
              </a:rPr>
              <a:t> de que las </a:t>
            </a:r>
            <a:r>
              <a:rPr lang="en-US" sz="2400" b="0" i="0" dirty="0" err="1">
                <a:effectLst/>
                <a:latin typeface="Helvetica" pitchFamily="2" charset="0"/>
              </a:rPr>
              <a:t>Naciones</a:t>
            </a:r>
            <a:r>
              <a:rPr lang="en-US" sz="2400" b="0" i="0" dirty="0">
                <a:effectLst/>
                <a:latin typeface="Helvetica" pitchFamily="2" charset="0"/>
              </a:rPr>
              <a:t> </a:t>
            </a:r>
            <a:r>
              <a:rPr lang="en-US" sz="2400" b="0" i="0" dirty="0" err="1">
                <a:effectLst/>
                <a:latin typeface="Helvetica" pitchFamily="2" charset="0"/>
              </a:rPr>
              <a:t>Unidas</a:t>
            </a:r>
            <a:r>
              <a:rPr lang="en-US" sz="2400" b="0" i="0" dirty="0">
                <a:effectLst/>
                <a:latin typeface="Helvetica" pitchFamily="2" charset="0"/>
              </a:rPr>
              <a:t> </a:t>
            </a:r>
            <a:r>
              <a:rPr lang="en-US" sz="2400" b="0" i="0" dirty="0" err="1">
                <a:effectLst/>
                <a:latin typeface="Helvetica" pitchFamily="2" charset="0"/>
              </a:rPr>
              <a:t>respaldan</a:t>
            </a:r>
            <a:r>
              <a:rPr lang="en-US" sz="2400" b="0" i="0" dirty="0">
                <a:effectLst/>
                <a:latin typeface="Helvetica" pitchFamily="2" charset="0"/>
              </a:rPr>
              <a:t> a la </a:t>
            </a:r>
            <a:r>
              <a:rPr lang="en-US" sz="2400" b="0" i="0" dirty="0" err="1">
                <a:effectLst/>
                <a:latin typeface="Helvetica" pitchFamily="2" charset="0"/>
              </a:rPr>
              <a:t>entidad</a:t>
            </a:r>
            <a:r>
              <a:rPr lang="en-US" sz="2400" b="0" i="0" dirty="0">
                <a:effectLst/>
                <a:latin typeface="Helvetica" pitchFamily="2" charset="0"/>
              </a:rPr>
              <a:t> externa en </a:t>
            </a:r>
            <a:r>
              <a:rPr lang="en-US" sz="2400" b="0" i="0" dirty="0" err="1">
                <a:effectLst/>
                <a:latin typeface="Helvetica" pitchFamily="2" charset="0"/>
              </a:rPr>
              <a:t>cuestión</a:t>
            </a:r>
            <a:r>
              <a:rPr lang="en-US" sz="2400" b="0" i="0" dirty="0">
                <a:effectLst/>
                <a:latin typeface="Helvetica" pitchFamily="2" charset="0"/>
              </a:rPr>
              <a:t> o </a:t>
            </a:r>
            <a:r>
              <a:rPr lang="en-US" sz="2400" b="0" i="0" dirty="0" err="1">
                <a:effectLst/>
                <a:latin typeface="Helvetica" pitchFamily="2" charset="0"/>
              </a:rPr>
              <a:t>están</a:t>
            </a:r>
            <a:r>
              <a:rPr lang="en-US" sz="2400" b="0" i="0" dirty="0">
                <a:effectLst/>
                <a:latin typeface="Helvetica" pitchFamily="2" charset="0"/>
              </a:rPr>
              <a:t> </a:t>
            </a:r>
            <a:r>
              <a:rPr lang="en-US" sz="2400" b="0" i="0" dirty="0" err="1">
                <a:effectLst/>
                <a:latin typeface="Helvetica" pitchFamily="2" charset="0"/>
              </a:rPr>
              <a:t>afiliadas</a:t>
            </a:r>
            <a:r>
              <a:rPr lang="en-US" sz="2400" b="0" i="0" dirty="0">
                <a:effectLst/>
                <a:latin typeface="Helvetica" pitchFamily="2" charset="0"/>
              </a:rPr>
              <a:t> a </a:t>
            </a:r>
            <a:r>
              <a:rPr lang="en-US" sz="2400" b="0" i="0" dirty="0" err="1">
                <a:effectLst/>
                <a:latin typeface="Helvetica" pitchFamily="2" charset="0"/>
              </a:rPr>
              <a:t>ella</a:t>
            </a:r>
            <a:r>
              <a:rPr lang="en-US" sz="2400" b="0" i="0" dirty="0">
                <a:effectLst/>
                <a:latin typeface="Helvetica" pitchFamily="2" charset="0"/>
              </a:rPr>
              <a:t>.</a:t>
            </a:r>
          </a:p>
          <a:p>
            <a:endParaRPr lang="en-US" sz="2400" b="0" i="0" dirty="0">
              <a:effectLst/>
              <a:latin typeface="Helvetica" pitchFamily="2" charset="0"/>
            </a:endParaRPr>
          </a:p>
          <a:p>
            <a:r>
              <a:rPr lang="en-US" sz="3200" b="1" i="0" dirty="0">
                <a:effectLst/>
                <a:latin typeface="Helvetica" pitchFamily="2" charset="0"/>
              </a:rPr>
              <a:t>3. ¿Por qué es </a:t>
            </a:r>
            <a:r>
              <a:rPr lang="en-US" sz="3200" b="1" i="0" dirty="0" err="1">
                <a:effectLst/>
                <a:latin typeface="Helvetica" pitchFamily="2" charset="0"/>
              </a:rPr>
              <a:t>importante</a:t>
            </a:r>
            <a:r>
              <a:rPr lang="en-US" sz="3200" b="1" i="0" dirty="0">
                <a:effectLst/>
                <a:latin typeface="Helvetica" pitchFamily="2" charset="0"/>
              </a:rPr>
              <a:t> </a:t>
            </a:r>
            <a:r>
              <a:rPr lang="en-US" sz="3200" b="1" i="0" dirty="0" err="1">
                <a:effectLst/>
                <a:latin typeface="Helvetica" pitchFamily="2" charset="0"/>
              </a:rPr>
              <a:t>revelar</a:t>
            </a:r>
            <a:r>
              <a:rPr lang="en-US" sz="3200" b="1" i="0" dirty="0">
                <a:effectLst/>
                <a:latin typeface="Helvetica" pitchFamily="2" charset="0"/>
              </a:rPr>
              <a:t> </a:t>
            </a:r>
            <a:r>
              <a:rPr lang="en-US" sz="3200" b="1" i="0" dirty="0" err="1">
                <a:effectLst/>
                <a:latin typeface="Helvetica" pitchFamily="2" charset="0"/>
              </a:rPr>
              <a:t>si</a:t>
            </a:r>
            <a:r>
              <a:rPr lang="en-US" sz="3200" b="1" i="0" dirty="0">
                <a:effectLst/>
                <a:latin typeface="Helvetica" pitchFamily="2" charset="0"/>
              </a:rPr>
              <a:t> la </a:t>
            </a:r>
            <a:r>
              <a:rPr lang="en-US" sz="3200" b="1" i="0" dirty="0" err="1">
                <a:effectLst/>
                <a:latin typeface="Helvetica" pitchFamily="2" charset="0"/>
              </a:rPr>
              <a:t>entidad</a:t>
            </a:r>
            <a:r>
              <a:rPr lang="en-US" sz="3200" b="1" i="0" dirty="0">
                <a:effectLst/>
                <a:latin typeface="Helvetica" pitchFamily="2" charset="0"/>
              </a:rPr>
              <a:t> externa </a:t>
            </a:r>
            <a:r>
              <a:rPr lang="en-US" sz="3200" b="1" i="0" dirty="0" err="1">
                <a:effectLst/>
                <a:latin typeface="Helvetica" pitchFamily="2" charset="0"/>
              </a:rPr>
              <a:t>tiene</a:t>
            </a:r>
            <a:r>
              <a:rPr lang="en-US" sz="3200" b="1" i="0" dirty="0">
                <a:effectLst/>
                <a:latin typeface="Helvetica" pitchFamily="2" charset="0"/>
              </a:rPr>
              <a:t> </a:t>
            </a:r>
            <a:r>
              <a:rPr lang="en-US" sz="3200" b="1" i="0" dirty="0" err="1">
                <a:effectLst/>
                <a:latin typeface="Helvetica" pitchFamily="2" charset="0"/>
              </a:rPr>
              <a:t>una</a:t>
            </a:r>
            <a:r>
              <a:rPr lang="en-US" sz="3200" b="1" i="0" dirty="0">
                <a:effectLst/>
                <a:latin typeface="Helvetica" pitchFamily="2" charset="0"/>
              </a:rPr>
              <a:t> </a:t>
            </a:r>
            <a:r>
              <a:rPr lang="en-US" sz="3200" b="1" i="0" dirty="0" err="1">
                <a:effectLst/>
                <a:latin typeface="Helvetica" pitchFamily="2" charset="0"/>
              </a:rPr>
              <a:t>relación</a:t>
            </a:r>
            <a:r>
              <a:rPr lang="en-US" sz="3200" b="1" i="0" dirty="0">
                <a:effectLst/>
                <a:latin typeface="Helvetica" pitchFamily="2" charset="0"/>
              </a:rPr>
              <a:t> </a:t>
            </a:r>
            <a:r>
              <a:rPr lang="en-US" sz="3200" b="1" i="0" dirty="0" err="1">
                <a:effectLst/>
                <a:latin typeface="Helvetica" pitchFamily="2" charset="0"/>
              </a:rPr>
              <a:t>institucional</a:t>
            </a:r>
            <a:r>
              <a:rPr lang="en-US" sz="3200" b="1" i="0" dirty="0">
                <a:effectLst/>
                <a:latin typeface="Helvetica" pitchFamily="2" charset="0"/>
              </a:rPr>
              <a:t> o contractual con las </a:t>
            </a:r>
            <a:r>
              <a:rPr lang="en-US" sz="3200" b="1" i="0" dirty="0" err="1">
                <a:effectLst/>
                <a:latin typeface="Helvetica" pitchFamily="2" charset="0"/>
              </a:rPr>
              <a:t>Naciones</a:t>
            </a:r>
            <a:r>
              <a:rPr lang="en-US" sz="3200" b="1" i="0" dirty="0">
                <a:effectLst/>
                <a:latin typeface="Helvetica" pitchFamily="2" charset="0"/>
              </a:rPr>
              <a:t> </a:t>
            </a:r>
            <a:r>
              <a:rPr lang="en-US" sz="3200" b="1" i="0" dirty="0" err="1">
                <a:effectLst/>
                <a:latin typeface="Helvetica" pitchFamily="2" charset="0"/>
              </a:rPr>
              <a:t>Unidas</a:t>
            </a:r>
            <a:r>
              <a:rPr lang="en-US" sz="3200" b="1" i="0" dirty="0">
                <a:effectLst/>
                <a:latin typeface="Helvetica" pitchFamily="2" charset="0"/>
              </a:rPr>
              <a:t>?</a:t>
            </a:r>
            <a:endParaRPr lang="en-US" sz="3200" b="1" dirty="0">
              <a:effectLst/>
              <a:latin typeface="Helvetica" pitchFamily="2" charset="0"/>
            </a:endParaRPr>
          </a:p>
          <a:p>
            <a:br>
              <a:rPr lang="en-US" sz="3200" dirty="0">
                <a:effectLst/>
                <a:latin typeface="Helvetica" pitchFamily="2" charset="0"/>
              </a:rPr>
            </a:br>
            <a:endParaRPr lang="en-US" sz="3200" dirty="0">
              <a:effectLst/>
              <a:latin typeface="Helvetica" pitchFamily="2" charset="0"/>
            </a:endParaRPr>
          </a:p>
          <a:p>
            <a:r>
              <a:rPr lang="en-US" sz="3200" b="0" i="0" dirty="0">
                <a:effectLst/>
                <a:latin typeface="Helvetica" pitchFamily="2" charset="0"/>
              </a:rPr>
              <a:t>A los </a:t>
            </a:r>
            <a:r>
              <a:rPr lang="en-US" sz="3200" b="0" i="0" dirty="0" err="1">
                <a:effectLst/>
                <a:latin typeface="Helvetica" pitchFamily="2" charset="0"/>
              </a:rPr>
              <a:t>miembros</a:t>
            </a:r>
            <a:r>
              <a:rPr lang="en-US" sz="3200" b="0" i="0" dirty="0">
                <a:effectLst/>
                <a:latin typeface="Helvetica" pitchFamily="2" charset="0"/>
              </a:rPr>
              <a:t> del personal se les </a:t>
            </a:r>
            <a:r>
              <a:rPr lang="en-US" sz="3200" b="0" i="0" dirty="0" err="1">
                <a:effectLst/>
                <a:latin typeface="Helvetica" pitchFamily="2" charset="0"/>
              </a:rPr>
              <a:t>exige</a:t>
            </a:r>
            <a:r>
              <a:rPr lang="en-US" sz="3200" b="0" i="0" dirty="0">
                <a:effectLst/>
                <a:latin typeface="Helvetica" pitchFamily="2" charset="0"/>
              </a:rPr>
              <a:t> </a:t>
            </a:r>
            <a:r>
              <a:rPr lang="en-US" sz="3200" b="0" i="0" dirty="0" err="1">
                <a:effectLst/>
                <a:latin typeface="Helvetica" pitchFamily="2" charset="0"/>
              </a:rPr>
              <a:t>ejercer</a:t>
            </a:r>
            <a:r>
              <a:rPr lang="en-US" sz="3200" b="0" i="0" dirty="0">
                <a:effectLst/>
                <a:latin typeface="Helvetica" pitchFamily="2" charset="0"/>
              </a:rPr>
              <a:t> con </a:t>
            </a:r>
            <a:r>
              <a:rPr lang="en-US" sz="3200" b="0" i="0" dirty="0" err="1">
                <a:effectLst/>
                <a:latin typeface="Helvetica" pitchFamily="2" charset="0"/>
              </a:rPr>
              <a:t>toda</a:t>
            </a:r>
            <a:r>
              <a:rPr lang="en-US" sz="3200" b="0" i="0" dirty="0">
                <a:effectLst/>
                <a:latin typeface="Helvetica" pitchFamily="2" charset="0"/>
              </a:rPr>
              <a:t> </a:t>
            </a:r>
            <a:r>
              <a:rPr lang="en-US" sz="3200" b="0" i="0" dirty="0" err="1">
                <a:effectLst/>
                <a:latin typeface="Helvetica" pitchFamily="2" charset="0"/>
              </a:rPr>
              <a:t>lealtad</a:t>
            </a:r>
            <a:r>
              <a:rPr lang="en-US" sz="3200" b="0" i="0" dirty="0">
                <a:effectLst/>
                <a:latin typeface="Helvetica" pitchFamily="2" charset="0"/>
              </a:rPr>
              <a:t>, </a:t>
            </a:r>
            <a:r>
              <a:rPr lang="en-US" sz="3200" b="0" i="0" dirty="0" err="1">
                <a:effectLst/>
                <a:latin typeface="Helvetica" pitchFamily="2" charset="0"/>
              </a:rPr>
              <a:t>discreción</a:t>
            </a:r>
            <a:r>
              <a:rPr lang="en-US" sz="3200" b="0" i="0" dirty="0">
                <a:effectLst/>
                <a:latin typeface="Helvetica" pitchFamily="2" charset="0"/>
              </a:rPr>
              <a:t> y </a:t>
            </a:r>
            <a:r>
              <a:rPr lang="en-US" sz="3200" b="0" i="0" dirty="0" err="1">
                <a:effectLst/>
                <a:latin typeface="Helvetica" pitchFamily="2" charset="0"/>
              </a:rPr>
              <a:t>conciencia</a:t>
            </a:r>
            <a:r>
              <a:rPr lang="en-US" sz="3200" b="0" i="0" dirty="0">
                <a:effectLst/>
                <a:latin typeface="Helvetica" pitchFamily="2" charset="0"/>
              </a:rPr>
              <a:t> las </a:t>
            </a:r>
            <a:r>
              <a:rPr lang="en-US" sz="3200" b="0" i="0" dirty="0" err="1">
                <a:effectLst/>
                <a:latin typeface="Helvetica" pitchFamily="2" charset="0"/>
              </a:rPr>
              <a:t>funciones</a:t>
            </a:r>
            <a:r>
              <a:rPr lang="en-US" sz="3200" b="0" i="0" dirty="0">
                <a:effectLst/>
                <a:latin typeface="Helvetica" pitchFamily="2" charset="0"/>
              </a:rPr>
              <a:t> que les </a:t>
            </a:r>
            <a:r>
              <a:rPr lang="en-US" sz="3200" b="0" i="0" dirty="0" err="1">
                <a:effectLst/>
                <a:latin typeface="Helvetica" pitchFamily="2" charset="0"/>
              </a:rPr>
              <a:t>han</a:t>
            </a:r>
            <a:r>
              <a:rPr lang="en-US" sz="3200" b="0" i="0" dirty="0">
                <a:effectLst/>
                <a:latin typeface="Helvetica" pitchFamily="2" charset="0"/>
              </a:rPr>
              <a:t> </a:t>
            </a:r>
            <a:r>
              <a:rPr lang="en-US" sz="3200" b="0" i="0" dirty="0" err="1">
                <a:effectLst/>
                <a:latin typeface="Helvetica" pitchFamily="2" charset="0"/>
              </a:rPr>
              <a:t>sido</a:t>
            </a:r>
            <a:r>
              <a:rPr lang="en-US" sz="3200" b="0" i="0" dirty="0">
                <a:effectLst/>
                <a:latin typeface="Helvetica" pitchFamily="2" charset="0"/>
              </a:rPr>
              <a:t> </a:t>
            </a:r>
            <a:r>
              <a:rPr lang="en-US" sz="3200" b="0" i="0" dirty="0" err="1">
                <a:effectLst/>
                <a:latin typeface="Helvetica" pitchFamily="2" charset="0"/>
              </a:rPr>
              <a:t>confiadas</a:t>
            </a:r>
            <a:r>
              <a:rPr lang="en-US" sz="3200" b="0" i="0" dirty="0">
                <a:effectLst/>
                <a:latin typeface="Helvetica" pitchFamily="2" charset="0"/>
              </a:rPr>
              <a:t> </a:t>
            </a:r>
            <a:r>
              <a:rPr lang="en-US" sz="3200" b="0" i="0" dirty="0" err="1">
                <a:effectLst/>
                <a:latin typeface="Helvetica" pitchFamily="2" charset="0"/>
              </a:rPr>
              <a:t>como</a:t>
            </a:r>
            <a:r>
              <a:rPr lang="en-US" sz="3200" b="0" i="0" dirty="0">
                <a:effectLst/>
                <a:latin typeface="Helvetica" pitchFamily="2" charset="0"/>
              </a:rPr>
              <a:t> </a:t>
            </a:r>
            <a:r>
              <a:rPr lang="en-US" sz="3200" b="0" i="0" dirty="0" err="1">
                <a:effectLst/>
                <a:latin typeface="Helvetica" pitchFamily="2" charset="0"/>
              </a:rPr>
              <a:t>funcionarios</a:t>
            </a:r>
            <a:r>
              <a:rPr lang="en-US" sz="3200" b="0" i="0" dirty="0">
                <a:effectLst/>
                <a:latin typeface="Helvetica" pitchFamily="2" charset="0"/>
              </a:rPr>
              <a:t> </a:t>
            </a:r>
            <a:r>
              <a:rPr lang="en-US" sz="3200" b="0" i="0" dirty="0" err="1">
                <a:effectLst/>
                <a:latin typeface="Helvetica" pitchFamily="2" charset="0"/>
              </a:rPr>
              <a:t>públicos</a:t>
            </a:r>
            <a:r>
              <a:rPr lang="en-US" sz="3200" b="0" i="0" dirty="0">
                <a:effectLst/>
                <a:latin typeface="Helvetica" pitchFamily="2" charset="0"/>
              </a:rPr>
              <a:t> </a:t>
            </a:r>
            <a:r>
              <a:rPr lang="en-US" sz="3200" b="0" i="0" dirty="0" err="1">
                <a:effectLst/>
                <a:latin typeface="Helvetica" pitchFamily="2" charset="0"/>
              </a:rPr>
              <a:t>internacionales</a:t>
            </a:r>
            <a:r>
              <a:rPr lang="en-US" sz="3200" b="0" i="0" dirty="0">
                <a:effectLst/>
                <a:latin typeface="Helvetica" pitchFamily="2" charset="0"/>
              </a:rPr>
              <a:t> de las </a:t>
            </a:r>
            <a:r>
              <a:rPr lang="en-US" sz="3200" b="0" i="0" dirty="0" err="1">
                <a:effectLst/>
                <a:latin typeface="Helvetica" pitchFamily="2" charset="0"/>
              </a:rPr>
              <a:t>Naciones</a:t>
            </a:r>
            <a:r>
              <a:rPr lang="en-US" sz="3200" b="0" i="0" dirty="0">
                <a:effectLst/>
                <a:latin typeface="Helvetica" pitchFamily="2" charset="0"/>
              </a:rPr>
              <a:t> </a:t>
            </a:r>
            <a:r>
              <a:rPr lang="en-US" sz="3200" b="0" i="0" dirty="0" err="1">
                <a:effectLst/>
                <a:latin typeface="Helvetica" pitchFamily="2" charset="0"/>
              </a:rPr>
              <a:t>Unidas</a:t>
            </a:r>
            <a:r>
              <a:rPr lang="en-US" sz="3200" b="0" i="0" dirty="0">
                <a:effectLst/>
                <a:latin typeface="Helvetica" pitchFamily="2" charset="0"/>
              </a:rPr>
              <a:t>, </a:t>
            </a:r>
            <a:r>
              <a:rPr lang="en-US" sz="3200" b="0" i="0" dirty="0" err="1">
                <a:effectLst/>
                <a:latin typeface="Helvetica" pitchFamily="2" charset="0"/>
              </a:rPr>
              <a:t>desempeñar</a:t>
            </a:r>
            <a:r>
              <a:rPr lang="en-US" sz="3200" b="0" i="0" dirty="0">
                <a:effectLst/>
                <a:latin typeface="Helvetica" pitchFamily="2" charset="0"/>
              </a:rPr>
              <a:t> </a:t>
            </a:r>
            <a:r>
              <a:rPr lang="en-US" sz="3200" b="0" i="0" dirty="0" err="1">
                <a:effectLst/>
                <a:latin typeface="Helvetica" pitchFamily="2" charset="0"/>
              </a:rPr>
              <a:t>esas</a:t>
            </a:r>
            <a:r>
              <a:rPr lang="en-US" sz="3200" b="0" i="0" dirty="0">
                <a:effectLst/>
                <a:latin typeface="Helvetica" pitchFamily="2" charset="0"/>
              </a:rPr>
              <a:t> </a:t>
            </a:r>
            <a:r>
              <a:rPr lang="en-US" sz="3200" b="0" i="0" dirty="0" err="1">
                <a:effectLst/>
                <a:latin typeface="Helvetica" pitchFamily="2" charset="0"/>
              </a:rPr>
              <a:t>funciones</a:t>
            </a:r>
            <a:r>
              <a:rPr lang="en-US" sz="3200" b="0" i="0" dirty="0">
                <a:effectLst/>
                <a:latin typeface="Helvetica" pitchFamily="2" charset="0"/>
              </a:rPr>
              <a:t> y regular su </a:t>
            </a:r>
            <a:r>
              <a:rPr lang="en-US" sz="3200" b="0" i="0" dirty="0" err="1">
                <a:effectLst/>
                <a:latin typeface="Helvetica" pitchFamily="2" charset="0"/>
              </a:rPr>
              <a:t>conducta</a:t>
            </a:r>
            <a:r>
              <a:rPr lang="en-US" sz="3200" b="0" i="0" dirty="0">
                <a:effectLst/>
                <a:latin typeface="Helvetica" pitchFamily="2" charset="0"/>
              </a:rPr>
              <a:t> </a:t>
            </a:r>
            <a:r>
              <a:rPr lang="en-US" sz="3200" b="0" i="0" dirty="0" err="1">
                <a:effectLst/>
                <a:latin typeface="Helvetica" pitchFamily="2" charset="0"/>
              </a:rPr>
              <a:t>teniendo</a:t>
            </a:r>
            <a:r>
              <a:rPr lang="en-US" sz="3200" b="0" i="0" dirty="0">
                <a:effectLst/>
                <a:latin typeface="Helvetica" pitchFamily="2" charset="0"/>
              </a:rPr>
              <a:t> en </a:t>
            </a:r>
            <a:r>
              <a:rPr lang="en-US" sz="3200" b="0" i="0" dirty="0" err="1">
                <a:effectLst/>
                <a:latin typeface="Helvetica" pitchFamily="2" charset="0"/>
              </a:rPr>
              <a:t>cuenta</a:t>
            </a:r>
            <a:r>
              <a:rPr lang="en-US" sz="3200" b="0" i="0" dirty="0">
                <a:effectLst/>
                <a:latin typeface="Helvetica" pitchFamily="2" charset="0"/>
              </a:rPr>
              <a:t> </a:t>
            </a:r>
            <a:r>
              <a:rPr lang="en-US" sz="3200" b="0" i="0" dirty="0" err="1">
                <a:effectLst/>
                <a:latin typeface="Helvetica" pitchFamily="2" charset="0"/>
              </a:rPr>
              <a:t>solamente</a:t>
            </a:r>
            <a:r>
              <a:rPr lang="en-US" sz="3200" b="0" i="0" dirty="0">
                <a:effectLst/>
                <a:latin typeface="Helvetica" pitchFamily="2" charset="0"/>
              </a:rPr>
              <a:t> los </a:t>
            </a:r>
            <a:r>
              <a:rPr lang="en-US" sz="3200" b="0" i="0" dirty="0" err="1">
                <a:effectLst/>
                <a:latin typeface="Helvetica" pitchFamily="2" charset="0"/>
              </a:rPr>
              <a:t>intereses</a:t>
            </a:r>
            <a:r>
              <a:rPr lang="en-US" sz="3200" b="0" i="0" dirty="0">
                <a:effectLst/>
                <a:latin typeface="Helvetica" pitchFamily="2" charset="0"/>
              </a:rPr>
              <a:t> de las </a:t>
            </a:r>
            <a:r>
              <a:rPr lang="en-US" sz="3200" b="0" i="0" dirty="0" err="1">
                <a:effectLst/>
                <a:latin typeface="Helvetica" pitchFamily="2" charset="0"/>
              </a:rPr>
              <a:t>Naciones</a:t>
            </a:r>
            <a:r>
              <a:rPr lang="en-US" sz="3200" b="0" i="0" dirty="0">
                <a:effectLst/>
                <a:latin typeface="Helvetica" pitchFamily="2" charset="0"/>
              </a:rPr>
              <a:t> </a:t>
            </a:r>
            <a:r>
              <a:rPr lang="en-US" sz="3200" b="0" i="0" dirty="0" err="1">
                <a:effectLst/>
                <a:latin typeface="Helvetica" pitchFamily="2" charset="0"/>
              </a:rPr>
              <a:t>Unidas</a:t>
            </a:r>
            <a:r>
              <a:rPr lang="en-US" sz="3200" b="0" i="0" dirty="0">
                <a:effectLst/>
                <a:latin typeface="Helvetica" pitchFamily="2" charset="0"/>
              </a:rPr>
              <a:t> (</a:t>
            </a:r>
            <a:r>
              <a:rPr lang="en-US" sz="3200" b="0" i="0" dirty="0" err="1">
                <a:effectLst/>
                <a:latin typeface="Helvetica" pitchFamily="2" charset="0"/>
              </a:rPr>
              <a:t>cláusula</a:t>
            </a:r>
            <a:r>
              <a:rPr lang="en-US" sz="3200" b="0" i="0" dirty="0">
                <a:effectLst/>
                <a:latin typeface="Helvetica" pitchFamily="2" charset="0"/>
              </a:rPr>
              <a:t> 1.1 b) del </a:t>
            </a:r>
            <a:r>
              <a:rPr lang="en-US" sz="3200" b="0" i="0" dirty="0" err="1">
                <a:effectLst/>
                <a:latin typeface="Helvetica" pitchFamily="2" charset="0"/>
              </a:rPr>
              <a:t>Estatuto</a:t>
            </a:r>
            <a:r>
              <a:rPr lang="en-US" sz="3200" b="0" i="0" dirty="0">
                <a:effectLst/>
                <a:latin typeface="Helvetica" pitchFamily="2" charset="0"/>
              </a:rPr>
              <a:t> del Personal).</a:t>
            </a:r>
          </a:p>
          <a:p>
            <a:endParaRPr lang="en-US" sz="3200" dirty="0">
              <a:effectLst/>
              <a:latin typeface="Helvetica" pitchFamily="2" charset="0"/>
            </a:endParaRPr>
          </a:p>
          <a:p>
            <a:r>
              <a:rPr lang="en-US" sz="3200" b="0" i="0" dirty="0">
                <a:effectLst/>
                <a:latin typeface="Helvetica" pitchFamily="2" charset="0"/>
              </a:rPr>
              <a:t>Los </a:t>
            </a:r>
            <a:r>
              <a:rPr lang="en-US" sz="3200" b="0" i="0" dirty="0" err="1">
                <a:effectLst/>
                <a:latin typeface="Helvetica" pitchFamily="2" charset="0"/>
              </a:rPr>
              <a:t>funcionarios</a:t>
            </a:r>
            <a:r>
              <a:rPr lang="en-US" sz="3200" b="0" i="0" dirty="0">
                <a:effectLst/>
                <a:latin typeface="Helvetica" pitchFamily="2" charset="0"/>
              </a:rPr>
              <a:t> </a:t>
            </a:r>
            <a:r>
              <a:rPr lang="en-US" sz="3200" b="0" i="0" dirty="0" err="1">
                <a:effectLst/>
                <a:latin typeface="Helvetica" pitchFamily="2" charset="0"/>
              </a:rPr>
              <a:t>también</a:t>
            </a:r>
            <a:r>
              <a:rPr lang="en-US" sz="3200" b="0" i="0" dirty="0">
                <a:effectLst/>
                <a:latin typeface="Helvetica" pitchFamily="2" charset="0"/>
              </a:rPr>
              <a:t> </a:t>
            </a:r>
            <a:r>
              <a:rPr lang="en-US" sz="3200" b="0" i="0" dirty="0" err="1">
                <a:effectLst/>
                <a:latin typeface="Helvetica" pitchFamily="2" charset="0"/>
              </a:rPr>
              <a:t>están</a:t>
            </a:r>
            <a:r>
              <a:rPr lang="en-US" sz="3200" b="0" i="0" dirty="0">
                <a:effectLst/>
                <a:latin typeface="Helvetica" pitchFamily="2" charset="0"/>
              </a:rPr>
              <a:t> </a:t>
            </a:r>
            <a:r>
              <a:rPr lang="en-US" sz="3200" b="0" i="0" dirty="0" err="1">
                <a:effectLst/>
                <a:latin typeface="Helvetica" pitchFamily="2" charset="0"/>
              </a:rPr>
              <a:t>obligados</a:t>
            </a:r>
            <a:r>
              <a:rPr lang="en-US" sz="3200" b="0" i="0" dirty="0">
                <a:effectLst/>
                <a:latin typeface="Helvetica" pitchFamily="2" charset="0"/>
              </a:rPr>
              <a:t>, </a:t>
            </a:r>
            <a:r>
              <a:rPr lang="en-US" sz="3200" b="0" i="0" dirty="0" err="1">
                <a:effectLst/>
                <a:latin typeface="Helvetica" pitchFamily="2" charset="0"/>
              </a:rPr>
              <a:t>cuando</a:t>
            </a:r>
            <a:r>
              <a:rPr lang="en-US" sz="3200" b="0" i="0" dirty="0">
                <a:effectLst/>
                <a:latin typeface="Helvetica" pitchFamily="2" charset="0"/>
              </a:rPr>
              <a:t> </a:t>
            </a:r>
            <a:r>
              <a:rPr lang="en-US" sz="3200" b="0" i="0" dirty="0" err="1">
                <a:effectLst/>
                <a:latin typeface="Helvetica" pitchFamily="2" charset="0"/>
              </a:rPr>
              <a:t>surja</a:t>
            </a:r>
            <a:r>
              <a:rPr lang="en-US" sz="3200" b="0" i="0" dirty="0">
                <a:effectLst/>
                <a:latin typeface="Helvetica" pitchFamily="2" charset="0"/>
              </a:rPr>
              <a:t> un </a:t>
            </a:r>
            <a:r>
              <a:rPr lang="en-US" sz="3200" b="0" i="0" dirty="0" err="1">
                <a:effectLst/>
                <a:latin typeface="Helvetica" pitchFamily="2" charset="0"/>
              </a:rPr>
              <a:t>conflicto</a:t>
            </a:r>
            <a:r>
              <a:rPr lang="en-US" sz="3200" b="0" i="0" dirty="0">
                <a:effectLst/>
                <a:latin typeface="Helvetica" pitchFamily="2" charset="0"/>
              </a:rPr>
              <a:t> de </a:t>
            </a:r>
            <a:r>
              <a:rPr lang="en-US" sz="3200" b="0" i="0" dirty="0" err="1">
                <a:effectLst/>
                <a:latin typeface="Helvetica" pitchFamily="2" charset="0"/>
              </a:rPr>
              <a:t>intereses</a:t>
            </a:r>
            <a:r>
              <a:rPr lang="en-US" sz="3200" b="0" i="0" dirty="0">
                <a:effectLst/>
                <a:latin typeface="Helvetica" pitchFamily="2" charset="0"/>
              </a:rPr>
              <a:t> </a:t>
            </a:r>
            <a:r>
              <a:rPr lang="en-US" sz="3200" b="0" i="0" dirty="0" err="1">
                <a:effectLst/>
                <a:latin typeface="Helvetica" pitchFamily="2" charset="0"/>
              </a:rPr>
              <a:t>efectivo</a:t>
            </a:r>
            <a:r>
              <a:rPr lang="en-US" sz="3200" b="0" i="0" dirty="0">
                <a:effectLst/>
                <a:latin typeface="Helvetica" pitchFamily="2" charset="0"/>
              </a:rPr>
              <a:t> o </a:t>
            </a:r>
            <a:r>
              <a:rPr lang="en-US" sz="3200" b="0" i="0" dirty="0" err="1">
                <a:effectLst/>
                <a:latin typeface="Helvetica" pitchFamily="2" charset="0"/>
              </a:rPr>
              <a:t>posible</a:t>
            </a:r>
            <a:r>
              <a:rPr lang="en-US" sz="3200" b="0" i="0" dirty="0">
                <a:effectLst/>
                <a:latin typeface="Helvetica" pitchFamily="2" charset="0"/>
              </a:rPr>
              <a:t>, a </a:t>
            </a:r>
            <a:r>
              <a:rPr lang="en-US" sz="3200" b="0" i="0" dirty="0" err="1">
                <a:effectLst/>
                <a:latin typeface="Helvetica" pitchFamily="2" charset="0"/>
              </a:rPr>
              <a:t>comunicarlo</a:t>
            </a:r>
            <a:r>
              <a:rPr lang="en-US" sz="3200" b="0" i="0" dirty="0">
                <a:effectLst/>
                <a:latin typeface="Helvetica" pitchFamily="2" charset="0"/>
              </a:rPr>
              <a:t> al jefe de su </a:t>
            </a:r>
            <a:r>
              <a:rPr lang="en-US" sz="3200" b="0" i="0" dirty="0" err="1">
                <a:effectLst/>
                <a:latin typeface="Helvetica" pitchFamily="2" charset="0"/>
              </a:rPr>
              <a:t>oficina</a:t>
            </a:r>
            <a:r>
              <a:rPr lang="en-US" sz="3200" b="0" i="0" dirty="0">
                <a:effectLst/>
                <a:latin typeface="Helvetica" pitchFamily="2" charset="0"/>
              </a:rPr>
              <a:t>, y </a:t>
            </a:r>
            <a:r>
              <a:rPr lang="en-US" sz="3200" b="0" i="0" dirty="0" err="1">
                <a:effectLst/>
                <a:latin typeface="Helvetica" pitchFamily="2" charset="0"/>
              </a:rPr>
              <a:t>dicho</a:t>
            </a:r>
            <a:r>
              <a:rPr lang="en-US" sz="3200" b="0" i="0" dirty="0">
                <a:effectLst/>
                <a:latin typeface="Helvetica" pitchFamily="2" charset="0"/>
              </a:rPr>
              <a:t> </a:t>
            </a:r>
            <a:r>
              <a:rPr lang="en-US" sz="3200" b="0" i="0" dirty="0" err="1">
                <a:effectLst/>
                <a:latin typeface="Helvetica" pitchFamily="2" charset="0"/>
              </a:rPr>
              <a:t>conflicto</a:t>
            </a:r>
            <a:r>
              <a:rPr lang="en-US" sz="3200" b="0" i="0" dirty="0">
                <a:effectLst/>
                <a:latin typeface="Helvetica" pitchFamily="2" charset="0"/>
              </a:rPr>
              <a:t> debe debe ser </a:t>
            </a:r>
            <a:r>
              <a:rPr lang="en-US" sz="3200" b="0" i="0" dirty="0" err="1">
                <a:effectLst/>
                <a:latin typeface="Helvetica" pitchFamily="2" charset="0"/>
              </a:rPr>
              <a:t>mitigado</a:t>
            </a:r>
            <a:r>
              <a:rPr lang="en-US" sz="3200" b="0" i="0" dirty="0">
                <a:effectLst/>
                <a:latin typeface="Helvetica" pitchFamily="2" charset="0"/>
              </a:rPr>
              <a:t> y </a:t>
            </a:r>
            <a:r>
              <a:rPr lang="en-US" sz="3200" b="0" i="0" dirty="0" err="1">
                <a:effectLst/>
                <a:latin typeface="Helvetica" pitchFamily="2" charset="0"/>
              </a:rPr>
              <a:t>resuelto</a:t>
            </a:r>
            <a:r>
              <a:rPr lang="en-US" sz="3200" b="0" i="0" dirty="0">
                <a:effectLst/>
                <a:latin typeface="Helvetica" pitchFamily="2" charset="0"/>
              </a:rPr>
              <a:t> a favor de los </a:t>
            </a:r>
            <a:r>
              <a:rPr lang="en-US" sz="3200" b="0" i="0" dirty="0" err="1">
                <a:effectLst/>
                <a:latin typeface="Helvetica" pitchFamily="2" charset="0"/>
              </a:rPr>
              <a:t>intereses</a:t>
            </a:r>
            <a:r>
              <a:rPr lang="en-US" sz="3200" b="0" i="0" dirty="0">
                <a:effectLst/>
                <a:latin typeface="Helvetica" pitchFamily="2" charset="0"/>
              </a:rPr>
              <a:t> de la </a:t>
            </a:r>
            <a:r>
              <a:rPr lang="en-US" sz="3200" b="0" i="0" dirty="0" err="1">
                <a:effectLst/>
                <a:latin typeface="Helvetica" pitchFamily="2" charset="0"/>
              </a:rPr>
              <a:t>Organización</a:t>
            </a:r>
            <a:r>
              <a:rPr lang="en-US" sz="3200" b="0" i="0" dirty="0">
                <a:effectLst/>
                <a:latin typeface="Helvetica" pitchFamily="2" charset="0"/>
              </a:rPr>
              <a:t> (</a:t>
            </a:r>
            <a:r>
              <a:rPr lang="en-US" sz="3200" b="0" i="0" dirty="0" err="1">
                <a:effectLst/>
                <a:latin typeface="Helvetica" pitchFamily="2" charset="0"/>
              </a:rPr>
              <a:t>cláusula</a:t>
            </a:r>
            <a:r>
              <a:rPr lang="en-US" sz="3200" b="0" i="0" dirty="0">
                <a:effectLst/>
                <a:latin typeface="Helvetica" pitchFamily="2" charset="0"/>
              </a:rPr>
              <a:t> 1.2 m) del </a:t>
            </a:r>
            <a:r>
              <a:rPr lang="en-US" sz="3200" b="0" i="0" dirty="0" err="1">
                <a:effectLst/>
                <a:latin typeface="Helvetica" pitchFamily="2" charset="0"/>
              </a:rPr>
              <a:t>Estatuto</a:t>
            </a:r>
            <a:r>
              <a:rPr lang="en-US" sz="3200" b="0" i="0" dirty="0">
                <a:effectLst/>
                <a:latin typeface="Helvetica" pitchFamily="2" charset="0"/>
              </a:rPr>
              <a:t> del Personal).</a:t>
            </a:r>
          </a:p>
          <a:p>
            <a:endParaRPr lang="en-US" sz="3200" dirty="0">
              <a:effectLst/>
              <a:latin typeface="Helvetica" pitchFamily="2" charset="0"/>
            </a:endParaRPr>
          </a:p>
          <a:p>
            <a:r>
              <a:rPr lang="en-US" sz="3200" b="1" i="0" dirty="0">
                <a:effectLst/>
                <a:latin typeface="Helvetica" pitchFamily="2" charset="0"/>
              </a:rPr>
              <a:t>4. ¿</a:t>
            </a:r>
            <a:r>
              <a:rPr lang="en-US" sz="3200" b="1" i="0" dirty="0" err="1">
                <a:effectLst/>
                <a:latin typeface="Helvetica" pitchFamily="2" charset="0"/>
              </a:rPr>
              <a:t>Pueden</a:t>
            </a:r>
            <a:r>
              <a:rPr lang="en-US" sz="3200" b="1" i="0" dirty="0">
                <a:effectLst/>
                <a:latin typeface="Helvetica" pitchFamily="2" charset="0"/>
              </a:rPr>
              <a:t> los </a:t>
            </a:r>
            <a:r>
              <a:rPr lang="en-US" sz="3200" b="1" i="0" dirty="0" err="1">
                <a:effectLst/>
                <a:latin typeface="Helvetica" pitchFamily="2" charset="0"/>
              </a:rPr>
              <a:t>funcionarios</a:t>
            </a:r>
            <a:r>
              <a:rPr lang="en-US" sz="3200" b="1" i="0" dirty="0">
                <a:effectLst/>
                <a:latin typeface="Helvetica" pitchFamily="2" charset="0"/>
              </a:rPr>
              <a:t>, a </a:t>
            </a:r>
            <a:r>
              <a:rPr lang="en-US" sz="3200" b="1" i="0" dirty="0" err="1">
                <a:effectLst/>
                <a:latin typeface="Helvetica" pitchFamily="2" charset="0"/>
              </a:rPr>
              <a:t>título</a:t>
            </a:r>
            <a:r>
              <a:rPr lang="en-US" sz="3200" b="1" i="0" dirty="0">
                <a:effectLst/>
                <a:latin typeface="Helvetica" pitchFamily="2" charset="0"/>
              </a:rPr>
              <a:t> personal, </a:t>
            </a:r>
            <a:r>
              <a:rPr lang="en-US" sz="3200" b="1" i="0" dirty="0" err="1">
                <a:effectLst/>
                <a:latin typeface="Helvetica" pitchFamily="2" charset="0"/>
              </a:rPr>
              <a:t>formar</a:t>
            </a:r>
            <a:r>
              <a:rPr lang="en-US" sz="3200" b="1" i="0" dirty="0">
                <a:effectLst/>
                <a:latin typeface="Helvetica" pitchFamily="2" charset="0"/>
              </a:rPr>
              <a:t> </a:t>
            </a:r>
            <a:r>
              <a:rPr lang="en-US" sz="3200" b="1" i="0" dirty="0" err="1">
                <a:effectLst/>
                <a:latin typeface="Helvetica" pitchFamily="2" charset="0"/>
              </a:rPr>
              <a:t>parte</a:t>
            </a:r>
            <a:r>
              <a:rPr lang="en-US" sz="3200" b="1" i="0" dirty="0">
                <a:effectLst/>
                <a:latin typeface="Helvetica" pitchFamily="2" charset="0"/>
              </a:rPr>
              <a:t> de un </a:t>
            </a:r>
            <a:r>
              <a:rPr lang="en-US" sz="3200" b="1" i="0" dirty="0" err="1">
                <a:effectLst/>
                <a:latin typeface="Helvetica" pitchFamily="2" charset="0"/>
              </a:rPr>
              <a:t>organismo</a:t>
            </a:r>
            <a:r>
              <a:rPr lang="en-US" sz="3200" b="1" i="0" dirty="0">
                <a:effectLst/>
                <a:latin typeface="Helvetica" pitchFamily="2" charset="0"/>
              </a:rPr>
              <a:t> </a:t>
            </a:r>
            <a:r>
              <a:rPr lang="en-US" sz="3200" b="1" i="0" dirty="0" err="1">
                <a:effectLst/>
                <a:latin typeface="Helvetica" pitchFamily="2" charset="0"/>
              </a:rPr>
              <a:t>creado</a:t>
            </a:r>
            <a:r>
              <a:rPr lang="en-US" sz="3200" b="1" i="0" dirty="0">
                <a:effectLst/>
                <a:latin typeface="Helvetica" pitchFamily="2" charset="0"/>
              </a:rPr>
              <a:t> </a:t>
            </a:r>
            <a:r>
              <a:rPr lang="en-US" sz="3200" b="1" i="0" dirty="0" err="1">
                <a:effectLst/>
                <a:latin typeface="Helvetica" pitchFamily="2" charset="0"/>
              </a:rPr>
              <a:t>por</a:t>
            </a:r>
            <a:r>
              <a:rPr lang="en-US" sz="3200" b="1" i="0" dirty="0">
                <a:effectLst/>
                <a:latin typeface="Helvetica" pitchFamily="2" charset="0"/>
              </a:rPr>
              <a:t> un </a:t>
            </a:r>
            <a:r>
              <a:rPr lang="en-US" sz="3200" b="1" i="0" dirty="0" err="1">
                <a:effectLst/>
                <a:latin typeface="Helvetica" pitchFamily="2" charset="0"/>
              </a:rPr>
              <a:t>gobierno</a:t>
            </a:r>
            <a:r>
              <a:rPr lang="en-US" sz="3200" b="1" i="0" dirty="0">
                <a:effectLst/>
                <a:latin typeface="Helvetica" pitchFamily="2" charset="0"/>
              </a:rPr>
              <a:t> </a:t>
            </a:r>
            <a:r>
              <a:rPr lang="en-US" sz="3200" b="1" i="0" dirty="0" err="1">
                <a:effectLst/>
                <a:latin typeface="Helvetica" pitchFamily="2" charset="0"/>
              </a:rPr>
              <a:t>nacional</a:t>
            </a:r>
            <a:r>
              <a:rPr lang="en-US" sz="3200" b="1" i="0" dirty="0">
                <a:effectLst/>
                <a:latin typeface="Helvetica" pitchFamily="2" charset="0"/>
              </a:rPr>
              <a:t> y </a:t>
            </a:r>
            <a:r>
              <a:rPr lang="en-US" sz="3200" b="1" i="0" dirty="0" err="1">
                <a:effectLst/>
                <a:latin typeface="Helvetica" pitchFamily="2" charset="0"/>
              </a:rPr>
              <a:t>dependiente</a:t>
            </a:r>
            <a:r>
              <a:rPr lang="en-US" sz="3200" b="1" i="0" dirty="0">
                <a:effectLst/>
                <a:latin typeface="Helvetica" pitchFamily="2" charset="0"/>
              </a:rPr>
              <a:t> del </a:t>
            </a:r>
            <a:r>
              <a:rPr lang="en-US" sz="3200" b="1" i="0" dirty="0" err="1">
                <a:effectLst/>
                <a:latin typeface="Helvetica" pitchFamily="2" charset="0"/>
              </a:rPr>
              <a:t>mismo</a:t>
            </a:r>
            <a:r>
              <a:rPr lang="en-US" sz="3200" b="1" i="0" dirty="0">
                <a:effectLst/>
                <a:latin typeface="Helvetica" pitchFamily="2" charset="0"/>
              </a:rPr>
              <a:t>?</a:t>
            </a:r>
            <a:endParaRPr lang="en-US" sz="3200" b="1" dirty="0">
              <a:effectLst/>
              <a:latin typeface="Helvetica" pitchFamily="2" charset="0"/>
            </a:endParaRPr>
          </a:p>
          <a:p>
            <a:br>
              <a:rPr lang="en-US" sz="3200" dirty="0">
                <a:effectLst/>
                <a:latin typeface="Helvetica" pitchFamily="2" charset="0"/>
              </a:rPr>
            </a:br>
            <a:endParaRPr lang="en-US" sz="3200" dirty="0">
              <a:effectLst/>
              <a:latin typeface="Helvetica" pitchFamily="2" charset="0"/>
            </a:endParaRPr>
          </a:p>
          <a:p>
            <a:r>
              <a:rPr lang="en-US" sz="3200" b="0" i="0" dirty="0">
                <a:effectLst/>
                <a:latin typeface="Helvetica" pitchFamily="2" charset="0"/>
              </a:rPr>
              <a:t>A los </a:t>
            </a:r>
            <a:r>
              <a:rPr lang="en-US" sz="3200" b="0" i="0" dirty="0" err="1">
                <a:effectLst/>
                <a:latin typeface="Helvetica" pitchFamily="2" charset="0"/>
              </a:rPr>
              <a:t>miembros</a:t>
            </a:r>
            <a:r>
              <a:rPr lang="en-US" sz="3200" b="0" i="0" dirty="0">
                <a:effectLst/>
                <a:latin typeface="Helvetica" pitchFamily="2" charset="0"/>
              </a:rPr>
              <a:t> del personal se les </a:t>
            </a:r>
            <a:r>
              <a:rPr lang="en-US" sz="3200" b="0" i="0" dirty="0" err="1">
                <a:effectLst/>
                <a:latin typeface="Helvetica" pitchFamily="2" charset="0"/>
              </a:rPr>
              <a:t>exige</a:t>
            </a:r>
            <a:r>
              <a:rPr lang="en-US" sz="3200" b="0" i="0" dirty="0">
                <a:effectLst/>
                <a:latin typeface="Helvetica" pitchFamily="2" charset="0"/>
              </a:rPr>
              <a:t> </a:t>
            </a:r>
            <a:r>
              <a:rPr lang="en-US" sz="3200" b="0" i="0" dirty="0" err="1">
                <a:effectLst/>
                <a:latin typeface="Helvetica" pitchFamily="2" charset="0"/>
              </a:rPr>
              <a:t>ejercer</a:t>
            </a:r>
            <a:r>
              <a:rPr lang="en-US" sz="3200" b="0" i="0" dirty="0">
                <a:effectLst/>
                <a:latin typeface="Helvetica" pitchFamily="2" charset="0"/>
              </a:rPr>
              <a:t> con </a:t>
            </a:r>
            <a:r>
              <a:rPr lang="en-US" sz="3200" b="0" i="0" dirty="0" err="1">
                <a:effectLst/>
                <a:latin typeface="Helvetica" pitchFamily="2" charset="0"/>
              </a:rPr>
              <a:t>toda</a:t>
            </a:r>
            <a:r>
              <a:rPr lang="en-US" sz="3200" b="0" i="0" dirty="0">
                <a:effectLst/>
                <a:latin typeface="Helvetica" pitchFamily="2" charset="0"/>
              </a:rPr>
              <a:t> </a:t>
            </a:r>
            <a:r>
              <a:rPr lang="en-US" sz="3200" b="0" i="0" dirty="0" err="1">
                <a:effectLst/>
                <a:latin typeface="Helvetica" pitchFamily="2" charset="0"/>
              </a:rPr>
              <a:t>lealtad</a:t>
            </a:r>
            <a:r>
              <a:rPr lang="en-US" sz="3200" b="0" i="0" dirty="0">
                <a:effectLst/>
                <a:latin typeface="Helvetica" pitchFamily="2" charset="0"/>
              </a:rPr>
              <a:t>, </a:t>
            </a:r>
            <a:r>
              <a:rPr lang="en-US" sz="3200" b="0" i="0" dirty="0" err="1">
                <a:effectLst/>
                <a:latin typeface="Helvetica" pitchFamily="2" charset="0"/>
              </a:rPr>
              <a:t>discreción</a:t>
            </a:r>
            <a:r>
              <a:rPr lang="en-US" sz="3200" b="0" i="0" dirty="0">
                <a:effectLst/>
                <a:latin typeface="Helvetica" pitchFamily="2" charset="0"/>
              </a:rPr>
              <a:t> y </a:t>
            </a:r>
            <a:r>
              <a:rPr lang="en-US" sz="3200" b="0" i="0" dirty="0" err="1">
                <a:effectLst/>
                <a:latin typeface="Helvetica" pitchFamily="2" charset="0"/>
              </a:rPr>
              <a:t>conciencia</a:t>
            </a:r>
            <a:r>
              <a:rPr lang="en-US" sz="3200" b="0" i="0" dirty="0">
                <a:effectLst/>
                <a:latin typeface="Helvetica" pitchFamily="2" charset="0"/>
              </a:rPr>
              <a:t> las </a:t>
            </a:r>
            <a:r>
              <a:rPr lang="en-US" sz="3200" b="0" i="0" dirty="0" err="1">
                <a:effectLst/>
                <a:latin typeface="Helvetica" pitchFamily="2" charset="0"/>
              </a:rPr>
              <a:t>funciones</a:t>
            </a:r>
            <a:r>
              <a:rPr lang="en-US" sz="3200" b="0" i="0" dirty="0">
                <a:effectLst/>
                <a:latin typeface="Helvetica" pitchFamily="2" charset="0"/>
              </a:rPr>
              <a:t> que les </a:t>
            </a:r>
            <a:r>
              <a:rPr lang="en-US" sz="3200" b="0" i="0" dirty="0" err="1">
                <a:effectLst/>
                <a:latin typeface="Helvetica" pitchFamily="2" charset="0"/>
              </a:rPr>
              <a:t>han</a:t>
            </a:r>
            <a:r>
              <a:rPr lang="en-US" sz="3200" b="0" i="0" dirty="0">
                <a:effectLst/>
                <a:latin typeface="Helvetica" pitchFamily="2" charset="0"/>
              </a:rPr>
              <a:t> </a:t>
            </a:r>
            <a:r>
              <a:rPr lang="en-US" sz="3200" b="0" i="0" dirty="0" err="1">
                <a:effectLst/>
                <a:latin typeface="Helvetica" pitchFamily="2" charset="0"/>
              </a:rPr>
              <a:t>sido</a:t>
            </a:r>
            <a:r>
              <a:rPr lang="en-US" sz="3200" b="0" i="0" dirty="0">
                <a:effectLst/>
                <a:latin typeface="Helvetica" pitchFamily="2" charset="0"/>
              </a:rPr>
              <a:t> </a:t>
            </a:r>
            <a:r>
              <a:rPr lang="en-US" sz="3200" b="0" i="0" dirty="0" err="1">
                <a:effectLst/>
                <a:latin typeface="Helvetica" pitchFamily="2" charset="0"/>
              </a:rPr>
              <a:t>confiadas</a:t>
            </a:r>
            <a:r>
              <a:rPr lang="en-US" sz="3200" b="0" i="0" dirty="0">
                <a:effectLst/>
                <a:latin typeface="Helvetica" pitchFamily="2" charset="0"/>
              </a:rPr>
              <a:t> </a:t>
            </a:r>
            <a:r>
              <a:rPr lang="en-US" sz="3200" b="0" i="0" dirty="0" err="1">
                <a:effectLst/>
                <a:latin typeface="Helvetica" pitchFamily="2" charset="0"/>
              </a:rPr>
              <a:t>como</a:t>
            </a:r>
            <a:r>
              <a:rPr lang="en-US" sz="3200" b="0" i="0" dirty="0">
                <a:effectLst/>
                <a:latin typeface="Helvetica" pitchFamily="2" charset="0"/>
              </a:rPr>
              <a:t> </a:t>
            </a:r>
            <a:r>
              <a:rPr lang="en-US" sz="3200" b="0" i="0" dirty="0" err="1">
                <a:effectLst/>
                <a:latin typeface="Helvetica" pitchFamily="2" charset="0"/>
              </a:rPr>
              <a:t>funcionarios</a:t>
            </a:r>
            <a:r>
              <a:rPr lang="en-US" sz="3200" b="0" i="0" dirty="0">
                <a:effectLst/>
                <a:latin typeface="Helvetica" pitchFamily="2" charset="0"/>
              </a:rPr>
              <a:t> </a:t>
            </a:r>
            <a:r>
              <a:rPr lang="en-US" sz="3200" b="0" i="0" dirty="0" err="1">
                <a:effectLst/>
                <a:latin typeface="Helvetica" pitchFamily="2" charset="0"/>
              </a:rPr>
              <a:t>públicos</a:t>
            </a:r>
            <a:r>
              <a:rPr lang="en-US" sz="3200" b="0" i="0" dirty="0">
                <a:effectLst/>
                <a:latin typeface="Helvetica" pitchFamily="2" charset="0"/>
              </a:rPr>
              <a:t> </a:t>
            </a:r>
            <a:r>
              <a:rPr lang="en-US" sz="3200" b="0" i="0" dirty="0" err="1">
                <a:effectLst/>
                <a:latin typeface="Helvetica" pitchFamily="2" charset="0"/>
              </a:rPr>
              <a:t>internacionales</a:t>
            </a:r>
            <a:r>
              <a:rPr lang="en-US" sz="3200" b="0" i="0" dirty="0">
                <a:effectLst/>
                <a:latin typeface="Helvetica" pitchFamily="2" charset="0"/>
              </a:rPr>
              <a:t> de las </a:t>
            </a:r>
            <a:r>
              <a:rPr lang="en-US" sz="3200" b="0" i="0" dirty="0" err="1">
                <a:effectLst/>
                <a:latin typeface="Helvetica" pitchFamily="2" charset="0"/>
              </a:rPr>
              <a:t>Naciones</a:t>
            </a:r>
            <a:r>
              <a:rPr lang="en-US" sz="3200" b="0" i="0" dirty="0">
                <a:effectLst/>
                <a:latin typeface="Helvetica" pitchFamily="2" charset="0"/>
              </a:rPr>
              <a:t> </a:t>
            </a:r>
            <a:r>
              <a:rPr lang="en-US" sz="3200" b="0" i="0" dirty="0" err="1">
                <a:effectLst/>
                <a:latin typeface="Helvetica" pitchFamily="2" charset="0"/>
              </a:rPr>
              <a:t>Unidas</a:t>
            </a:r>
            <a:r>
              <a:rPr lang="en-US" sz="3200" b="0" i="0" dirty="0">
                <a:effectLst/>
                <a:latin typeface="Helvetica" pitchFamily="2" charset="0"/>
              </a:rPr>
              <a:t>, </a:t>
            </a:r>
            <a:r>
              <a:rPr lang="en-US" sz="3200" b="0" i="0" dirty="0" err="1">
                <a:effectLst/>
                <a:latin typeface="Helvetica" pitchFamily="2" charset="0"/>
              </a:rPr>
              <a:t>desempeñar</a:t>
            </a:r>
            <a:r>
              <a:rPr lang="en-US" sz="3200" b="0" i="0" dirty="0">
                <a:effectLst/>
                <a:latin typeface="Helvetica" pitchFamily="2" charset="0"/>
              </a:rPr>
              <a:t> </a:t>
            </a:r>
            <a:r>
              <a:rPr lang="en-US" sz="3200" b="0" i="0" dirty="0" err="1">
                <a:effectLst/>
                <a:latin typeface="Helvetica" pitchFamily="2" charset="0"/>
              </a:rPr>
              <a:t>esas</a:t>
            </a:r>
            <a:r>
              <a:rPr lang="en-US" sz="3200" b="0" i="0" dirty="0">
                <a:effectLst/>
                <a:latin typeface="Helvetica" pitchFamily="2" charset="0"/>
              </a:rPr>
              <a:t> </a:t>
            </a:r>
            <a:r>
              <a:rPr lang="en-US" sz="3200" b="0" i="0" dirty="0" err="1">
                <a:effectLst/>
                <a:latin typeface="Helvetica" pitchFamily="2" charset="0"/>
              </a:rPr>
              <a:t>funciones</a:t>
            </a:r>
            <a:r>
              <a:rPr lang="en-US" sz="3200" b="0" i="0" dirty="0">
                <a:effectLst/>
                <a:latin typeface="Helvetica" pitchFamily="2" charset="0"/>
              </a:rPr>
              <a:t> y regular su </a:t>
            </a:r>
            <a:r>
              <a:rPr lang="en-US" sz="3200" b="0" i="0" dirty="0" err="1">
                <a:effectLst/>
                <a:latin typeface="Helvetica" pitchFamily="2" charset="0"/>
              </a:rPr>
              <a:t>conducta</a:t>
            </a:r>
            <a:r>
              <a:rPr lang="en-US" sz="3200" b="0" i="0" dirty="0">
                <a:effectLst/>
                <a:latin typeface="Helvetica" pitchFamily="2" charset="0"/>
              </a:rPr>
              <a:t> </a:t>
            </a:r>
            <a:r>
              <a:rPr lang="en-US" sz="3200" b="0" i="0" dirty="0" err="1">
                <a:effectLst/>
                <a:latin typeface="Helvetica" pitchFamily="2" charset="0"/>
              </a:rPr>
              <a:t>teniendo</a:t>
            </a:r>
            <a:r>
              <a:rPr lang="en-US" sz="3200" b="0" i="0" dirty="0">
                <a:effectLst/>
                <a:latin typeface="Helvetica" pitchFamily="2" charset="0"/>
              </a:rPr>
              <a:t> en </a:t>
            </a:r>
            <a:r>
              <a:rPr lang="en-US" sz="3200" b="0" i="0" dirty="0" err="1">
                <a:effectLst/>
                <a:latin typeface="Helvetica" pitchFamily="2" charset="0"/>
              </a:rPr>
              <a:t>cuenta</a:t>
            </a:r>
            <a:r>
              <a:rPr lang="en-US" sz="3200" b="0" i="0" dirty="0">
                <a:effectLst/>
                <a:latin typeface="Helvetica" pitchFamily="2" charset="0"/>
              </a:rPr>
              <a:t> </a:t>
            </a:r>
            <a:r>
              <a:rPr lang="en-US" sz="3200" b="0" i="0" dirty="0" err="1">
                <a:effectLst/>
                <a:latin typeface="Helvetica" pitchFamily="2" charset="0"/>
              </a:rPr>
              <a:t>solamente</a:t>
            </a:r>
            <a:r>
              <a:rPr lang="en-US" sz="3200" b="0" i="0" dirty="0">
                <a:effectLst/>
                <a:latin typeface="Helvetica" pitchFamily="2" charset="0"/>
              </a:rPr>
              <a:t> los </a:t>
            </a:r>
            <a:r>
              <a:rPr lang="en-US" sz="3200" b="0" i="0" dirty="0" err="1">
                <a:effectLst/>
                <a:latin typeface="Helvetica" pitchFamily="2" charset="0"/>
              </a:rPr>
              <a:t>intereses</a:t>
            </a:r>
            <a:r>
              <a:rPr lang="en-US" sz="3200" b="0" i="0" dirty="0">
                <a:effectLst/>
                <a:latin typeface="Helvetica" pitchFamily="2" charset="0"/>
              </a:rPr>
              <a:t> de las </a:t>
            </a:r>
            <a:r>
              <a:rPr lang="en-US" sz="3200" b="0" i="0" dirty="0" err="1">
                <a:effectLst/>
                <a:latin typeface="Helvetica" pitchFamily="2" charset="0"/>
              </a:rPr>
              <a:t>Naciones</a:t>
            </a:r>
            <a:r>
              <a:rPr lang="en-US" sz="3200" b="0" i="0" dirty="0">
                <a:effectLst/>
                <a:latin typeface="Helvetica" pitchFamily="2" charset="0"/>
              </a:rPr>
              <a:t> </a:t>
            </a:r>
            <a:r>
              <a:rPr lang="en-US" sz="3200" b="0" i="0" dirty="0" err="1">
                <a:effectLst/>
                <a:latin typeface="Helvetica" pitchFamily="2" charset="0"/>
              </a:rPr>
              <a:t>Unidas</a:t>
            </a:r>
            <a:r>
              <a:rPr lang="en-US" sz="3200" b="0" i="0" dirty="0">
                <a:effectLst/>
                <a:latin typeface="Helvetica" pitchFamily="2" charset="0"/>
              </a:rPr>
              <a:t>. </a:t>
            </a:r>
            <a:r>
              <a:rPr lang="en-US" sz="3200" b="0" i="0" dirty="0" err="1">
                <a:effectLst/>
                <a:latin typeface="Helvetica" pitchFamily="2" charset="0"/>
              </a:rPr>
              <a:t>Además</a:t>
            </a:r>
            <a:r>
              <a:rPr lang="en-US" sz="3200" b="0" i="0" dirty="0">
                <a:effectLst/>
                <a:latin typeface="Helvetica" pitchFamily="2" charset="0"/>
              </a:rPr>
              <a:t>, en el </a:t>
            </a:r>
            <a:r>
              <a:rPr lang="en-US" sz="3200" b="0" i="0" dirty="0" err="1">
                <a:effectLst/>
                <a:latin typeface="Helvetica" pitchFamily="2" charset="0"/>
              </a:rPr>
              <a:t>cumplimiento</a:t>
            </a:r>
            <a:r>
              <a:rPr lang="en-US" sz="3200" b="0" i="0" dirty="0">
                <a:effectLst/>
                <a:latin typeface="Helvetica" pitchFamily="2" charset="0"/>
              </a:rPr>
              <a:t> de </a:t>
            </a:r>
            <a:r>
              <a:rPr lang="en-US" sz="3200" b="0" i="0" dirty="0" err="1">
                <a:effectLst/>
                <a:latin typeface="Helvetica" pitchFamily="2" charset="0"/>
              </a:rPr>
              <a:t>sus</a:t>
            </a:r>
            <a:r>
              <a:rPr lang="en-US" sz="3200" b="0" i="0" dirty="0">
                <a:effectLst/>
                <a:latin typeface="Helvetica" pitchFamily="2" charset="0"/>
              </a:rPr>
              <a:t> </a:t>
            </a:r>
            <a:r>
              <a:rPr lang="en-US" sz="3200" b="0" i="0" dirty="0" err="1">
                <a:effectLst/>
                <a:latin typeface="Helvetica" pitchFamily="2" charset="0"/>
              </a:rPr>
              <a:t>deberes</a:t>
            </a:r>
            <a:r>
              <a:rPr lang="en-US" sz="3200" b="0" i="0" dirty="0">
                <a:effectLst/>
                <a:latin typeface="Helvetica" pitchFamily="2" charset="0"/>
              </a:rPr>
              <a:t>, los </a:t>
            </a:r>
            <a:r>
              <a:rPr lang="en-US" sz="3200" b="0" i="0" dirty="0" err="1">
                <a:effectLst/>
                <a:latin typeface="Helvetica" pitchFamily="2" charset="0"/>
              </a:rPr>
              <a:t>funcionarios</a:t>
            </a:r>
            <a:r>
              <a:rPr lang="en-US" sz="3200" b="0" i="0" dirty="0">
                <a:effectLst/>
                <a:latin typeface="Helvetica" pitchFamily="2" charset="0"/>
              </a:rPr>
              <a:t> no </a:t>
            </a:r>
            <a:r>
              <a:rPr lang="en-US" sz="3200" b="0" i="0" dirty="0" err="1">
                <a:effectLst/>
                <a:latin typeface="Helvetica" pitchFamily="2" charset="0"/>
              </a:rPr>
              <a:t>solicitarán</a:t>
            </a:r>
            <a:r>
              <a:rPr lang="en-US" sz="3200" b="0" i="0" dirty="0">
                <a:effectLst/>
                <a:latin typeface="Helvetica" pitchFamily="2" charset="0"/>
              </a:rPr>
              <a:t> ni </a:t>
            </a:r>
            <a:r>
              <a:rPr lang="en-US" sz="3200" b="0" i="0" dirty="0" err="1">
                <a:effectLst/>
                <a:latin typeface="Helvetica" pitchFamily="2" charset="0"/>
              </a:rPr>
              <a:t>aceptarán</a:t>
            </a:r>
            <a:r>
              <a:rPr lang="en-US" sz="3200" b="0" i="0" dirty="0">
                <a:effectLst/>
                <a:latin typeface="Helvetica" pitchFamily="2" charset="0"/>
              </a:rPr>
              <a:t> </a:t>
            </a:r>
            <a:r>
              <a:rPr lang="en-US" sz="3200" b="0" i="0" dirty="0" err="1">
                <a:effectLst/>
                <a:latin typeface="Helvetica" pitchFamily="2" charset="0"/>
              </a:rPr>
              <a:t>instrucciones</a:t>
            </a:r>
            <a:r>
              <a:rPr lang="en-US" sz="3200" b="0" i="0" dirty="0">
                <a:effectLst/>
                <a:latin typeface="Helvetica" pitchFamily="2" charset="0"/>
              </a:rPr>
              <a:t> de </a:t>
            </a:r>
            <a:r>
              <a:rPr lang="en-US" sz="3200" b="0" i="0" dirty="0" err="1">
                <a:effectLst/>
                <a:latin typeface="Helvetica" pitchFamily="2" charset="0"/>
              </a:rPr>
              <a:t>ningún</a:t>
            </a:r>
            <a:r>
              <a:rPr lang="en-US" sz="3200" b="0" i="0" dirty="0">
                <a:effectLst/>
                <a:latin typeface="Helvetica" pitchFamily="2" charset="0"/>
              </a:rPr>
              <a:t> </a:t>
            </a:r>
            <a:r>
              <a:rPr lang="en-US" sz="3200" b="0" i="0" dirty="0" err="1">
                <a:effectLst/>
                <a:latin typeface="Helvetica" pitchFamily="2" charset="0"/>
              </a:rPr>
              <a:t>Gobierno</a:t>
            </a:r>
            <a:r>
              <a:rPr lang="en-US" sz="3200" b="0" i="0" dirty="0">
                <a:effectLst/>
                <a:latin typeface="Helvetica" pitchFamily="2" charset="0"/>
              </a:rPr>
              <a:t> ni de </a:t>
            </a:r>
            <a:r>
              <a:rPr lang="en-US" sz="3200" b="0" i="0" dirty="0" err="1">
                <a:effectLst/>
                <a:latin typeface="Helvetica" pitchFamily="2" charset="0"/>
              </a:rPr>
              <a:t>ninguna</a:t>
            </a:r>
            <a:r>
              <a:rPr lang="en-US" sz="3200" b="0" i="0" dirty="0">
                <a:effectLst/>
                <a:latin typeface="Helvetica" pitchFamily="2" charset="0"/>
              </a:rPr>
              <a:t> </a:t>
            </a:r>
            <a:r>
              <a:rPr lang="en-US" sz="3200" b="0" i="0" dirty="0" err="1">
                <a:effectLst/>
                <a:latin typeface="Helvetica" pitchFamily="2" charset="0"/>
              </a:rPr>
              <a:t>fuente</a:t>
            </a:r>
            <a:r>
              <a:rPr lang="en-US" sz="3200" b="0" i="0" dirty="0">
                <a:effectLst/>
                <a:latin typeface="Helvetica" pitchFamily="2" charset="0"/>
              </a:rPr>
              <a:t> </a:t>
            </a:r>
            <a:r>
              <a:rPr lang="en-US" sz="3200" b="0" i="0" dirty="0" err="1">
                <a:effectLst/>
                <a:latin typeface="Helvetica" pitchFamily="2" charset="0"/>
              </a:rPr>
              <a:t>ajena</a:t>
            </a:r>
            <a:r>
              <a:rPr lang="en-US" sz="3200" b="0" i="0" dirty="0">
                <a:effectLst/>
                <a:latin typeface="Helvetica" pitchFamily="2" charset="0"/>
              </a:rPr>
              <a:t> a la </a:t>
            </a:r>
            <a:r>
              <a:rPr lang="en-US" sz="3200" b="0" i="0" dirty="0" err="1">
                <a:effectLst/>
                <a:latin typeface="Helvetica" pitchFamily="2" charset="0"/>
              </a:rPr>
              <a:t>Organización</a:t>
            </a:r>
            <a:r>
              <a:rPr lang="en-US" sz="3200" b="0" i="0" dirty="0">
                <a:effectLst/>
                <a:latin typeface="Helvetica" pitchFamily="2" charset="0"/>
              </a:rPr>
              <a:t>. </a:t>
            </a:r>
            <a:r>
              <a:rPr lang="en-US" sz="3200" b="0" i="0" dirty="0" err="1">
                <a:effectLst/>
                <a:latin typeface="Helvetica" pitchFamily="2" charset="0"/>
              </a:rPr>
              <a:t>También</a:t>
            </a:r>
            <a:r>
              <a:rPr lang="en-US" sz="3200" b="0" i="0" dirty="0">
                <a:effectLst/>
                <a:latin typeface="Helvetica" pitchFamily="2" charset="0"/>
              </a:rPr>
              <a:t> </a:t>
            </a:r>
            <a:r>
              <a:rPr lang="en-US" sz="3200" b="0" i="0" dirty="0" err="1">
                <a:effectLst/>
                <a:latin typeface="Helvetica" pitchFamily="2" charset="0"/>
              </a:rPr>
              <a:t>evitarán</a:t>
            </a:r>
            <a:r>
              <a:rPr lang="en-US" sz="3200" b="0" i="0" dirty="0">
                <a:effectLst/>
                <a:latin typeface="Helvetica" pitchFamily="2" charset="0"/>
              </a:rPr>
              <a:t> todo </a:t>
            </a:r>
            <a:r>
              <a:rPr lang="en-US" sz="3200" b="0" i="0" dirty="0" err="1">
                <a:effectLst/>
                <a:latin typeface="Helvetica" pitchFamily="2" charset="0"/>
              </a:rPr>
              <a:t>acto</a:t>
            </a:r>
            <a:r>
              <a:rPr lang="en-US" sz="3200" b="0" i="0" dirty="0">
                <a:effectLst/>
                <a:latin typeface="Helvetica" pitchFamily="2" charset="0"/>
              </a:rPr>
              <a:t> que </a:t>
            </a:r>
            <a:r>
              <a:rPr lang="en-US" sz="3200" b="0" i="0" dirty="0" err="1">
                <a:effectLst/>
                <a:latin typeface="Helvetica" pitchFamily="2" charset="0"/>
              </a:rPr>
              <a:t>pueda</a:t>
            </a:r>
            <a:r>
              <a:rPr lang="en-US" sz="3200" b="0" i="0" dirty="0">
                <a:effectLst/>
                <a:latin typeface="Helvetica" pitchFamily="2" charset="0"/>
              </a:rPr>
              <a:t> </a:t>
            </a:r>
            <a:r>
              <a:rPr lang="en-US" sz="3200" b="0" i="0" dirty="0" err="1">
                <a:effectLst/>
                <a:latin typeface="Helvetica" pitchFamily="2" charset="0"/>
              </a:rPr>
              <a:t>comprometer</a:t>
            </a:r>
            <a:r>
              <a:rPr lang="en-US" sz="3200" b="0" i="0" dirty="0">
                <a:effectLst/>
                <a:latin typeface="Helvetica" pitchFamily="2" charset="0"/>
              </a:rPr>
              <a:t> su </a:t>
            </a:r>
            <a:r>
              <a:rPr lang="en-US" sz="3200" b="0" i="0" dirty="0" err="1">
                <a:effectLst/>
                <a:latin typeface="Helvetica" pitchFamily="2" charset="0"/>
              </a:rPr>
              <a:t>imparcialidad</a:t>
            </a:r>
            <a:r>
              <a:rPr lang="en-US" sz="3200" b="0" i="0" dirty="0">
                <a:effectLst/>
                <a:latin typeface="Helvetica" pitchFamily="2" charset="0"/>
              </a:rPr>
              <a:t> (</a:t>
            </a:r>
            <a:r>
              <a:rPr lang="en-US" sz="3200" b="0" i="0" dirty="0" err="1">
                <a:effectLst/>
                <a:latin typeface="Helvetica" pitchFamily="2" charset="0"/>
              </a:rPr>
              <a:t>artículo</a:t>
            </a:r>
            <a:r>
              <a:rPr lang="en-US" sz="3200" b="0" i="0" dirty="0">
                <a:effectLst/>
                <a:latin typeface="Helvetica" pitchFamily="2" charset="0"/>
              </a:rPr>
              <a:t> 100 de la Carta de las </a:t>
            </a:r>
            <a:r>
              <a:rPr lang="en-US" sz="3200" b="0" i="0" dirty="0" err="1">
                <a:effectLst/>
                <a:latin typeface="Helvetica" pitchFamily="2" charset="0"/>
              </a:rPr>
              <a:t>Naciones</a:t>
            </a:r>
            <a:r>
              <a:rPr lang="en-US" sz="3200" b="0" i="0" dirty="0">
                <a:effectLst/>
                <a:latin typeface="Helvetica" pitchFamily="2" charset="0"/>
              </a:rPr>
              <a:t> </a:t>
            </a:r>
            <a:r>
              <a:rPr lang="en-US" sz="3200" b="0" i="0" dirty="0" err="1">
                <a:effectLst/>
                <a:latin typeface="Helvetica" pitchFamily="2" charset="0"/>
              </a:rPr>
              <a:t>Unidas</a:t>
            </a:r>
            <a:r>
              <a:rPr lang="en-US" sz="3200" b="0" i="0" dirty="0">
                <a:effectLst/>
                <a:latin typeface="Helvetica" pitchFamily="2" charset="0"/>
              </a:rPr>
              <a:t>; </a:t>
            </a:r>
            <a:r>
              <a:rPr lang="en-US" sz="3200" b="0" i="0" dirty="0" err="1">
                <a:effectLst/>
                <a:latin typeface="Helvetica" pitchFamily="2" charset="0"/>
              </a:rPr>
              <a:t>cláusulas</a:t>
            </a:r>
            <a:r>
              <a:rPr lang="en-US" sz="3200" b="0" i="0" dirty="0">
                <a:effectLst/>
                <a:latin typeface="Helvetica" pitchFamily="2" charset="0"/>
              </a:rPr>
              <a:t> 1.1 a) y b) y 1.2 d), e) y f) del </a:t>
            </a:r>
            <a:r>
              <a:rPr lang="en-US" sz="3200" b="0" i="0" dirty="0" err="1">
                <a:effectLst/>
                <a:latin typeface="Helvetica" pitchFamily="2" charset="0"/>
              </a:rPr>
              <a:t>Estatuto</a:t>
            </a:r>
            <a:r>
              <a:rPr lang="en-US" sz="3200" b="0" i="0" dirty="0">
                <a:effectLst/>
                <a:latin typeface="Helvetica" pitchFamily="2" charset="0"/>
              </a:rPr>
              <a:t> del Personal).</a:t>
            </a:r>
          </a:p>
          <a:p>
            <a:endParaRPr lang="en-US" sz="3200" dirty="0">
              <a:effectLst/>
              <a:latin typeface="Helvetica" pitchFamily="2" charset="0"/>
            </a:endParaRPr>
          </a:p>
          <a:p>
            <a:r>
              <a:rPr lang="en-US" sz="3200" b="1" i="0" dirty="0">
                <a:effectLst/>
                <a:latin typeface="Helvetica" pitchFamily="2" charset="0"/>
              </a:rPr>
              <a:t>5. ¿</a:t>
            </a:r>
            <a:r>
              <a:rPr lang="en-US" sz="3200" b="1" i="0" dirty="0" err="1">
                <a:effectLst/>
                <a:latin typeface="Helvetica" pitchFamily="2" charset="0"/>
              </a:rPr>
              <a:t>Puede</a:t>
            </a:r>
            <a:r>
              <a:rPr lang="en-US" sz="3200" b="1" i="0" dirty="0">
                <a:effectLst/>
                <a:latin typeface="Helvetica" pitchFamily="2" charset="0"/>
              </a:rPr>
              <a:t> </a:t>
            </a:r>
            <a:r>
              <a:rPr lang="en-US" sz="3200" b="1" i="0" dirty="0" err="1">
                <a:effectLst/>
                <a:latin typeface="Helvetica" pitchFamily="2" charset="0"/>
              </a:rPr>
              <a:t>el</a:t>
            </a:r>
            <a:r>
              <a:rPr lang="en-US" sz="3200" b="1" i="0" dirty="0">
                <a:effectLst/>
                <a:latin typeface="Helvetica" pitchFamily="2" charset="0"/>
              </a:rPr>
              <a:t> personal </a:t>
            </a:r>
            <a:r>
              <a:rPr lang="en-US" sz="3200" b="1" i="0" dirty="0" err="1">
                <a:effectLst/>
                <a:latin typeface="Helvetica" pitchFamily="2" charset="0"/>
              </a:rPr>
              <a:t>utilizar</a:t>
            </a:r>
            <a:r>
              <a:rPr lang="en-US" sz="3200" b="1" i="0" dirty="0">
                <a:effectLst/>
                <a:latin typeface="Helvetica" pitchFamily="2" charset="0"/>
              </a:rPr>
              <a:t> </a:t>
            </a:r>
            <a:r>
              <a:rPr lang="en-US" sz="3200" b="1" i="0" dirty="0" err="1">
                <a:effectLst/>
                <a:latin typeface="Helvetica" pitchFamily="2" charset="0"/>
              </a:rPr>
              <a:t>su</a:t>
            </a:r>
            <a:r>
              <a:rPr lang="en-US" sz="3200" b="1" i="0" dirty="0">
                <a:effectLst/>
                <a:latin typeface="Helvetica" pitchFamily="2" charset="0"/>
              </a:rPr>
              <a:t> </a:t>
            </a:r>
            <a:r>
              <a:rPr lang="en-US" sz="3200" b="1" i="0" dirty="0" err="1">
                <a:effectLst/>
                <a:latin typeface="Helvetica" pitchFamily="2" charset="0"/>
              </a:rPr>
              <a:t>título</a:t>
            </a:r>
            <a:r>
              <a:rPr lang="en-US" sz="3200" b="1" i="0" dirty="0">
                <a:effectLst/>
                <a:latin typeface="Helvetica" pitchFamily="2" charset="0"/>
              </a:rPr>
              <a:t> </a:t>
            </a:r>
            <a:r>
              <a:rPr lang="en-US" sz="3200" b="1" i="0" dirty="0" err="1">
                <a:effectLst/>
                <a:latin typeface="Helvetica" pitchFamily="2" charset="0"/>
              </a:rPr>
              <a:t>oficial</a:t>
            </a:r>
            <a:r>
              <a:rPr lang="en-US" sz="3200" b="1" i="0" dirty="0">
                <a:effectLst/>
                <a:latin typeface="Helvetica" pitchFamily="2" charset="0"/>
              </a:rPr>
              <a:t> o </a:t>
            </a:r>
            <a:r>
              <a:rPr lang="en-US" sz="3200" b="1" i="0" dirty="0" err="1">
                <a:effectLst/>
                <a:latin typeface="Helvetica" pitchFamily="2" charset="0"/>
              </a:rPr>
              <a:t>su</a:t>
            </a:r>
            <a:r>
              <a:rPr lang="en-US" sz="3200" b="1" i="0" dirty="0">
                <a:effectLst/>
                <a:latin typeface="Helvetica" pitchFamily="2" charset="0"/>
              </a:rPr>
              <a:t> </a:t>
            </a:r>
            <a:r>
              <a:rPr lang="en-US" sz="3200" b="1" i="0" dirty="0" err="1">
                <a:effectLst/>
                <a:latin typeface="Helvetica" pitchFamily="2" charset="0"/>
              </a:rPr>
              <a:t>afiliación</a:t>
            </a:r>
            <a:r>
              <a:rPr lang="en-US" sz="3200" b="1" i="0" dirty="0">
                <a:effectLst/>
                <a:latin typeface="Helvetica" pitchFamily="2" charset="0"/>
              </a:rPr>
              <a:t> a las </a:t>
            </a:r>
            <a:r>
              <a:rPr lang="en-US" sz="3200" b="1" i="0" dirty="0" err="1">
                <a:effectLst/>
                <a:latin typeface="Helvetica" pitchFamily="2" charset="0"/>
              </a:rPr>
              <a:t>Naciones</a:t>
            </a:r>
            <a:r>
              <a:rPr lang="en-US" sz="3200" b="1" i="0" dirty="0">
                <a:effectLst/>
                <a:latin typeface="Helvetica" pitchFamily="2" charset="0"/>
              </a:rPr>
              <a:t> </a:t>
            </a:r>
            <a:r>
              <a:rPr lang="en-US" sz="3200" b="1" i="0" dirty="0" err="1">
                <a:effectLst/>
                <a:latin typeface="Helvetica" pitchFamily="2" charset="0"/>
              </a:rPr>
              <a:t>Unidas</a:t>
            </a:r>
            <a:r>
              <a:rPr lang="en-US" sz="3200" b="1" i="0" dirty="0">
                <a:effectLst/>
                <a:latin typeface="Helvetica" pitchFamily="2" charset="0"/>
              </a:rPr>
              <a:t> </a:t>
            </a:r>
            <a:r>
              <a:rPr lang="en-US" sz="3200" b="1" i="0" dirty="0" err="1">
                <a:effectLst/>
                <a:latin typeface="Helvetica" pitchFamily="2" charset="0"/>
              </a:rPr>
              <a:t>cuando</a:t>
            </a:r>
            <a:r>
              <a:rPr lang="en-US" sz="3200" b="1" i="0" dirty="0">
                <a:effectLst/>
                <a:latin typeface="Helvetica" pitchFamily="2" charset="0"/>
              </a:rPr>
              <a:t> </a:t>
            </a:r>
            <a:r>
              <a:rPr lang="en-US" sz="3200" b="1" i="0" dirty="0" err="1">
                <a:effectLst/>
                <a:latin typeface="Helvetica" pitchFamily="2" charset="0"/>
              </a:rPr>
              <a:t>participa</a:t>
            </a:r>
            <a:r>
              <a:rPr lang="en-US" sz="3200" b="1" i="0" dirty="0">
                <a:effectLst/>
                <a:latin typeface="Helvetica" pitchFamily="2" charset="0"/>
              </a:rPr>
              <a:t> a </a:t>
            </a:r>
            <a:r>
              <a:rPr lang="en-US" sz="3200" b="1" i="0" dirty="0" err="1">
                <a:effectLst/>
                <a:latin typeface="Helvetica" pitchFamily="2" charset="0"/>
              </a:rPr>
              <a:t>título</a:t>
            </a:r>
            <a:r>
              <a:rPr lang="en-US" sz="3200" b="1" i="0" dirty="0">
                <a:effectLst/>
                <a:latin typeface="Helvetica" pitchFamily="2" charset="0"/>
              </a:rPr>
              <a:t> personal en </a:t>
            </a:r>
            <a:r>
              <a:rPr lang="en-US" sz="3200" b="1" i="0" dirty="0" err="1">
                <a:effectLst/>
                <a:latin typeface="Helvetica" pitchFamily="2" charset="0"/>
              </a:rPr>
              <a:t>una</a:t>
            </a:r>
            <a:r>
              <a:rPr lang="en-US" sz="3200" b="1" i="0" dirty="0">
                <a:effectLst/>
                <a:latin typeface="Helvetica" pitchFamily="2" charset="0"/>
              </a:rPr>
              <a:t> junta, panel o </a:t>
            </a:r>
            <a:r>
              <a:rPr lang="en-US" sz="3200" b="1" i="0" dirty="0" err="1">
                <a:effectLst/>
                <a:latin typeface="Helvetica" pitchFamily="2" charset="0"/>
              </a:rPr>
              <a:t>comité</a:t>
            </a:r>
            <a:r>
              <a:rPr lang="en-US" sz="3200" b="1" i="0" dirty="0">
                <a:effectLst/>
                <a:latin typeface="Helvetica" pitchFamily="2" charset="0"/>
              </a:rPr>
              <a:t> </a:t>
            </a:r>
            <a:r>
              <a:rPr lang="en-US" sz="3200" b="1" i="0" dirty="0" err="1">
                <a:effectLst/>
                <a:latin typeface="Helvetica" pitchFamily="2" charset="0"/>
              </a:rPr>
              <a:t>fuera</a:t>
            </a:r>
            <a:r>
              <a:rPr lang="en-US" sz="3200" b="1" i="0" dirty="0">
                <a:effectLst/>
                <a:latin typeface="Helvetica" pitchFamily="2" charset="0"/>
              </a:rPr>
              <a:t> de la </a:t>
            </a:r>
            <a:r>
              <a:rPr lang="en-US" sz="3200" b="1" i="0" dirty="0" err="1">
                <a:effectLst/>
                <a:latin typeface="Helvetica" pitchFamily="2" charset="0"/>
              </a:rPr>
              <a:t>Organización</a:t>
            </a:r>
            <a:r>
              <a:rPr lang="en-US" sz="3200" b="1" i="0" dirty="0">
                <a:effectLst/>
                <a:latin typeface="Helvetica" pitchFamily="2" charset="0"/>
              </a:rPr>
              <a:t>?</a:t>
            </a:r>
            <a:endParaRPr lang="en-US" sz="3200" b="1" dirty="0">
              <a:effectLst/>
              <a:latin typeface="Helvetica" pitchFamily="2" charset="0"/>
            </a:endParaRPr>
          </a:p>
          <a:p>
            <a:br>
              <a:rPr lang="en-US" sz="3200" dirty="0">
                <a:effectLst/>
                <a:latin typeface="Helvetica" pitchFamily="2" charset="0"/>
              </a:rPr>
            </a:br>
            <a:endParaRPr lang="en-US" sz="3200" dirty="0">
              <a:effectLst/>
              <a:latin typeface="Helvetica" pitchFamily="2" charset="0"/>
            </a:endParaRPr>
          </a:p>
          <a:p>
            <a:r>
              <a:rPr lang="en-US" sz="3200" b="0" i="0" dirty="0" err="1">
                <a:effectLst/>
                <a:latin typeface="Helvetica" pitchFamily="2" charset="0"/>
              </a:rPr>
              <a:t>Debe</a:t>
            </a:r>
            <a:r>
              <a:rPr lang="en-US" sz="3200" b="0" i="0" dirty="0">
                <a:effectLst/>
                <a:latin typeface="Helvetica" pitchFamily="2" charset="0"/>
              </a:rPr>
              <a:t> </a:t>
            </a:r>
            <a:r>
              <a:rPr lang="en-US" sz="3200" b="0" i="0" dirty="0" err="1">
                <a:effectLst/>
                <a:latin typeface="Helvetica" pitchFamily="2" charset="0"/>
              </a:rPr>
              <a:t>existir</a:t>
            </a:r>
            <a:r>
              <a:rPr lang="en-US" sz="3200" b="0" i="0" dirty="0">
                <a:effectLst/>
                <a:latin typeface="Helvetica" pitchFamily="2" charset="0"/>
              </a:rPr>
              <a:t> </a:t>
            </a:r>
            <a:r>
              <a:rPr lang="en-US" sz="3200" b="0" i="0" dirty="0" err="1">
                <a:effectLst/>
                <a:latin typeface="Helvetica" pitchFamily="2" charset="0"/>
              </a:rPr>
              <a:t>una</a:t>
            </a:r>
            <a:r>
              <a:rPr lang="en-US" sz="3200" b="0" i="0" dirty="0">
                <a:effectLst/>
                <a:latin typeface="Helvetica" pitchFamily="2" charset="0"/>
              </a:rPr>
              <a:t> </a:t>
            </a:r>
            <a:r>
              <a:rPr lang="en-US" sz="3200" b="0" i="0" dirty="0" err="1">
                <a:effectLst/>
                <a:latin typeface="Helvetica" pitchFamily="2" charset="0"/>
              </a:rPr>
              <a:t>separación</a:t>
            </a:r>
            <a:r>
              <a:rPr lang="en-US" sz="3200" b="0" i="0" dirty="0">
                <a:effectLst/>
                <a:latin typeface="Helvetica" pitchFamily="2" charset="0"/>
              </a:rPr>
              <a:t> </a:t>
            </a:r>
            <a:r>
              <a:rPr lang="en-US" sz="3200" b="0" i="0" dirty="0" err="1">
                <a:effectLst/>
                <a:latin typeface="Helvetica" pitchFamily="2" charset="0"/>
              </a:rPr>
              <a:t>entre</a:t>
            </a:r>
            <a:r>
              <a:rPr lang="en-US" sz="3200" b="0" i="0" dirty="0">
                <a:effectLst/>
                <a:latin typeface="Helvetica" pitchFamily="2" charset="0"/>
              </a:rPr>
              <a:t> las </a:t>
            </a:r>
            <a:r>
              <a:rPr lang="en-US" sz="3200" b="0" i="0" dirty="0" err="1">
                <a:effectLst/>
                <a:latin typeface="Helvetica" pitchFamily="2" charset="0"/>
              </a:rPr>
              <a:t>actividades</a:t>
            </a:r>
            <a:r>
              <a:rPr lang="en-US" sz="3200" b="0" i="0" dirty="0">
                <a:effectLst/>
                <a:latin typeface="Helvetica" pitchFamily="2" charset="0"/>
              </a:rPr>
              <a:t> </a:t>
            </a:r>
            <a:r>
              <a:rPr lang="en-US" sz="3200" b="0" i="0" dirty="0" err="1">
                <a:effectLst/>
                <a:latin typeface="Helvetica" pitchFamily="2" charset="0"/>
              </a:rPr>
              <a:t>externas</a:t>
            </a:r>
            <a:r>
              <a:rPr lang="en-US" sz="3200" b="0" i="0" dirty="0">
                <a:effectLst/>
                <a:latin typeface="Helvetica" pitchFamily="2" charset="0"/>
              </a:rPr>
              <a:t> </a:t>
            </a:r>
            <a:r>
              <a:rPr lang="en-US" sz="3200" b="0" i="0" dirty="0" err="1">
                <a:effectLst/>
                <a:latin typeface="Helvetica" pitchFamily="2" charset="0"/>
              </a:rPr>
              <a:t>personales</a:t>
            </a:r>
            <a:r>
              <a:rPr lang="en-US" sz="3200" b="0" i="0" dirty="0">
                <a:effectLst/>
                <a:latin typeface="Helvetica" pitchFamily="2" charset="0"/>
              </a:rPr>
              <a:t> de un </a:t>
            </a:r>
            <a:r>
              <a:rPr lang="en-US" sz="3200" b="0" i="0" dirty="0" err="1">
                <a:effectLst/>
                <a:latin typeface="Helvetica" pitchFamily="2" charset="0"/>
              </a:rPr>
              <a:t>miembro</a:t>
            </a:r>
            <a:r>
              <a:rPr lang="en-US" sz="3200" b="0" i="0" dirty="0">
                <a:effectLst/>
                <a:latin typeface="Helvetica" pitchFamily="2" charset="0"/>
              </a:rPr>
              <a:t> del personal y su </a:t>
            </a:r>
            <a:r>
              <a:rPr lang="en-US" sz="3200" b="0" i="0" dirty="0" err="1">
                <a:effectLst/>
                <a:latin typeface="Helvetica" pitchFamily="2" charset="0"/>
              </a:rPr>
              <a:t>condición</a:t>
            </a:r>
            <a:r>
              <a:rPr lang="en-US" sz="3200" b="0" i="0" dirty="0">
                <a:effectLst/>
                <a:latin typeface="Helvetica" pitchFamily="2" charset="0"/>
              </a:rPr>
              <a:t> de </a:t>
            </a:r>
            <a:r>
              <a:rPr lang="en-US" sz="3200" b="0" i="0" dirty="0" err="1">
                <a:effectLst/>
                <a:latin typeface="Helvetica" pitchFamily="2" charset="0"/>
              </a:rPr>
              <a:t>funcionario</a:t>
            </a:r>
            <a:r>
              <a:rPr lang="en-US" sz="3200" b="0" i="0" dirty="0">
                <a:effectLst/>
                <a:latin typeface="Helvetica" pitchFamily="2" charset="0"/>
              </a:rPr>
              <a:t> de las </a:t>
            </a:r>
            <a:r>
              <a:rPr lang="en-US" sz="3200" b="0" i="0" dirty="0" err="1">
                <a:effectLst/>
                <a:latin typeface="Helvetica" pitchFamily="2" charset="0"/>
              </a:rPr>
              <a:t>Naciones</a:t>
            </a:r>
            <a:r>
              <a:rPr lang="en-US" sz="3200" b="0" i="0" dirty="0">
                <a:effectLst/>
                <a:latin typeface="Helvetica" pitchFamily="2" charset="0"/>
              </a:rPr>
              <a:t> </a:t>
            </a:r>
            <a:r>
              <a:rPr lang="en-US" sz="3200" b="0" i="0" dirty="0" err="1">
                <a:effectLst/>
                <a:latin typeface="Helvetica" pitchFamily="2" charset="0"/>
              </a:rPr>
              <a:t>Unidas</a:t>
            </a:r>
            <a:r>
              <a:rPr lang="en-US" sz="3200" b="0" i="0" dirty="0">
                <a:effectLst/>
                <a:latin typeface="Helvetica" pitchFamily="2" charset="0"/>
              </a:rPr>
              <a:t> y </a:t>
            </a:r>
            <a:r>
              <a:rPr lang="en-US" sz="3200" b="0" i="0" dirty="0" err="1">
                <a:effectLst/>
                <a:latin typeface="Helvetica" pitchFamily="2" charset="0"/>
              </a:rPr>
              <a:t>responsabilidades</a:t>
            </a:r>
            <a:r>
              <a:rPr lang="en-US" sz="3200" b="0" i="0" dirty="0">
                <a:effectLst/>
                <a:latin typeface="Helvetica" pitchFamily="2" charset="0"/>
              </a:rPr>
              <a:t> </a:t>
            </a:r>
            <a:r>
              <a:rPr lang="en-US" sz="3200" b="0" i="0" dirty="0" err="1">
                <a:effectLst/>
                <a:latin typeface="Helvetica" pitchFamily="2" charset="0"/>
              </a:rPr>
              <a:t>oficiales</a:t>
            </a:r>
            <a:r>
              <a:rPr lang="en-US" sz="3200" b="0" i="0" dirty="0">
                <a:effectLst/>
                <a:latin typeface="Helvetica" pitchFamily="2" charset="0"/>
              </a:rPr>
              <a:t>.</a:t>
            </a:r>
            <a:endParaRPr lang="en-US" sz="3200" dirty="0">
              <a:effectLst/>
              <a:latin typeface="Helvetica" pitchFamily="2" charset="0"/>
            </a:endParaRPr>
          </a:p>
          <a:p>
            <a:r>
              <a:rPr lang="en-US" sz="3200" b="0" i="0" dirty="0">
                <a:effectLst/>
                <a:latin typeface="Helvetica" pitchFamily="2" charset="0"/>
              </a:rPr>
              <a:t>Los </a:t>
            </a:r>
            <a:r>
              <a:rPr lang="en-US" sz="3200" b="0" i="0" dirty="0" err="1">
                <a:effectLst/>
                <a:latin typeface="Helvetica" pitchFamily="2" charset="0"/>
              </a:rPr>
              <a:t>miembros</a:t>
            </a:r>
            <a:r>
              <a:rPr lang="en-US" sz="3200" b="0" i="0" dirty="0">
                <a:effectLst/>
                <a:latin typeface="Helvetica" pitchFamily="2" charset="0"/>
              </a:rPr>
              <a:t> del personal </a:t>
            </a:r>
            <a:r>
              <a:rPr lang="en-US" sz="3200" b="0" i="0" dirty="0" err="1">
                <a:effectLst/>
                <a:latin typeface="Helvetica" pitchFamily="2" charset="0"/>
              </a:rPr>
              <a:t>deben</a:t>
            </a:r>
            <a:r>
              <a:rPr lang="en-US" sz="3200" b="0" i="0" dirty="0">
                <a:effectLst/>
                <a:latin typeface="Helvetica" pitchFamily="2" charset="0"/>
              </a:rPr>
              <a:t> </a:t>
            </a:r>
            <a:r>
              <a:rPr lang="en-US" sz="3200" b="0" i="0" dirty="0" err="1">
                <a:effectLst/>
                <a:latin typeface="Helvetica" pitchFamily="2" charset="0"/>
              </a:rPr>
              <a:t>dejar</a:t>
            </a:r>
            <a:r>
              <a:rPr lang="en-US" sz="3200" b="0" i="0" dirty="0">
                <a:effectLst/>
                <a:latin typeface="Helvetica" pitchFamily="2" charset="0"/>
              </a:rPr>
              <a:t> </a:t>
            </a:r>
            <a:r>
              <a:rPr lang="en-US" sz="3200" b="0" i="0" dirty="0" err="1">
                <a:effectLst/>
                <a:latin typeface="Helvetica" pitchFamily="2" charset="0"/>
              </a:rPr>
              <a:t>claro</a:t>
            </a:r>
            <a:r>
              <a:rPr lang="en-US" sz="3200" b="0" i="0" dirty="0">
                <a:effectLst/>
                <a:latin typeface="Helvetica" pitchFamily="2" charset="0"/>
              </a:rPr>
              <a:t> a los </a:t>
            </a:r>
            <a:r>
              <a:rPr lang="en-US" sz="3200" b="0" i="0" dirty="0" err="1">
                <a:effectLst/>
                <a:latin typeface="Helvetica" pitchFamily="2" charset="0"/>
              </a:rPr>
              <a:t>organizadores</a:t>
            </a:r>
            <a:r>
              <a:rPr lang="en-US" sz="3200" b="0" i="0" dirty="0">
                <a:effectLst/>
                <a:latin typeface="Helvetica" pitchFamily="2" charset="0"/>
              </a:rPr>
              <a:t> y </a:t>
            </a:r>
            <a:r>
              <a:rPr lang="en-US" sz="3200" b="0" i="0" dirty="0" err="1">
                <a:effectLst/>
                <a:latin typeface="Helvetica" pitchFamily="2" charset="0"/>
              </a:rPr>
              <a:t>participantes</a:t>
            </a:r>
            <a:r>
              <a:rPr lang="en-US" sz="3200" b="0" i="0" dirty="0">
                <a:effectLst/>
                <a:latin typeface="Helvetica" pitchFamily="2" charset="0"/>
              </a:rPr>
              <a:t> que </a:t>
            </a:r>
            <a:r>
              <a:rPr lang="en-US" sz="3200" b="0" i="0" dirty="0" err="1">
                <a:effectLst/>
                <a:latin typeface="Helvetica" pitchFamily="2" charset="0"/>
              </a:rPr>
              <a:t>participan</a:t>
            </a:r>
            <a:r>
              <a:rPr lang="en-US" sz="3200" b="0" i="0" dirty="0">
                <a:effectLst/>
                <a:latin typeface="Helvetica" pitchFamily="2" charset="0"/>
              </a:rPr>
              <a:t> a </a:t>
            </a:r>
            <a:r>
              <a:rPr lang="en-US" sz="3200" b="0" i="0" dirty="0" err="1">
                <a:effectLst/>
                <a:latin typeface="Helvetica" pitchFamily="2" charset="0"/>
              </a:rPr>
              <a:t>título</a:t>
            </a:r>
            <a:r>
              <a:rPr lang="en-US" sz="3200" b="0" i="0" dirty="0">
                <a:effectLst/>
                <a:latin typeface="Helvetica" pitchFamily="2" charset="0"/>
              </a:rPr>
              <a:t> personal y no </a:t>
            </a:r>
            <a:r>
              <a:rPr lang="en-US" sz="3200" b="0" i="0" dirty="0" err="1">
                <a:effectLst/>
                <a:latin typeface="Helvetica" pitchFamily="2" charset="0"/>
              </a:rPr>
              <a:t>como</a:t>
            </a:r>
            <a:r>
              <a:rPr lang="en-US" sz="3200" b="0" i="0" dirty="0">
                <a:effectLst/>
                <a:latin typeface="Helvetica" pitchFamily="2" charset="0"/>
              </a:rPr>
              <a:t> </a:t>
            </a:r>
            <a:r>
              <a:rPr lang="en-US" sz="3200" b="0" i="0" dirty="0" err="1">
                <a:effectLst/>
                <a:latin typeface="Helvetica" pitchFamily="2" charset="0"/>
              </a:rPr>
              <a:t>representantes</a:t>
            </a:r>
            <a:r>
              <a:rPr lang="en-US" sz="3200" b="0" i="0" dirty="0">
                <a:effectLst/>
                <a:latin typeface="Helvetica" pitchFamily="2" charset="0"/>
              </a:rPr>
              <a:t> de las </a:t>
            </a:r>
            <a:r>
              <a:rPr lang="en-US" sz="3200" b="0" i="0" dirty="0" err="1">
                <a:effectLst/>
                <a:latin typeface="Helvetica" pitchFamily="2" charset="0"/>
              </a:rPr>
              <a:t>Naciones</a:t>
            </a:r>
            <a:r>
              <a:rPr lang="en-US" sz="3200" b="0" i="0" dirty="0">
                <a:effectLst/>
                <a:latin typeface="Helvetica" pitchFamily="2" charset="0"/>
              </a:rPr>
              <a:t> </a:t>
            </a:r>
            <a:r>
              <a:rPr lang="en-US" sz="3200" b="0" i="0" dirty="0" err="1">
                <a:effectLst/>
                <a:latin typeface="Helvetica" pitchFamily="2" charset="0"/>
              </a:rPr>
              <a:t>Unidas</a:t>
            </a:r>
            <a:r>
              <a:rPr lang="en-US" sz="3200" b="0" i="0" dirty="0">
                <a:effectLst/>
                <a:latin typeface="Helvetica" pitchFamily="2" charset="0"/>
              </a:rPr>
              <a:t> (</a:t>
            </a:r>
            <a:r>
              <a:rPr lang="en-US" sz="3200" b="0" i="0" dirty="0" err="1">
                <a:effectLst/>
                <a:latin typeface="Helvetica" pitchFamily="2" charset="0"/>
              </a:rPr>
              <a:t>sección</a:t>
            </a:r>
            <a:r>
              <a:rPr lang="en-US" sz="3200" b="0" i="0" dirty="0">
                <a:effectLst/>
                <a:latin typeface="Helvetica" pitchFamily="2" charset="0"/>
              </a:rPr>
              <a:t> 2 de la </a:t>
            </a:r>
            <a:r>
              <a:rPr lang="en-US" sz="3200" b="0" i="0" dirty="0" err="1">
                <a:effectLst/>
                <a:latin typeface="Helvetica" pitchFamily="2" charset="0"/>
              </a:rPr>
              <a:t>instrucción</a:t>
            </a:r>
            <a:r>
              <a:rPr lang="en-US" sz="3200" b="0" i="0" dirty="0">
                <a:effectLst/>
                <a:latin typeface="Helvetica" pitchFamily="2" charset="0"/>
              </a:rPr>
              <a:t> </a:t>
            </a:r>
            <a:r>
              <a:rPr lang="en-US" sz="3200" b="0" i="0" dirty="0" err="1">
                <a:effectLst/>
                <a:latin typeface="Helvetica" pitchFamily="2" charset="0"/>
              </a:rPr>
              <a:t>administrativa</a:t>
            </a:r>
            <a:r>
              <a:rPr lang="en-US" sz="3200" b="0" i="0" dirty="0">
                <a:effectLst/>
                <a:latin typeface="Helvetica" pitchFamily="2" charset="0"/>
              </a:rPr>
              <a:t> </a:t>
            </a:r>
            <a:r>
              <a:rPr lang="en-US" sz="3200" b="0" i="0" dirty="0" err="1">
                <a:effectLst/>
                <a:latin typeface="Helvetica" pitchFamily="2" charset="0"/>
              </a:rPr>
              <a:t>sobre</a:t>
            </a:r>
            <a:r>
              <a:rPr lang="en-US" sz="3200" b="0" i="0" dirty="0">
                <a:effectLst/>
                <a:latin typeface="Helvetica" pitchFamily="2" charset="0"/>
              </a:rPr>
              <a:t> </a:t>
            </a:r>
            <a:r>
              <a:rPr lang="en-US" sz="3200" b="0" i="0" dirty="0" err="1">
                <a:effectLst/>
                <a:latin typeface="Helvetica" pitchFamily="2" charset="0"/>
              </a:rPr>
              <a:t>actividades</a:t>
            </a:r>
            <a:r>
              <a:rPr lang="en-US" sz="3200" b="0" i="0" dirty="0">
                <a:effectLst/>
                <a:latin typeface="Helvetica" pitchFamily="2" charset="0"/>
              </a:rPr>
              <a:t> </a:t>
            </a:r>
            <a:r>
              <a:rPr lang="en-US" sz="3200" b="0" i="0" dirty="0" err="1">
                <a:effectLst/>
                <a:latin typeface="Helvetica" pitchFamily="2" charset="0"/>
              </a:rPr>
              <a:t>externas</a:t>
            </a:r>
            <a:endParaRPr lang="en-US" sz="3200" dirty="0">
              <a:effectLst/>
              <a:latin typeface="Helvetica" pitchFamily="2" charset="0"/>
            </a:endParaRPr>
          </a:p>
          <a:p>
            <a:r>
              <a:rPr lang="en-US" sz="3200" b="0" i="0" dirty="0">
                <a:effectLst/>
                <a:latin typeface="Helvetica" pitchFamily="2" charset="0"/>
              </a:rPr>
              <a:t>(ST/Al/2000/13)).</a:t>
            </a:r>
          </a:p>
          <a:p>
            <a:endParaRPr lang="en-US" sz="3200" dirty="0">
              <a:effectLst/>
              <a:latin typeface="Helvetica" pitchFamily="2" charset="0"/>
            </a:endParaRPr>
          </a:p>
          <a:p>
            <a:r>
              <a:rPr lang="en-US" sz="3200" b="1" i="0" dirty="0">
                <a:effectLst/>
                <a:latin typeface="Helvetica" pitchFamily="2" charset="0"/>
              </a:rPr>
              <a:t>6. ¿</a:t>
            </a:r>
            <a:r>
              <a:rPr lang="en-US" sz="3200" b="1" i="0" dirty="0" err="1">
                <a:effectLst/>
                <a:latin typeface="Helvetica" pitchFamily="2" charset="0"/>
              </a:rPr>
              <a:t>Está</a:t>
            </a:r>
            <a:r>
              <a:rPr lang="en-US" sz="3200" b="1" i="0" dirty="0">
                <a:effectLst/>
                <a:latin typeface="Helvetica" pitchFamily="2" charset="0"/>
              </a:rPr>
              <a:t> </a:t>
            </a:r>
            <a:r>
              <a:rPr lang="en-US" sz="3200" b="1" i="0" dirty="0" err="1">
                <a:effectLst/>
                <a:latin typeface="Helvetica" pitchFamily="2" charset="0"/>
              </a:rPr>
              <a:t>permitido</a:t>
            </a:r>
            <a:r>
              <a:rPr lang="en-US" sz="3200" b="1" i="0" dirty="0">
                <a:effectLst/>
                <a:latin typeface="Helvetica" pitchFamily="2" charset="0"/>
              </a:rPr>
              <a:t> </a:t>
            </a:r>
            <a:r>
              <a:rPr lang="en-US" sz="3200" b="1" i="0" dirty="0" err="1">
                <a:effectLst/>
                <a:latin typeface="Helvetica" pitchFamily="2" charset="0"/>
              </a:rPr>
              <a:t>realizar</a:t>
            </a:r>
            <a:r>
              <a:rPr lang="en-US" sz="3200" b="1" i="0" dirty="0">
                <a:effectLst/>
                <a:latin typeface="Helvetica" pitchFamily="2" charset="0"/>
              </a:rPr>
              <a:t> </a:t>
            </a:r>
            <a:r>
              <a:rPr lang="en-US" sz="3200" b="1" i="0" dirty="0" err="1">
                <a:effectLst/>
                <a:latin typeface="Helvetica" pitchFamily="2" charset="0"/>
              </a:rPr>
              <a:t>públicamente</a:t>
            </a:r>
            <a:r>
              <a:rPr lang="en-US" sz="3200" b="1" i="0" dirty="0">
                <a:effectLst/>
                <a:latin typeface="Helvetica" pitchFamily="2" charset="0"/>
              </a:rPr>
              <a:t> </a:t>
            </a:r>
            <a:r>
              <a:rPr lang="en-US" sz="3200" b="1" i="0" dirty="0" err="1">
                <a:effectLst/>
                <a:latin typeface="Helvetica" pitchFamily="2" charset="0"/>
              </a:rPr>
              <a:t>actividades</a:t>
            </a:r>
            <a:r>
              <a:rPr lang="en-US" sz="3200" b="1" i="0" dirty="0">
                <a:effectLst/>
                <a:latin typeface="Helvetica" pitchFamily="2" charset="0"/>
              </a:rPr>
              <a:t> de </a:t>
            </a:r>
            <a:r>
              <a:rPr lang="en-US" sz="3200" b="1" i="0" dirty="0" err="1">
                <a:effectLst/>
                <a:latin typeface="Helvetica" pitchFamily="2" charset="0"/>
              </a:rPr>
              <a:t>promoción</a:t>
            </a:r>
            <a:r>
              <a:rPr lang="en-US" sz="3200" b="1" i="0" dirty="0">
                <a:effectLst/>
                <a:latin typeface="Helvetica" pitchFamily="2" charset="0"/>
              </a:rPr>
              <a:t> o </a:t>
            </a:r>
            <a:r>
              <a:rPr lang="en-US" sz="3200" b="1" i="0" dirty="0" err="1">
                <a:effectLst/>
                <a:latin typeface="Helvetica" pitchFamily="2" charset="0"/>
              </a:rPr>
              <a:t>recaudación</a:t>
            </a:r>
            <a:r>
              <a:rPr lang="en-US" sz="3200" b="1" i="0" dirty="0">
                <a:effectLst/>
                <a:latin typeface="Helvetica" pitchFamily="2" charset="0"/>
              </a:rPr>
              <a:t> de </a:t>
            </a:r>
            <a:r>
              <a:rPr lang="en-US" sz="3200" b="1" i="0" dirty="0" err="1">
                <a:effectLst/>
                <a:latin typeface="Helvetica" pitchFamily="2" charset="0"/>
              </a:rPr>
              <a:t>fondos</a:t>
            </a:r>
            <a:r>
              <a:rPr lang="en-US" sz="3200" b="1" i="0" dirty="0">
                <a:effectLst/>
                <a:latin typeface="Helvetica" pitchFamily="2" charset="0"/>
              </a:rPr>
              <a:t> en </a:t>
            </a:r>
            <a:r>
              <a:rPr lang="en-US" sz="3200" b="1" i="0" dirty="0" err="1">
                <a:effectLst/>
                <a:latin typeface="Helvetica" pitchFamily="2" charset="0"/>
              </a:rPr>
              <a:t>nombre</a:t>
            </a:r>
            <a:r>
              <a:rPr lang="en-US" sz="3200" b="1" i="0" dirty="0">
                <a:effectLst/>
                <a:latin typeface="Helvetica" pitchFamily="2" charset="0"/>
              </a:rPr>
              <a:t> de </a:t>
            </a:r>
            <a:r>
              <a:rPr lang="en-US" sz="3200" b="1" i="0" dirty="0" err="1">
                <a:effectLst/>
                <a:latin typeface="Helvetica" pitchFamily="2" charset="0"/>
              </a:rPr>
              <a:t>una</a:t>
            </a:r>
            <a:r>
              <a:rPr lang="en-US" sz="3200" b="1" i="0" dirty="0">
                <a:effectLst/>
                <a:latin typeface="Helvetica" pitchFamily="2" charset="0"/>
              </a:rPr>
              <a:t> </a:t>
            </a:r>
            <a:r>
              <a:rPr lang="en-US" sz="3200" b="1" i="0" dirty="0" err="1">
                <a:effectLst/>
                <a:latin typeface="Helvetica" pitchFamily="2" charset="0"/>
              </a:rPr>
              <a:t>entidad</a:t>
            </a:r>
            <a:r>
              <a:rPr lang="en-US" sz="3200" b="1" i="0" dirty="0">
                <a:effectLst/>
                <a:latin typeface="Helvetica" pitchFamily="2" charset="0"/>
              </a:rPr>
              <a:t> externa?</a:t>
            </a:r>
            <a:endParaRPr lang="en-US" sz="3200" b="1" dirty="0">
              <a:effectLst/>
              <a:latin typeface="Helvetica" pitchFamily="2" charset="0"/>
            </a:endParaRPr>
          </a:p>
          <a:p>
            <a:br>
              <a:rPr lang="en-US" sz="3200" dirty="0">
                <a:effectLst/>
                <a:latin typeface="Helvetica" pitchFamily="2" charset="0"/>
              </a:rPr>
            </a:br>
            <a:endParaRPr lang="en-US" sz="3200" dirty="0">
              <a:effectLst/>
              <a:latin typeface="Helvetica" pitchFamily="2" charset="0"/>
            </a:endParaRPr>
          </a:p>
          <a:p>
            <a:r>
              <a:rPr lang="en-US" sz="3200" b="0" i="0" dirty="0">
                <a:effectLst/>
                <a:latin typeface="Helvetica" pitchFamily="2" charset="0"/>
              </a:rPr>
              <a:t>Las </a:t>
            </a:r>
            <a:r>
              <a:rPr lang="en-US" sz="3200" b="0" i="0" dirty="0" err="1">
                <a:effectLst/>
                <a:latin typeface="Helvetica" pitchFamily="2" charset="0"/>
              </a:rPr>
              <a:t>actividades</a:t>
            </a:r>
            <a:r>
              <a:rPr lang="en-US" sz="3200" b="0" i="0" dirty="0">
                <a:effectLst/>
                <a:latin typeface="Helvetica" pitchFamily="2" charset="0"/>
              </a:rPr>
              <a:t> de </a:t>
            </a:r>
            <a:r>
              <a:rPr lang="en-US" sz="3200" b="0" i="0" dirty="0" err="1">
                <a:effectLst/>
                <a:latin typeface="Helvetica" pitchFamily="2" charset="0"/>
              </a:rPr>
              <a:t>promoción</a:t>
            </a:r>
            <a:r>
              <a:rPr lang="en-US" sz="3200" b="0" i="0" dirty="0">
                <a:effectLst/>
                <a:latin typeface="Helvetica" pitchFamily="2" charset="0"/>
              </a:rPr>
              <a:t> o de </a:t>
            </a:r>
            <a:r>
              <a:rPr lang="en-US" sz="3200" b="0" i="0" dirty="0" err="1">
                <a:effectLst/>
                <a:latin typeface="Helvetica" pitchFamily="2" charset="0"/>
              </a:rPr>
              <a:t>recaudación</a:t>
            </a:r>
            <a:r>
              <a:rPr lang="en-US" sz="3200" b="0" i="0" dirty="0">
                <a:effectLst/>
                <a:latin typeface="Helvetica" pitchFamily="2" charset="0"/>
              </a:rPr>
              <a:t> de </a:t>
            </a:r>
            <a:r>
              <a:rPr lang="en-US" sz="3200" b="0" i="0" dirty="0" err="1">
                <a:effectLst/>
                <a:latin typeface="Helvetica" pitchFamily="2" charset="0"/>
              </a:rPr>
              <a:t>fondos</a:t>
            </a:r>
            <a:r>
              <a:rPr lang="en-US" sz="3200" b="0" i="0" dirty="0">
                <a:effectLst/>
                <a:latin typeface="Helvetica" pitchFamily="2" charset="0"/>
              </a:rPr>
              <a:t> para </a:t>
            </a:r>
            <a:r>
              <a:rPr lang="en-US" sz="3200" b="0" i="0" dirty="0" err="1">
                <a:effectLst/>
                <a:latin typeface="Helvetica" pitchFamily="2" charset="0"/>
              </a:rPr>
              <a:t>una</a:t>
            </a:r>
            <a:r>
              <a:rPr lang="en-US" sz="3200" b="0" i="0" dirty="0">
                <a:effectLst/>
                <a:latin typeface="Helvetica" pitchFamily="2" charset="0"/>
              </a:rPr>
              <a:t> </a:t>
            </a:r>
            <a:r>
              <a:rPr lang="en-US" sz="3200" b="0" i="0" dirty="0" err="1">
                <a:effectLst/>
                <a:latin typeface="Helvetica" pitchFamily="2" charset="0"/>
              </a:rPr>
              <a:t>entidad</a:t>
            </a:r>
            <a:r>
              <a:rPr lang="en-US" sz="3200" b="0" i="0" dirty="0">
                <a:effectLst/>
                <a:latin typeface="Helvetica" pitchFamily="2" charset="0"/>
              </a:rPr>
              <a:t> </a:t>
            </a:r>
            <a:r>
              <a:rPr lang="en-US" sz="3200" b="0" i="0" dirty="0" err="1">
                <a:effectLst/>
                <a:latin typeface="Helvetica" pitchFamily="2" charset="0"/>
              </a:rPr>
              <a:t>externa</a:t>
            </a:r>
            <a:r>
              <a:rPr lang="en-US" sz="3200" b="0" i="0" dirty="0">
                <a:effectLst/>
                <a:latin typeface="Helvetica" pitchFamily="2" charset="0"/>
              </a:rPr>
              <a:t> que </a:t>
            </a:r>
            <a:r>
              <a:rPr lang="en-US" sz="3200" b="0" i="0" dirty="0" err="1">
                <a:effectLst/>
                <a:latin typeface="Helvetica" pitchFamily="2" charset="0"/>
              </a:rPr>
              <a:t>esté</a:t>
            </a:r>
            <a:r>
              <a:rPr lang="en-US" sz="3200" b="0" i="0" dirty="0">
                <a:effectLst/>
                <a:latin typeface="Helvetica" pitchFamily="2" charset="0"/>
              </a:rPr>
              <a:t> </a:t>
            </a:r>
            <a:r>
              <a:rPr lang="en-US" sz="3200" b="0" i="0" dirty="0" err="1">
                <a:effectLst/>
                <a:latin typeface="Helvetica" pitchFamily="2" charset="0"/>
              </a:rPr>
              <a:t>relacionada</a:t>
            </a:r>
            <a:r>
              <a:rPr lang="en-US" sz="3200" b="0" i="0" dirty="0">
                <a:effectLst/>
                <a:latin typeface="Helvetica" pitchFamily="2" charset="0"/>
              </a:rPr>
              <a:t> con los </a:t>
            </a:r>
            <a:r>
              <a:rPr lang="en-US" sz="3200" b="0" i="0" dirty="0" err="1">
                <a:effectLst/>
                <a:latin typeface="Helvetica" pitchFamily="2" charset="0"/>
              </a:rPr>
              <a:t>propósitos</a:t>
            </a:r>
            <a:r>
              <a:rPr lang="en-US" sz="3200" b="0" i="0" dirty="0">
                <a:effectLst/>
                <a:latin typeface="Helvetica" pitchFamily="2" charset="0"/>
              </a:rPr>
              <a:t>, </a:t>
            </a:r>
            <a:r>
              <a:rPr lang="en-US" sz="3200" b="0" i="0" dirty="0" err="1">
                <a:effectLst/>
                <a:latin typeface="Helvetica" pitchFamily="2" charset="0"/>
              </a:rPr>
              <a:t>actividades</a:t>
            </a:r>
            <a:r>
              <a:rPr lang="en-US" sz="3200" b="0" i="0" dirty="0">
                <a:effectLst/>
                <a:latin typeface="Helvetica" pitchFamily="2" charset="0"/>
              </a:rPr>
              <a:t> o </a:t>
            </a:r>
            <a:r>
              <a:rPr lang="en-US" sz="3200" b="0" i="0" dirty="0" err="1">
                <a:effectLst/>
                <a:latin typeface="Helvetica" pitchFamily="2" charset="0"/>
              </a:rPr>
              <a:t>intereses</a:t>
            </a:r>
            <a:r>
              <a:rPr lang="en-US" sz="3200" b="0" i="0" dirty="0">
                <a:effectLst/>
                <a:latin typeface="Helvetica" pitchFamily="2" charset="0"/>
              </a:rPr>
              <a:t> de las </a:t>
            </a:r>
            <a:r>
              <a:rPr lang="en-US" sz="3200" b="0" i="0" dirty="0" err="1">
                <a:effectLst/>
                <a:latin typeface="Helvetica" pitchFamily="2" charset="0"/>
              </a:rPr>
              <a:t>Naciones</a:t>
            </a:r>
            <a:r>
              <a:rPr lang="en-US" sz="3200" b="0" i="0" dirty="0">
                <a:effectLst/>
                <a:latin typeface="Helvetica" pitchFamily="2" charset="0"/>
              </a:rPr>
              <a:t> </a:t>
            </a:r>
            <a:r>
              <a:rPr lang="en-US" sz="3200" b="0" i="0" dirty="0" err="1">
                <a:effectLst/>
                <a:latin typeface="Helvetica" pitchFamily="2" charset="0"/>
              </a:rPr>
              <a:t>Unidas</a:t>
            </a:r>
            <a:r>
              <a:rPr lang="en-US" sz="3200" b="0" i="0" dirty="0">
                <a:effectLst/>
                <a:latin typeface="Helvetica" pitchFamily="2" charset="0"/>
              </a:rPr>
              <a:t> </a:t>
            </a:r>
            <a:r>
              <a:rPr lang="en-US" sz="3200" b="0" i="0" dirty="0" err="1">
                <a:effectLst/>
                <a:latin typeface="Helvetica" pitchFamily="2" charset="0"/>
              </a:rPr>
              <a:t>podrían</a:t>
            </a:r>
            <a:r>
              <a:rPr lang="en-US" sz="3200" b="0" i="0" dirty="0">
                <a:effectLst/>
                <a:latin typeface="Helvetica" pitchFamily="2" charset="0"/>
              </a:rPr>
              <a:t> </a:t>
            </a:r>
            <a:r>
              <a:rPr lang="en-US" sz="3200" b="0" i="0" dirty="0" err="1">
                <a:effectLst/>
                <a:latin typeface="Helvetica" pitchFamily="2" charset="0"/>
              </a:rPr>
              <a:t>percibirse</a:t>
            </a:r>
            <a:r>
              <a:rPr lang="en-US" sz="3200" b="0" i="0" dirty="0">
                <a:effectLst/>
                <a:latin typeface="Helvetica" pitchFamily="2" charset="0"/>
              </a:rPr>
              <a:t> </a:t>
            </a:r>
            <a:r>
              <a:rPr lang="en-US" sz="3200" b="0" i="0" dirty="0" err="1">
                <a:effectLst/>
                <a:latin typeface="Helvetica" pitchFamily="2" charset="0"/>
              </a:rPr>
              <a:t>como</a:t>
            </a:r>
            <a:r>
              <a:rPr lang="en-US" sz="3200" b="0" i="0" dirty="0">
                <a:effectLst/>
                <a:latin typeface="Helvetica" pitchFamily="2" charset="0"/>
              </a:rPr>
              <a:t> un </a:t>
            </a:r>
            <a:r>
              <a:rPr lang="en-US" sz="3200" b="0" i="0" dirty="0" err="1">
                <a:effectLst/>
                <a:latin typeface="Helvetica" pitchFamily="2" charset="0"/>
              </a:rPr>
              <a:t>respaldo</a:t>
            </a:r>
            <a:r>
              <a:rPr lang="en-US" sz="3200" b="0" i="0" dirty="0">
                <a:effectLst/>
                <a:latin typeface="Helvetica" pitchFamily="2" charset="0"/>
              </a:rPr>
              <a:t> </a:t>
            </a:r>
            <a:r>
              <a:rPr lang="en-US" sz="3200" b="0" i="0" dirty="0" err="1">
                <a:effectLst/>
                <a:latin typeface="Helvetica" pitchFamily="2" charset="0"/>
              </a:rPr>
              <a:t>por</a:t>
            </a:r>
            <a:r>
              <a:rPr lang="en-US" sz="3200" b="0" i="0" dirty="0">
                <a:effectLst/>
                <a:latin typeface="Helvetica" pitchFamily="2" charset="0"/>
              </a:rPr>
              <a:t> </a:t>
            </a:r>
            <a:r>
              <a:rPr lang="en-US" sz="3200" b="0" i="0" dirty="0" err="1">
                <a:effectLst/>
                <a:latin typeface="Helvetica" pitchFamily="2" charset="0"/>
              </a:rPr>
              <a:t>parte</a:t>
            </a:r>
            <a:r>
              <a:rPr lang="en-US" sz="3200" b="0" i="0" dirty="0">
                <a:effectLst/>
                <a:latin typeface="Helvetica" pitchFamily="2" charset="0"/>
              </a:rPr>
              <a:t> de las </a:t>
            </a:r>
            <a:r>
              <a:rPr lang="en-US" sz="3200" b="0" i="0" dirty="0" err="1">
                <a:effectLst/>
                <a:latin typeface="Helvetica" pitchFamily="2" charset="0"/>
              </a:rPr>
              <a:t>Naciones</a:t>
            </a:r>
            <a:r>
              <a:rPr lang="en-US" sz="3200" b="0" i="0" dirty="0">
                <a:effectLst/>
                <a:latin typeface="Helvetica" pitchFamily="2" charset="0"/>
              </a:rPr>
              <a:t> </a:t>
            </a:r>
            <a:r>
              <a:rPr lang="en-US" sz="3200" b="0" i="0" dirty="0" err="1">
                <a:effectLst/>
                <a:latin typeface="Helvetica" pitchFamily="2" charset="0"/>
              </a:rPr>
              <a:t>Unidas</a:t>
            </a:r>
            <a:r>
              <a:rPr lang="en-US" sz="3200" b="0" i="0" dirty="0">
                <a:effectLst/>
                <a:latin typeface="Helvetica" pitchFamily="2" charset="0"/>
              </a:rPr>
              <a:t> a </a:t>
            </a:r>
            <a:r>
              <a:rPr lang="en-US" sz="3200" b="0" i="0" dirty="0" err="1">
                <a:effectLst/>
                <a:latin typeface="Helvetica" pitchFamily="2" charset="0"/>
              </a:rPr>
              <a:t>dicha</a:t>
            </a:r>
            <a:r>
              <a:rPr lang="en-US" sz="3200" b="0" i="0" dirty="0">
                <a:effectLst/>
                <a:latin typeface="Helvetica" pitchFamily="2" charset="0"/>
              </a:rPr>
              <a:t> </a:t>
            </a:r>
            <a:r>
              <a:rPr lang="en-US" sz="3200" b="0" i="0" dirty="0" err="1">
                <a:effectLst/>
                <a:latin typeface="Helvetica" pitchFamily="2" charset="0"/>
              </a:rPr>
              <a:t>entidad</a:t>
            </a:r>
            <a:r>
              <a:rPr lang="en-US" sz="3200" b="0" i="0" dirty="0">
                <a:effectLst/>
                <a:latin typeface="Helvetica" pitchFamily="2" charset="0"/>
              </a:rPr>
              <a:t> </a:t>
            </a:r>
            <a:r>
              <a:rPr lang="en-US" sz="3200" b="0" i="0" dirty="0" err="1">
                <a:effectLst/>
                <a:latin typeface="Helvetica" pitchFamily="2" charset="0"/>
              </a:rPr>
              <a:t>externa</a:t>
            </a:r>
            <a:r>
              <a:rPr lang="en-US" sz="3200" b="0" i="0" dirty="0">
                <a:effectLst/>
                <a:latin typeface="Helvetica" pitchFamily="2" charset="0"/>
              </a:rPr>
              <a:t>. En el </a:t>
            </a:r>
            <a:r>
              <a:rPr lang="en-US" sz="3200" b="0" i="0" dirty="0" err="1">
                <a:effectLst/>
                <a:latin typeface="Helvetica" pitchFamily="2" charset="0"/>
              </a:rPr>
              <a:t>Reglamento</a:t>
            </a:r>
            <a:r>
              <a:rPr lang="en-US" sz="3200" b="0" i="0" dirty="0">
                <a:effectLst/>
                <a:latin typeface="Helvetica" pitchFamily="2" charset="0"/>
              </a:rPr>
              <a:t> del Personal se indica que "salvo en el </a:t>
            </a:r>
            <a:r>
              <a:rPr lang="en-US" sz="3200" b="0" i="0" dirty="0" err="1">
                <a:effectLst/>
                <a:latin typeface="Helvetica" pitchFamily="2" charset="0"/>
              </a:rPr>
              <a:t>ejercicio</a:t>
            </a:r>
            <a:r>
              <a:rPr lang="en-US" sz="3200" b="0" i="0" dirty="0">
                <a:effectLst/>
                <a:latin typeface="Helvetica" pitchFamily="2" charset="0"/>
              </a:rPr>
              <a:t> normal de </a:t>
            </a:r>
            <a:r>
              <a:rPr lang="en-US" sz="3200" b="0" i="0" dirty="0" err="1">
                <a:effectLst/>
                <a:latin typeface="Helvetica" pitchFamily="2" charset="0"/>
              </a:rPr>
              <a:t>sus</a:t>
            </a:r>
            <a:r>
              <a:rPr lang="en-US" sz="3200" b="0" i="0" dirty="0">
                <a:effectLst/>
                <a:latin typeface="Helvetica" pitchFamily="2" charset="0"/>
              </a:rPr>
              <a:t> </a:t>
            </a:r>
            <a:r>
              <a:rPr lang="en-US" sz="3200" b="0" i="0" dirty="0" err="1">
                <a:effectLst/>
                <a:latin typeface="Helvetica" pitchFamily="2" charset="0"/>
              </a:rPr>
              <a:t>funciones</a:t>
            </a:r>
            <a:r>
              <a:rPr lang="en-US" sz="3200" b="0" i="0" dirty="0">
                <a:effectLst/>
                <a:latin typeface="Helvetica" pitchFamily="2" charset="0"/>
              </a:rPr>
              <a:t> </a:t>
            </a:r>
            <a:r>
              <a:rPr lang="en-US" sz="3200" b="0" i="0" dirty="0" err="1">
                <a:effectLst/>
                <a:latin typeface="Helvetica" pitchFamily="2" charset="0"/>
              </a:rPr>
              <a:t>oficiales</a:t>
            </a:r>
            <a:r>
              <a:rPr lang="en-US" sz="3200" b="0" i="0" dirty="0">
                <a:effectLst/>
                <a:latin typeface="Helvetica" pitchFamily="2" charset="0"/>
              </a:rPr>
              <a:t> o con la </a:t>
            </a:r>
            <a:r>
              <a:rPr lang="en-US" sz="3200" b="0" i="0" dirty="0" err="1">
                <a:effectLst/>
                <a:latin typeface="Helvetica" pitchFamily="2" charset="0"/>
              </a:rPr>
              <a:t>autorización</a:t>
            </a:r>
            <a:r>
              <a:rPr lang="en-US" sz="3200" b="0" i="0" dirty="0">
                <a:effectLst/>
                <a:latin typeface="Helvetica" pitchFamily="2" charset="0"/>
              </a:rPr>
              <a:t> </a:t>
            </a:r>
            <a:r>
              <a:rPr lang="en-US" sz="3200" b="0" i="0" dirty="0" err="1">
                <a:effectLst/>
                <a:latin typeface="Helvetica" pitchFamily="2" charset="0"/>
              </a:rPr>
              <a:t>previa</a:t>
            </a:r>
            <a:r>
              <a:rPr lang="en-US" sz="3200" b="0" i="0" dirty="0">
                <a:effectLst/>
                <a:latin typeface="Helvetica" pitchFamily="2" charset="0"/>
              </a:rPr>
              <a:t> del </a:t>
            </a:r>
            <a:r>
              <a:rPr lang="en-US" sz="3200" b="0" i="0" dirty="0" err="1">
                <a:effectLst/>
                <a:latin typeface="Helvetica" pitchFamily="2" charset="0"/>
              </a:rPr>
              <a:t>Secretario</a:t>
            </a:r>
            <a:r>
              <a:rPr lang="en-US" sz="3200" b="0" i="0" dirty="0">
                <a:effectLst/>
                <a:latin typeface="Helvetica" pitchFamily="2" charset="0"/>
              </a:rPr>
              <a:t> General, los </a:t>
            </a:r>
            <a:r>
              <a:rPr lang="en-US" sz="3200" b="0" i="0" dirty="0" err="1">
                <a:effectLst/>
                <a:latin typeface="Helvetica" pitchFamily="2" charset="0"/>
              </a:rPr>
              <a:t>funcionarios</a:t>
            </a:r>
            <a:r>
              <a:rPr lang="en-US" sz="3200" b="0" i="0" dirty="0">
                <a:effectLst/>
                <a:latin typeface="Helvetica" pitchFamily="2" charset="0"/>
              </a:rPr>
              <a:t> no </a:t>
            </a:r>
            <a:r>
              <a:rPr lang="en-US" sz="3200" b="0" i="0" dirty="0" err="1">
                <a:effectLst/>
                <a:latin typeface="Helvetica" pitchFamily="2" charset="0"/>
              </a:rPr>
              <a:t>podrán</a:t>
            </a:r>
            <a:r>
              <a:rPr lang="en-US" sz="3200" b="0" i="0" dirty="0">
                <a:effectLst/>
                <a:latin typeface="Helvetica" pitchFamily="2" charset="0"/>
              </a:rPr>
              <a:t> </a:t>
            </a:r>
            <a:r>
              <a:rPr lang="en-US" sz="3200" b="0" i="0" dirty="0" err="1">
                <a:effectLst/>
                <a:latin typeface="Helvetica" pitchFamily="2" charset="0"/>
              </a:rPr>
              <a:t>realizar</a:t>
            </a:r>
            <a:r>
              <a:rPr lang="en-US" sz="3200" b="0" i="0" dirty="0">
                <a:effectLst/>
                <a:latin typeface="Helvetica" pitchFamily="2" charset="0"/>
              </a:rPr>
              <a:t> </a:t>
            </a:r>
            <a:r>
              <a:rPr lang="en-US" sz="3200" b="0" i="0" dirty="0" err="1">
                <a:effectLst/>
                <a:latin typeface="Helvetica" pitchFamily="2" charset="0"/>
              </a:rPr>
              <a:t>ninguna</a:t>
            </a:r>
            <a:r>
              <a:rPr lang="en-US" sz="3200" b="0" i="0" dirty="0">
                <a:effectLst/>
                <a:latin typeface="Helvetica" pitchFamily="2" charset="0"/>
              </a:rPr>
              <a:t> </a:t>
            </a:r>
            <a:r>
              <a:rPr lang="en-US" sz="3200" b="0" i="0" dirty="0" err="1">
                <a:effectLst/>
                <a:latin typeface="Helvetica" pitchFamily="2" charset="0"/>
              </a:rPr>
              <a:t>actividad</a:t>
            </a:r>
            <a:r>
              <a:rPr lang="en-US" sz="3200" b="0" i="0" dirty="0">
                <a:effectLst/>
                <a:latin typeface="Helvetica" pitchFamily="2" charset="0"/>
              </a:rPr>
              <a:t> </a:t>
            </a:r>
            <a:r>
              <a:rPr lang="en-US" sz="3200" b="0" i="0" dirty="0" err="1">
                <a:effectLst/>
                <a:latin typeface="Helvetica" pitchFamily="2" charset="0"/>
              </a:rPr>
              <a:t>externa</a:t>
            </a:r>
            <a:r>
              <a:rPr lang="en-US" sz="3200" b="0" i="0" dirty="0">
                <a:effectLst/>
                <a:latin typeface="Helvetica" pitchFamily="2" charset="0"/>
              </a:rPr>
              <a:t> que se </a:t>
            </a:r>
            <a:r>
              <a:rPr lang="en-US" sz="3200" b="0" i="0" dirty="0" err="1">
                <a:effectLst/>
                <a:latin typeface="Helvetica" pitchFamily="2" charset="0"/>
              </a:rPr>
              <a:t>relacione</a:t>
            </a:r>
            <a:r>
              <a:rPr lang="en-US" sz="3200" b="0" i="0" dirty="0">
                <a:effectLst/>
                <a:latin typeface="Helvetica" pitchFamily="2" charset="0"/>
              </a:rPr>
              <a:t> con los </a:t>
            </a:r>
            <a:r>
              <a:rPr lang="en-US" sz="3200" b="0" i="0" dirty="0" err="1">
                <a:effectLst/>
                <a:latin typeface="Helvetica" pitchFamily="2" charset="0"/>
              </a:rPr>
              <a:t>propósitos</a:t>
            </a:r>
            <a:r>
              <a:rPr lang="en-US" sz="3200" b="0" i="0" dirty="0">
                <a:effectLst/>
                <a:latin typeface="Helvetica" pitchFamily="2" charset="0"/>
              </a:rPr>
              <a:t>, </a:t>
            </a:r>
            <a:r>
              <a:rPr lang="en-US" sz="3200" b="0" i="0" dirty="0" err="1">
                <a:effectLst/>
                <a:latin typeface="Helvetica" pitchFamily="2" charset="0"/>
              </a:rPr>
              <a:t>actividades</a:t>
            </a:r>
            <a:r>
              <a:rPr lang="en-US" sz="3200" b="0" i="0" dirty="0">
                <a:effectLst/>
                <a:latin typeface="Helvetica" pitchFamily="2" charset="0"/>
              </a:rPr>
              <a:t> o </a:t>
            </a:r>
            <a:r>
              <a:rPr lang="en-US" sz="3200" b="0" i="0" dirty="0" err="1">
                <a:effectLst/>
                <a:latin typeface="Helvetica" pitchFamily="2" charset="0"/>
              </a:rPr>
              <a:t>intereses</a:t>
            </a:r>
            <a:r>
              <a:rPr lang="en-US" sz="3200" b="0" i="0" dirty="0">
                <a:effectLst/>
                <a:latin typeface="Helvetica" pitchFamily="2" charset="0"/>
              </a:rPr>
              <a:t> de las </a:t>
            </a:r>
            <a:r>
              <a:rPr lang="en-US" sz="3200" b="0" i="0" dirty="0" err="1">
                <a:effectLst/>
                <a:latin typeface="Helvetica" pitchFamily="2" charset="0"/>
              </a:rPr>
              <a:t>Naciones</a:t>
            </a:r>
            <a:r>
              <a:rPr lang="en-US" sz="3200" b="0" i="0" dirty="0">
                <a:effectLst/>
                <a:latin typeface="Helvetica" pitchFamily="2" charset="0"/>
              </a:rPr>
              <a:t> </a:t>
            </a:r>
            <a:r>
              <a:rPr lang="en-US" sz="3200" b="0" i="0" dirty="0" err="1">
                <a:effectLst/>
                <a:latin typeface="Helvetica" pitchFamily="2" charset="0"/>
              </a:rPr>
              <a:t>Unidas</a:t>
            </a:r>
            <a:r>
              <a:rPr lang="en-US" sz="3200" b="0" i="0" dirty="0">
                <a:effectLst/>
                <a:latin typeface="Helvetica" pitchFamily="2" charset="0"/>
              </a:rPr>
              <a:t>"</a:t>
            </a:r>
            <a:endParaRPr lang="en-US" sz="3200" dirty="0">
              <a:effectLst/>
              <a:latin typeface="Helvetica" pitchFamily="2" charset="0"/>
            </a:endParaRPr>
          </a:p>
          <a:p>
            <a:r>
              <a:rPr lang="en-US" sz="3200" b="0" i="0" dirty="0">
                <a:effectLst/>
                <a:latin typeface="Helvetica" pitchFamily="2" charset="0"/>
              </a:rPr>
              <a:t>(</a:t>
            </a:r>
            <a:r>
              <a:rPr lang="en-US" sz="3200" b="0" i="0" dirty="0" err="1">
                <a:effectLst/>
                <a:latin typeface="Helvetica" pitchFamily="2" charset="0"/>
              </a:rPr>
              <a:t>regla</a:t>
            </a:r>
            <a:r>
              <a:rPr lang="en-US" sz="3200" b="0" i="0" dirty="0">
                <a:effectLst/>
                <a:latin typeface="Helvetica" pitchFamily="2" charset="0"/>
              </a:rPr>
              <a:t> 1.2 r) del </a:t>
            </a:r>
            <a:r>
              <a:rPr lang="en-US" sz="3200" b="0" i="0" dirty="0" err="1">
                <a:effectLst/>
                <a:latin typeface="Helvetica" pitchFamily="2" charset="0"/>
              </a:rPr>
              <a:t>Reglamento</a:t>
            </a:r>
            <a:r>
              <a:rPr lang="en-US" sz="3200" b="0" i="0" dirty="0">
                <a:effectLst/>
                <a:latin typeface="Helvetica" pitchFamily="2" charset="0"/>
              </a:rPr>
              <a:t> del Personal).</a:t>
            </a:r>
            <a:endParaRPr lang="en-US" sz="3200" dirty="0">
              <a:effectLst/>
              <a:latin typeface="Helvetica" pitchFamily="2" charset="0"/>
            </a:endParaRPr>
          </a:p>
          <a:p>
            <a:endParaRPr lang="en-US" sz="2400" dirty="0">
              <a:effectLst/>
              <a:latin typeface="Helvetica" pitchFamily="2"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22</a:t>
            </a:fld>
            <a:endParaRPr lang="en-US"/>
          </a:p>
        </p:txBody>
      </p:sp>
    </p:spTree>
    <p:extLst>
      <p:ext uri="{BB962C8B-B14F-4D97-AF65-F5344CB8AC3E}">
        <p14:creationId xmlns:p14="http://schemas.microsoft.com/office/powerpoint/2010/main" val="22117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b="0" i="0" dirty="0">
                <a:effectLst/>
                <a:latin typeface="Helvetica" pitchFamily="2" charset="0"/>
              </a:rPr>
              <a:t>﻿﻿La </a:t>
            </a:r>
            <a:r>
              <a:rPr lang="en-US" b="0" i="0" dirty="0" err="1">
                <a:effectLst/>
                <a:latin typeface="Helvetica" pitchFamily="2" charset="0"/>
              </a:rPr>
              <a:t>participación</a:t>
            </a:r>
            <a:r>
              <a:rPr lang="en-US" b="0" i="0" dirty="0">
                <a:effectLst/>
                <a:latin typeface="Helvetica" pitchFamily="2" charset="0"/>
              </a:rPr>
              <a:t> a </a:t>
            </a:r>
            <a:r>
              <a:rPr lang="en-US" b="0" i="0" dirty="0" err="1">
                <a:effectLst/>
                <a:latin typeface="Helvetica" pitchFamily="2" charset="0"/>
              </a:rPr>
              <a:t>título</a:t>
            </a:r>
            <a:r>
              <a:rPr lang="en-US" b="0" i="0" dirty="0">
                <a:effectLst/>
                <a:latin typeface="Helvetica" pitchFamily="2" charset="0"/>
              </a:rPr>
              <a:t> personal en juntas, </a:t>
            </a:r>
            <a:r>
              <a:rPr lang="en-US" b="0" i="0" dirty="0" err="1">
                <a:effectLst/>
                <a:latin typeface="Helvetica" pitchFamily="2" charset="0"/>
              </a:rPr>
              <a:t>paneles</a:t>
            </a:r>
            <a:r>
              <a:rPr lang="en-US" b="0" i="0" dirty="0">
                <a:effectLst/>
                <a:latin typeface="Helvetica" pitchFamily="2" charset="0"/>
              </a:rPr>
              <a:t>, </a:t>
            </a:r>
            <a:r>
              <a:rPr lang="en-US" b="0" i="0" dirty="0" err="1">
                <a:effectLst/>
                <a:latin typeface="Helvetica" pitchFamily="2" charset="0"/>
              </a:rPr>
              <a:t>comités</a:t>
            </a:r>
            <a:r>
              <a:rPr lang="en-US" b="0" i="0" dirty="0">
                <a:effectLst/>
                <a:latin typeface="Helvetica" pitchFamily="2" charset="0"/>
              </a:rPr>
              <a:t>, </a:t>
            </a:r>
            <a:r>
              <a:rPr lang="en-US" b="0" i="0" dirty="0" err="1">
                <a:effectLst/>
                <a:latin typeface="Helvetica" pitchFamily="2" charset="0"/>
              </a:rPr>
              <a:t>grupos</a:t>
            </a:r>
            <a:r>
              <a:rPr lang="en-US" b="0" i="0" dirty="0">
                <a:effectLst/>
                <a:latin typeface="Helvetica" pitchFamily="2" charset="0"/>
              </a:rPr>
              <a:t> de </a:t>
            </a:r>
            <a:r>
              <a:rPr lang="en-US" b="0" i="0" dirty="0" err="1">
                <a:effectLst/>
                <a:latin typeface="Helvetica" pitchFamily="2" charset="0"/>
              </a:rPr>
              <a:t>expertos</a:t>
            </a:r>
            <a:r>
              <a:rPr lang="en-US" b="0" i="0" dirty="0">
                <a:effectLst/>
                <a:latin typeface="Helvetica" pitchFamily="2" charset="0"/>
              </a:rPr>
              <a:t> u </a:t>
            </a:r>
            <a:r>
              <a:rPr lang="en-US" b="0" i="0" dirty="0" err="1">
                <a:effectLst/>
                <a:latin typeface="Helvetica" pitchFamily="2" charset="0"/>
              </a:rPr>
              <a:t>órganos</a:t>
            </a:r>
            <a:r>
              <a:rPr lang="en-US" b="0" i="0" dirty="0">
                <a:effectLst/>
                <a:latin typeface="Helvetica" pitchFamily="2" charset="0"/>
              </a:rPr>
              <a:t> </a:t>
            </a:r>
            <a:r>
              <a:rPr lang="en-US" b="0" i="0" dirty="0" err="1">
                <a:effectLst/>
                <a:latin typeface="Helvetica" pitchFamily="2" charset="0"/>
              </a:rPr>
              <a:t>similares</a:t>
            </a:r>
            <a:r>
              <a:rPr lang="en-US" b="0" i="0" dirty="0">
                <a:effectLst/>
                <a:latin typeface="Helvetica" pitchFamily="2" charset="0"/>
              </a:rPr>
              <a:t> </a:t>
            </a:r>
            <a:r>
              <a:rPr lang="en-US" b="0" i="0" dirty="0" err="1">
                <a:effectLst/>
                <a:latin typeface="Helvetica" pitchFamily="2" charset="0"/>
              </a:rPr>
              <a:t>externos</a:t>
            </a:r>
            <a:r>
              <a:rPr lang="en-US" b="0" i="0" dirty="0">
                <a:effectLst/>
                <a:latin typeface="Helvetica" pitchFamily="2" charset="0"/>
              </a:rPr>
              <a:t> a la </a:t>
            </a:r>
            <a:r>
              <a:rPr lang="en-US" b="0" i="0" dirty="0" err="1">
                <a:effectLst/>
                <a:latin typeface="Helvetica" pitchFamily="2" charset="0"/>
              </a:rPr>
              <a:t>Organización</a:t>
            </a:r>
            <a:r>
              <a:rPr lang="en-US" b="0" i="0" dirty="0">
                <a:effectLst/>
                <a:latin typeface="Helvetica" pitchFamily="2" charset="0"/>
              </a:rPr>
              <a:t> </a:t>
            </a:r>
            <a:r>
              <a:rPr lang="en-US" b="0" i="0" dirty="0" err="1">
                <a:effectLst/>
                <a:latin typeface="Helvetica" pitchFamily="2" charset="0"/>
              </a:rPr>
              <a:t>requiere</a:t>
            </a:r>
            <a:r>
              <a:rPr lang="en-US" b="0" i="0" dirty="0">
                <a:effectLst/>
                <a:latin typeface="Helvetica" pitchFamily="2" charset="0"/>
              </a:rPr>
              <a:t> la </a:t>
            </a:r>
            <a:r>
              <a:rPr lang="en-US" b="0" i="0" dirty="0" err="1">
                <a:effectLst/>
                <a:latin typeface="Helvetica" pitchFamily="2" charset="0"/>
              </a:rPr>
              <a:t>aprobación</a:t>
            </a:r>
            <a:r>
              <a:rPr lang="en-US" b="0" i="0" dirty="0">
                <a:effectLst/>
                <a:latin typeface="Helvetica" pitchFamily="2" charset="0"/>
              </a:rPr>
              <a:t> </a:t>
            </a:r>
            <a:r>
              <a:rPr lang="en-US" b="0" i="0" dirty="0" err="1">
                <a:effectLst/>
                <a:latin typeface="Helvetica" pitchFamily="2" charset="0"/>
              </a:rPr>
              <a:t>previa</a:t>
            </a:r>
            <a:r>
              <a:rPr lang="en-US" b="0" i="0" dirty="0">
                <a:effectLst/>
                <a:latin typeface="Helvetica" pitchFamily="2" charset="0"/>
              </a:rPr>
              <a:t> del </a:t>
            </a:r>
            <a:r>
              <a:rPr lang="en-US" b="0" i="0" dirty="0" err="1">
                <a:effectLst/>
                <a:latin typeface="Helvetica" pitchFamily="2" charset="0"/>
              </a:rPr>
              <a:t>Secretario</a:t>
            </a:r>
            <a:r>
              <a:rPr lang="en-US" b="0" i="0" dirty="0">
                <a:effectLst/>
                <a:latin typeface="Helvetica" pitchFamily="2" charset="0"/>
              </a:rPr>
              <a:t> General. Los </a:t>
            </a:r>
            <a:r>
              <a:rPr lang="en-US" b="0" i="0" dirty="0" err="1">
                <a:effectLst/>
                <a:latin typeface="Helvetica" pitchFamily="2" charset="0"/>
              </a:rPr>
              <a:t>funcionarios</a:t>
            </a:r>
            <a:r>
              <a:rPr lang="en-US" b="0" i="0" dirty="0">
                <a:effectLst/>
                <a:latin typeface="Helvetica" pitchFamily="2" charset="0"/>
              </a:rPr>
              <a:t> </a:t>
            </a:r>
            <a:r>
              <a:rPr lang="en-US" b="0" i="0" dirty="0" err="1">
                <a:effectLst/>
                <a:latin typeface="Helvetica" pitchFamily="2" charset="0"/>
              </a:rPr>
              <a:t>deben</a:t>
            </a:r>
            <a:r>
              <a:rPr lang="en-US" b="0" i="0" dirty="0">
                <a:effectLst/>
                <a:latin typeface="Helvetica" pitchFamily="2" charset="0"/>
              </a:rPr>
              <a:t> </a:t>
            </a:r>
            <a:r>
              <a:rPr lang="en-US" b="0" i="0" dirty="0" err="1">
                <a:effectLst/>
                <a:latin typeface="Helvetica" pitchFamily="2" charset="0"/>
              </a:rPr>
              <a:t>dejar</a:t>
            </a:r>
            <a:r>
              <a:rPr lang="en-US" b="0" i="0" dirty="0">
                <a:effectLst/>
                <a:latin typeface="Helvetica" pitchFamily="2" charset="0"/>
              </a:rPr>
              <a:t> </a:t>
            </a:r>
            <a:r>
              <a:rPr lang="en-US" b="0" i="0" dirty="0" err="1">
                <a:effectLst/>
                <a:latin typeface="Helvetica" pitchFamily="2" charset="0"/>
              </a:rPr>
              <a:t>claro</a:t>
            </a:r>
            <a:r>
              <a:rPr lang="en-US" b="0" i="0" dirty="0">
                <a:effectLst/>
                <a:latin typeface="Helvetica" pitchFamily="2" charset="0"/>
              </a:rPr>
              <a:t> que </a:t>
            </a:r>
            <a:r>
              <a:rPr lang="en-US" b="0" i="0" dirty="0" err="1">
                <a:effectLst/>
                <a:latin typeface="Helvetica" pitchFamily="2" charset="0"/>
              </a:rPr>
              <a:t>actúan</a:t>
            </a:r>
            <a:r>
              <a:rPr lang="en-US" b="0" i="0" dirty="0">
                <a:effectLst/>
                <a:latin typeface="Helvetica" pitchFamily="2" charset="0"/>
              </a:rPr>
              <a:t> a </a:t>
            </a:r>
            <a:r>
              <a:rPr lang="en-US" b="0" i="0" dirty="0" err="1">
                <a:effectLst/>
                <a:latin typeface="Helvetica" pitchFamily="2" charset="0"/>
              </a:rPr>
              <a:t>título</a:t>
            </a:r>
            <a:r>
              <a:rPr lang="en-US" b="0" i="0" dirty="0">
                <a:effectLst/>
                <a:latin typeface="Helvetica" pitchFamily="2" charset="0"/>
              </a:rPr>
              <a:t> personal y no </a:t>
            </a:r>
            <a:r>
              <a:rPr lang="en-US" b="0" i="0" dirty="0" err="1">
                <a:effectLst/>
                <a:latin typeface="Helvetica" pitchFamily="2" charset="0"/>
              </a:rPr>
              <a:t>como</a:t>
            </a:r>
            <a:r>
              <a:rPr lang="en-US" b="0" i="0" dirty="0">
                <a:effectLst/>
                <a:latin typeface="Helvetica" pitchFamily="2" charset="0"/>
              </a:rPr>
              <a:t> </a:t>
            </a:r>
            <a:r>
              <a:rPr lang="en-US" b="0" i="0" dirty="0" err="1">
                <a:effectLst/>
                <a:latin typeface="Helvetica" pitchFamily="2" charset="0"/>
              </a:rPr>
              <a:t>representantes</a:t>
            </a:r>
            <a:r>
              <a:rPr lang="en-US" b="0" i="0" dirty="0">
                <a:effectLst/>
                <a:latin typeface="Helvetica" pitchFamily="2" charset="0"/>
              </a:rPr>
              <a:t> de las </a:t>
            </a:r>
            <a:r>
              <a:rPr lang="en-US" b="0" i="0" dirty="0" err="1">
                <a:effectLst/>
                <a:latin typeface="Helvetica" pitchFamily="2" charset="0"/>
              </a:rPr>
              <a:t>Naciones</a:t>
            </a:r>
            <a:r>
              <a:rPr lang="en-US" b="0" i="0" dirty="0">
                <a:effectLst/>
                <a:latin typeface="Helvetica" pitchFamily="2" charset="0"/>
              </a:rPr>
              <a:t> </a:t>
            </a:r>
            <a:r>
              <a:rPr lang="en-US" b="0" i="0" dirty="0" err="1">
                <a:effectLst/>
                <a:latin typeface="Helvetica" pitchFamily="2" charset="0"/>
              </a:rPr>
              <a:t>Unidas</a:t>
            </a:r>
            <a:r>
              <a:rPr lang="en-US" b="0" i="0" dirty="0">
                <a:effectLst/>
                <a:latin typeface="Helvetica" pitchFamily="2" charset="0"/>
              </a:rPr>
              <a:t>.</a:t>
            </a:r>
            <a:endParaRPr lang="en-US" dirty="0">
              <a:effectLst/>
              <a:latin typeface="Helvetica" pitchFamily="2" charset="0"/>
            </a:endParaRPr>
          </a:p>
          <a:p>
            <a:pPr marL="342900" indent="-342900">
              <a:buFont typeface="+mj-lt"/>
              <a:buAutoNum type="arabicPeriod"/>
            </a:pPr>
            <a:r>
              <a:rPr lang="en-US" b="0" i="0" dirty="0">
                <a:effectLst/>
                <a:latin typeface="Helvetica" pitchFamily="2" charset="0"/>
              </a:rPr>
              <a:t>﻿﻿</a:t>
            </a:r>
            <a:r>
              <a:rPr lang="en-US" b="0" i="0" dirty="0" err="1">
                <a:effectLst/>
                <a:latin typeface="Helvetica" pitchFamily="2" charset="0"/>
              </a:rPr>
              <a:t>Participar</a:t>
            </a:r>
            <a:r>
              <a:rPr lang="en-US" b="0" i="0" dirty="0">
                <a:effectLst/>
                <a:latin typeface="Helvetica" pitchFamily="2" charset="0"/>
              </a:rPr>
              <a:t> a </a:t>
            </a:r>
            <a:r>
              <a:rPr lang="en-US" b="0" i="0" dirty="0" err="1">
                <a:effectLst/>
                <a:latin typeface="Helvetica" pitchFamily="2" charset="0"/>
              </a:rPr>
              <a:t>título</a:t>
            </a:r>
            <a:r>
              <a:rPr lang="en-US" b="0" i="0" dirty="0">
                <a:effectLst/>
                <a:latin typeface="Helvetica" pitchFamily="2" charset="0"/>
              </a:rPr>
              <a:t> personal en </a:t>
            </a:r>
            <a:r>
              <a:rPr lang="en-US" b="0" i="0" dirty="0" err="1">
                <a:effectLst/>
                <a:latin typeface="Helvetica" pitchFamily="2" charset="0"/>
              </a:rPr>
              <a:t>cualquier</a:t>
            </a:r>
            <a:r>
              <a:rPr lang="en-US" b="0" i="0" dirty="0">
                <a:effectLst/>
                <a:latin typeface="Helvetica" pitchFamily="2" charset="0"/>
              </a:rPr>
              <a:t> junta, panel, </a:t>
            </a:r>
            <a:r>
              <a:rPr lang="en-US" b="0" i="0" dirty="0" err="1">
                <a:effectLst/>
                <a:latin typeface="Helvetica" pitchFamily="2" charset="0"/>
              </a:rPr>
              <a:t>comité</a:t>
            </a:r>
            <a:r>
              <a:rPr lang="en-US" b="0" i="0" dirty="0">
                <a:effectLst/>
                <a:latin typeface="Helvetica" pitchFamily="2" charset="0"/>
              </a:rPr>
              <a:t> u </a:t>
            </a:r>
            <a:r>
              <a:rPr lang="en-US" b="0" i="0" dirty="0" err="1">
                <a:effectLst/>
                <a:latin typeface="Helvetica" pitchFamily="2" charset="0"/>
              </a:rPr>
              <a:t>órgano</a:t>
            </a:r>
            <a:r>
              <a:rPr lang="en-US" b="0" i="0" dirty="0">
                <a:effectLst/>
                <a:latin typeface="Helvetica" pitchFamily="2" charset="0"/>
              </a:rPr>
              <a:t> similar </a:t>
            </a:r>
            <a:r>
              <a:rPr lang="en-US" b="0" i="0" dirty="0" err="1">
                <a:effectLst/>
                <a:latin typeface="Helvetica" pitchFamily="2" charset="0"/>
              </a:rPr>
              <a:t>fuera</a:t>
            </a:r>
            <a:r>
              <a:rPr lang="en-US" b="0" i="0" dirty="0">
                <a:effectLst/>
                <a:latin typeface="Helvetica" pitchFamily="2" charset="0"/>
              </a:rPr>
              <a:t> de la </a:t>
            </a:r>
            <a:r>
              <a:rPr lang="en-US" b="0" i="0" dirty="0" err="1">
                <a:effectLst/>
                <a:latin typeface="Helvetica" pitchFamily="2" charset="0"/>
              </a:rPr>
              <a:t>Organización</a:t>
            </a:r>
            <a:r>
              <a:rPr lang="en-US" b="0" i="0" dirty="0">
                <a:effectLst/>
                <a:latin typeface="Helvetica" pitchFamily="2" charset="0"/>
              </a:rPr>
              <a:t> que </a:t>
            </a:r>
            <a:r>
              <a:rPr lang="en-US" b="0" i="0" dirty="0" err="1">
                <a:effectLst/>
                <a:latin typeface="Helvetica" pitchFamily="2" charset="0"/>
              </a:rPr>
              <a:t>adopte</a:t>
            </a:r>
            <a:r>
              <a:rPr lang="en-US" b="0" i="0" dirty="0">
                <a:effectLst/>
                <a:latin typeface="Helvetica" pitchFamily="2" charset="0"/>
              </a:rPr>
              <a:t> </a:t>
            </a:r>
            <a:r>
              <a:rPr lang="en-US" b="0" i="0" dirty="0" err="1">
                <a:effectLst/>
                <a:latin typeface="Helvetica" pitchFamily="2" charset="0"/>
              </a:rPr>
              <a:t>posiciones</a:t>
            </a:r>
            <a:r>
              <a:rPr lang="en-US" b="0" i="0" dirty="0">
                <a:effectLst/>
                <a:latin typeface="Helvetica" pitchFamily="2" charset="0"/>
              </a:rPr>
              <a:t> que no </a:t>
            </a:r>
            <a:r>
              <a:rPr lang="en-US" b="0" i="0" dirty="0" err="1">
                <a:effectLst/>
                <a:latin typeface="Helvetica" pitchFamily="2" charset="0"/>
              </a:rPr>
              <a:t>estén</a:t>
            </a:r>
            <a:r>
              <a:rPr lang="en-US" b="0" i="0" dirty="0">
                <a:effectLst/>
                <a:latin typeface="Helvetica" pitchFamily="2" charset="0"/>
              </a:rPr>
              <a:t> </a:t>
            </a:r>
            <a:r>
              <a:rPr lang="en-US" b="0" i="0" dirty="0" err="1">
                <a:effectLst/>
                <a:latin typeface="Helvetica" pitchFamily="2" charset="0"/>
              </a:rPr>
              <a:t>alineadas</a:t>
            </a:r>
            <a:r>
              <a:rPr lang="en-US" b="0" i="0" dirty="0">
                <a:effectLst/>
                <a:latin typeface="Helvetica" pitchFamily="2" charset="0"/>
              </a:rPr>
              <a:t> con las de las </a:t>
            </a:r>
            <a:r>
              <a:rPr lang="en-US" b="0" i="0" dirty="0" err="1">
                <a:effectLst/>
                <a:latin typeface="Helvetica" pitchFamily="2" charset="0"/>
              </a:rPr>
              <a:t>Naciones</a:t>
            </a:r>
            <a:r>
              <a:rPr lang="en-US" b="0" i="0" dirty="0">
                <a:effectLst/>
                <a:latin typeface="Helvetica" pitchFamily="2" charset="0"/>
              </a:rPr>
              <a:t> </a:t>
            </a:r>
            <a:r>
              <a:rPr lang="en-US" b="0" i="0" dirty="0" err="1">
                <a:effectLst/>
                <a:latin typeface="Helvetica" pitchFamily="2" charset="0"/>
              </a:rPr>
              <a:t>Unidas</a:t>
            </a:r>
            <a:r>
              <a:rPr lang="en-US" b="0" i="0" dirty="0">
                <a:effectLst/>
                <a:latin typeface="Helvetica" pitchFamily="2" charset="0"/>
              </a:rPr>
              <a:t> </a:t>
            </a:r>
            <a:r>
              <a:rPr lang="en-US" b="0" i="0" dirty="0" err="1">
                <a:effectLst/>
                <a:latin typeface="Helvetica" pitchFamily="2" charset="0"/>
              </a:rPr>
              <a:t>crea</a:t>
            </a:r>
            <a:r>
              <a:rPr lang="en-US" b="0" i="0" dirty="0">
                <a:effectLst/>
                <a:latin typeface="Helvetica" pitchFamily="2" charset="0"/>
              </a:rPr>
              <a:t> </a:t>
            </a:r>
            <a:r>
              <a:rPr lang="en-US" b="0" i="0" dirty="0" err="1">
                <a:effectLst/>
                <a:latin typeface="Helvetica" pitchFamily="2" charset="0"/>
              </a:rPr>
              <a:t>situaciones</a:t>
            </a:r>
            <a:r>
              <a:rPr lang="en-US" b="0" i="0" dirty="0">
                <a:effectLst/>
                <a:latin typeface="Helvetica" pitchFamily="2" charset="0"/>
              </a:rPr>
              <a:t> de </a:t>
            </a:r>
            <a:r>
              <a:rPr lang="en-US" b="0" i="0" dirty="0" err="1">
                <a:effectLst/>
                <a:latin typeface="Helvetica" pitchFamily="2" charset="0"/>
              </a:rPr>
              <a:t>conflicto</a:t>
            </a:r>
            <a:r>
              <a:rPr lang="en-US" b="0" i="0" dirty="0">
                <a:effectLst/>
                <a:latin typeface="Helvetica" pitchFamily="2" charset="0"/>
              </a:rPr>
              <a:t> de </a:t>
            </a:r>
            <a:r>
              <a:rPr lang="en-US" b="0" i="0" dirty="0" err="1">
                <a:effectLst/>
                <a:latin typeface="Helvetica" pitchFamily="2" charset="0"/>
              </a:rPr>
              <a:t>intereses</a:t>
            </a:r>
            <a:r>
              <a:rPr lang="en-US" b="0" i="0" dirty="0">
                <a:effectLst/>
                <a:latin typeface="Helvetica" pitchFamily="2" charset="0"/>
              </a:rPr>
              <a:t> y, </a:t>
            </a:r>
            <a:r>
              <a:rPr lang="en-US" b="0" i="0" dirty="0" err="1">
                <a:effectLst/>
                <a:latin typeface="Helvetica" pitchFamily="2" charset="0"/>
              </a:rPr>
              <a:t>por</a:t>
            </a:r>
            <a:r>
              <a:rPr lang="en-US" b="0" i="0" dirty="0">
                <a:effectLst/>
                <a:latin typeface="Helvetica" pitchFamily="2" charset="0"/>
              </a:rPr>
              <a:t> lo </a:t>
            </a:r>
            <a:r>
              <a:rPr lang="en-US" b="0" i="0" dirty="0" err="1">
                <a:effectLst/>
                <a:latin typeface="Helvetica" pitchFamily="2" charset="0"/>
              </a:rPr>
              <a:t>tanto</a:t>
            </a:r>
            <a:r>
              <a:rPr lang="en-US" b="0" i="0" dirty="0">
                <a:effectLst/>
                <a:latin typeface="Helvetica" pitchFamily="2" charset="0"/>
              </a:rPr>
              <a:t>, debe </a:t>
            </a:r>
            <a:r>
              <a:rPr lang="en-US" b="0" i="0" dirty="0" err="1">
                <a:effectLst/>
                <a:latin typeface="Helvetica" pitchFamily="2" charset="0"/>
              </a:rPr>
              <a:t>evitarse</a:t>
            </a:r>
            <a:r>
              <a:rPr lang="en-US" b="0" i="0" dirty="0">
                <a:effectLst/>
                <a:latin typeface="Helvetica" pitchFamily="2" charset="0"/>
              </a:rPr>
              <a:t>.</a:t>
            </a:r>
            <a:endParaRPr lang="en-US" dirty="0">
              <a:effectLst/>
              <a:latin typeface="Helvetica" pitchFamily="2" charset="0"/>
            </a:endParaRPr>
          </a:p>
          <a:p>
            <a:pPr marL="342900" indent="-342900">
              <a:buFont typeface="+mj-lt"/>
              <a:buAutoNum type="arabicPeriod"/>
            </a:pPr>
            <a:r>
              <a:rPr lang="en-US" b="0" i="0" dirty="0">
                <a:effectLst/>
                <a:latin typeface="Helvetica" pitchFamily="2" charset="0"/>
              </a:rPr>
              <a:t>﻿﻿El personal debe </a:t>
            </a:r>
            <a:r>
              <a:rPr lang="en-US" b="0" i="0" dirty="0" err="1">
                <a:effectLst/>
                <a:latin typeface="Helvetica" pitchFamily="2" charset="0"/>
              </a:rPr>
              <a:t>abstenerse</a:t>
            </a:r>
            <a:r>
              <a:rPr lang="en-US" b="0" i="0" dirty="0">
                <a:effectLst/>
                <a:latin typeface="Helvetica" pitchFamily="2" charset="0"/>
              </a:rPr>
              <a:t> de </a:t>
            </a:r>
            <a:r>
              <a:rPr lang="en-US" b="0" i="0" dirty="0" err="1">
                <a:effectLst/>
                <a:latin typeface="Helvetica" pitchFamily="2" charset="0"/>
              </a:rPr>
              <a:t>promover</a:t>
            </a:r>
            <a:r>
              <a:rPr lang="en-US" b="0" i="0" dirty="0">
                <a:effectLst/>
                <a:latin typeface="Helvetica" pitchFamily="2" charset="0"/>
              </a:rPr>
              <a:t> </a:t>
            </a:r>
            <a:r>
              <a:rPr lang="en-US" b="0" i="0" dirty="0" err="1">
                <a:effectLst/>
                <a:latin typeface="Helvetica" pitchFamily="2" charset="0"/>
              </a:rPr>
              <a:t>públicamente</a:t>
            </a:r>
            <a:r>
              <a:rPr lang="en-US" b="0" i="0" dirty="0">
                <a:effectLst/>
                <a:latin typeface="Helvetica" pitchFamily="2" charset="0"/>
              </a:rPr>
              <a:t> a </a:t>
            </a:r>
            <a:r>
              <a:rPr lang="en-US" b="0" i="0" dirty="0" err="1">
                <a:effectLst/>
                <a:latin typeface="Helvetica" pitchFamily="2" charset="0"/>
              </a:rPr>
              <a:t>entidades</a:t>
            </a:r>
            <a:r>
              <a:rPr lang="en-US" b="0" i="0" dirty="0">
                <a:effectLst/>
                <a:latin typeface="Helvetica" pitchFamily="2" charset="0"/>
              </a:rPr>
              <a:t> </a:t>
            </a:r>
            <a:r>
              <a:rPr lang="en-US" b="0" i="0" dirty="0" err="1">
                <a:effectLst/>
                <a:latin typeface="Helvetica" pitchFamily="2" charset="0"/>
              </a:rPr>
              <a:t>externas</a:t>
            </a:r>
            <a:r>
              <a:rPr lang="en-US" b="0" i="0" dirty="0">
                <a:effectLst/>
                <a:latin typeface="Helvetica" pitchFamily="2" charset="0"/>
              </a:rPr>
              <a:t> </a:t>
            </a:r>
            <a:r>
              <a:rPr lang="en-US" b="0" i="0" dirty="0" err="1">
                <a:effectLst/>
                <a:latin typeface="Helvetica" pitchFamily="2" charset="0"/>
              </a:rPr>
              <a:t>relacionadas</a:t>
            </a:r>
            <a:r>
              <a:rPr lang="en-US" b="0" i="0" dirty="0">
                <a:effectLst/>
                <a:latin typeface="Helvetica" pitchFamily="2" charset="0"/>
              </a:rPr>
              <a:t> con los </a:t>
            </a:r>
            <a:r>
              <a:rPr lang="en-US" b="0" i="0" dirty="0" err="1">
                <a:effectLst/>
                <a:latin typeface="Helvetica" pitchFamily="2" charset="0"/>
              </a:rPr>
              <a:t>propósitos</a:t>
            </a:r>
            <a:r>
              <a:rPr lang="en-US" b="0" i="0" dirty="0">
                <a:effectLst/>
                <a:latin typeface="Helvetica" pitchFamily="2" charset="0"/>
              </a:rPr>
              <a:t>, </a:t>
            </a:r>
            <a:r>
              <a:rPr lang="en-US" b="0" i="0" dirty="0" err="1">
                <a:effectLst/>
                <a:latin typeface="Helvetica" pitchFamily="2" charset="0"/>
              </a:rPr>
              <a:t>actividades</a:t>
            </a:r>
            <a:r>
              <a:rPr lang="en-US" b="0" i="0" dirty="0">
                <a:effectLst/>
                <a:latin typeface="Helvetica" pitchFamily="2" charset="0"/>
              </a:rPr>
              <a:t> o </a:t>
            </a:r>
            <a:r>
              <a:rPr lang="en-US" b="0" i="0" dirty="0" err="1">
                <a:effectLst/>
                <a:latin typeface="Helvetica" pitchFamily="2" charset="0"/>
              </a:rPr>
              <a:t>intereses</a:t>
            </a:r>
            <a:r>
              <a:rPr lang="en-US" b="0" i="0" dirty="0">
                <a:effectLst/>
                <a:latin typeface="Helvetica" pitchFamily="2" charset="0"/>
              </a:rPr>
              <a:t> de las </a:t>
            </a:r>
            <a:r>
              <a:rPr lang="en-US" b="0" i="0" dirty="0" err="1">
                <a:effectLst/>
                <a:latin typeface="Helvetica" pitchFamily="2" charset="0"/>
              </a:rPr>
              <a:t>Naciones</a:t>
            </a:r>
            <a:r>
              <a:rPr lang="en-US" b="0" i="0" dirty="0">
                <a:effectLst/>
                <a:latin typeface="Helvetica" pitchFamily="2" charset="0"/>
              </a:rPr>
              <a:t> </a:t>
            </a:r>
            <a:r>
              <a:rPr lang="en-US" b="0" i="0" dirty="0" err="1">
                <a:effectLst/>
                <a:latin typeface="Helvetica" pitchFamily="2" charset="0"/>
              </a:rPr>
              <a:t>Unidas</a:t>
            </a:r>
            <a:r>
              <a:rPr lang="en-US" b="0" i="0" dirty="0">
                <a:effectLst/>
                <a:latin typeface="Helvetica" pitchFamily="2" charset="0"/>
              </a:rPr>
              <a:t> o de </a:t>
            </a:r>
            <a:r>
              <a:rPr lang="en-US" b="0" i="0" dirty="0" err="1">
                <a:effectLst/>
                <a:latin typeface="Helvetica" pitchFamily="2" charset="0"/>
              </a:rPr>
              <a:t>participar</a:t>
            </a:r>
            <a:r>
              <a:rPr lang="en-US" b="0" i="0" dirty="0">
                <a:effectLst/>
                <a:latin typeface="Helvetica" pitchFamily="2" charset="0"/>
              </a:rPr>
              <a:t> en </a:t>
            </a:r>
            <a:r>
              <a:rPr lang="en-US" b="0" i="0" dirty="0" err="1">
                <a:effectLst/>
                <a:latin typeface="Helvetica" pitchFamily="2" charset="0"/>
              </a:rPr>
              <a:t>actividades</a:t>
            </a:r>
            <a:r>
              <a:rPr lang="en-US" b="0" i="0" dirty="0">
                <a:effectLst/>
                <a:latin typeface="Helvetica" pitchFamily="2" charset="0"/>
              </a:rPr>
              <a:t> de </a:t>
            </a:r>
            <a:r>
              <a:rPr lang="en-US" b="0" i="0" dirty="0" err="1">
                <a:effectLst/>
                <a:latin typeface="Helvetica" pitchFamily="2" charset="0"/>
              </a:rPr>
              <a:t>recaudación</a:t>
            </a:r>
            <a:r>
              <a:rPr lang="en-US" b="0" i="0" dirty="0">
                <a:effectLst/>
                <a:latin typeface="Helvetica" pitchFamily="2" charset="0"/>
              </a:rPr>
              <a:t> de </a:t>
            </a:r>
            <a:r>
              <a:rPr lang="en-US" b="0" i="0" dirty="0" err="1">
                <a:effectLst/>
                <a:latin typeface="Helvetica" pitchFamily="2" charset="0"/>
              </a:rPr>
              <a:t>fondos</a:t>
            </a:r>
            <a:r>
              <a:rPr lang="en-US" b="0" i="0" dirty="0">
                <a:effectLst/>
                <a:latin typeface="Helvetica" pitchFamily="2" charset="0"/>
              </a:rPr>
              <a:t> para </a:t>
            </a:r>
            <a:r>
              <a:rPr lang="en-US" b="0" i="0" dirty="0" err="1">
                <a:effectLst/>
                <a:latin typeface="Helvetica" pitchFamily="2" charset="0"/>
              </a:rPr>
              <a:t>estas</a:t>
            </a:r>
            <a:r>
              <a:rPr lang="en-US" b="0" i="0" dirty="0">
                <a:effectLst/>
                <a:latin typeface="Helvetica" pitchFamily="2" charset="0"/>
              </a:rPr>
              <a:t>, ya que </a:t>
            </a:r>
            <a:r>
              <a:rPr lang="en-US" b="0" i="0" dirty="0" err="1">
                <a:effectLst/>
                <a:latin typeface="Helvetica" pitchFamily="2" charset="0"/>
              </a:rPr>
              <a:t>hacerlo</a:t>
            </a:r>
            <a:r>
              <a:rPr lang="en-US" b="0" i="0" dirty="0">
                <a:effectLst/>
                <a:latin typeface="Helvetica" pitchFamily="2" charset="0"/>
              </a:rPr>
              <a:t> </a:t>
            </a:r>
            <a:r>
              <a:rPr lang="en-US" b="0" i="0" dirty="0" err="1">
                <a:effectLst/>
                <a:latin typeface="Helvetica" pitchFamily="2" charset="0"/>
              </a:rPr>
              <a:t>pondría</a:t>
            </a:r>
            <a:r>
              <a:rPr lang="en-US" b="0" i="0" dirty="0">
                <a:effectLst/>
                <a:latin typeface="Helvetica" pitchFamily="2" charset="0"/>
              </a:rPr>
              <a:t> en </a:t>
            </a:r>
            <a:r>
              <a:rPr lang="en-US" b="0" i="0" dirty="0" err="1">
                <a:effectLst/>
                <a:latin typeface="Helvetica" pitchFamily="2" charset="0"/>
              </a:rPr>
              <a:t>tela</a:t>
            </a:r>
            <a:r>
              <a:rPr lang="en-US" b="0" i="0" dirty="0">
                <a:effectLst/>
                <a:latin typeface="Helvetica" pitchFamily="2" charset="0"/>
              </a:rPr>
              <a:t> de </a:t>
            </a:r>
            <a:r>
              <a:rPr lang="en-US" b="0" i="0" dirty="0" err="1">
                <a:effectLst/>
                <a:latin typeface="Helvetica" pitchFamily="2" charset="0"/>
              </a:rPr>
              <a:t>juicio</a:t>
            </a:r>
            <a:r>
              <a:rPr lang="en-US" b="0" i="0" dirty="0">
                <a:effectLst/>
                <a:latin typeface="Helvetica" pitchFamily="2" charset="0"/>
              </a:rPr>
              <a:t> su </a:t>
            </a:r>
            <a:r>
              <a:rPr lang="en-US" b="0" i="0" dirty="0" err="1">
                <a:effectLst/>
                <a:latin typeface="Helvetica" pitchFamily="2" charset="0"/>
              </a:rPr>
              <a:t>independencia</a:t>
            </a:r>
            <a:r>
              <a:rPr lang="en-US" b="0" i="0" dirty="0">
                <a:effectLst/>
                <a:latin typeface="Helvetica" pitchFamily="2" charset="0"/>
              </a:rPr>
              <a:t> e </a:t>
            </a:r>
            <a:r>
              <a:rPr lang="en-US" b="0" i="0" dirty="0" err="1">
                <a:effectLst/>
                <a:latin typeface="Helvetica" pitchFamily="2" charset="0"/>
              </a:rPr>
              <a:t>imparcialidad</a:t>
            </a:r>
            <a:r>
              <a:rPr lang="en-US" b="0" i="0" dirty="0">
                <a:effectLst/>
                <a:latin typeface="Helvetica" pitchFamily="2" charset="0"/>
              </a:rPr>
              <a:t> y </a:t>
            </a:r>
            <a:r>
              <a:rPr lang="en-US" b="0" i="0" dirty="0" err="1">
                <a:effectLst/>
                <a:latin typeface="Helvetica" pitchFamily="2" charset="0"/>
              </a:rPr>
              <a:t>podría</a:t>
            </a:r>
            <a:r>
              <a:rPr lang="en-US" b="0" i="0" dirty="0">
                <a:effectLst/>
                <a:latin typeface="Helvetica" pitchFamily="2" charset="0"/>
              </a:rPr>
              <a:t> </a:t>
            </a:r>
            <a:r>
              <a:rPr lang="en-US" b="0" i="0" dirty="0" err="1">
                <a:effectLst/>
                <a:latin typeface="Helvetica" pitchFamily="2" charset="0"/>
              </a:rPr>
              <a:t>percibirse</a:t>
            </a:r>
            <a:r>
              <a:rPr lang="en-US" b="0" i="0" dirty="0">
                <a:effectLst/>
                <a:latin typeface="Helvetica" pitchFamily="2" charset="0"/>
              </a:rPr>
              <a:t> </a:t>
            </a:r>
            <a:r>
              <a:rPr lang="en-US" b="0" i="0" dirty="0" err="1">
                <a:effectLst/>
                <a:latin typeface="Helvetica" pitchFamily="2" charset="0"/>
              </a:rPr>
              <a:t>como</a:t>
            </a:r>
            <a:r>
              <a:rPr lang="en-US" b="0" i="0" dirty="0">
                <a:effectLst/>
                <a:latin typeface="Helvetica" pitchFamily="2" charset="0"/>
              </a:rPr>
              <a:t> un</a:t>
            </a:r>
            <a:br>
              <a:rPr lang="en-US" b="0" i="0" dirty="0">
                <a:effectLst/>
                <a:latin typeface="Helvetica" pitchFamily="2" charset="0"/>
              </a:rPr>
            </a:br>
            <a:r>
              <a:rPr lang="en-US" b="0" i="0" dirty="0" err="1">
                <a:effectLst/>
                <a:latin typeface="Helvetica" pitchFamily="2" charset="0"/>
              </a:rPr>
              <a:t>respaldo</a:t>
            </a:r>
            <a:r>
              <a:rPr lang="en-US" b="0" i="0" dirty="0">
                <a:effectLst/>
                <a:latin typeface="Helvetica" pitchFamily="2" charset="0"/>
              </a:rPr>
              <a:t> </a:t>
            </a:r>
            <a:r>
              <a:rPr lang="en-US" b="0" i="0" dirty="0" err="1">
                <a:effectLst/>
                <a:latin typeface="Helvetica" pitchFamily="2" charset="0"/>
              </a:rPr>
              <a:t>nacia</a:t>
            </a:r>
            <a:r>
              <a:rPr lang="en-US" b="0" i="0" dirty="0">
                <a:effectLst/>
                <a:latin typeface="Helvetica" pitchFamily="2" charset="0"/>
              </a:rPr>
              <a:t> </a:t>
            </a:r>
            <a:r>
              <a:rPr lang="en-US" b="0" i="0" dirty="0" err="1">
                <a:effectLst/>
                <a:latin typeface="Helvetica" pitchFamily="2" charset="0"/>
              </a:rPr>
              <a:t>dichas</a:t>
            </a:r>
            <a:r>
              <a:rPr lang="en-US" b="0" i="0" dirty="0">
                <a:effectLst/>
                <a:latin typeface="Helvetica" pitchFamily="2" charset="0"/>
              </a:rPr>
              <a:t> </a:t>
            </a:r>
            <a:r>
              <a:rPr lang="en-US" b="0" i="0" dirty="0" err="1">
                <a:effectLst/>
                <a:latin typeface="Helvetica" pitchFamily="2" charset="0"/>
              </a:rPr>
              <a:t>entidades</a:t>
            </a:r>
            <a:r>
              <a:rPr lang="en-US" b="0" i="0" dirty="0">
                <a:effectLst/>
                <a:latin typeface="Helvetica" pitchFamily="2" charset="0"/>
              </a:rPr>
              <a:t> </a:t>
            </a:r>
            <a:r>
              <a:rPr lang="en-US" b="0" i="0" dirty="0" err="1">
                <a:effectLst/>
                <a:latin typeface="Helvetica" pitchFamily="2" charset="0"/>
              </a:rPr>
              <a:t>por</a:t>
            </a:r>
            <a:r>
              <a:rPr lang="en-US" b="0" i="0" dirty="0">
                <a:effectLst/>
                <a:latin typeface="Helvetica" pitchFamily="2" charset="0"/>
              </a:rPr>
              <a:t> </a:t>
            </a:r>
            <a:r>
              <a:rPr lang="en-US" b="0" i="0" dirty="0" err="1">
                <a:effectLst/>
                <a:latin typeface="Helvetica" pitchFamily="2" charset="0"/>
              </a:rPr>
              <a:t>parte</a:t>
            </a:r>
            <a:r>
              <a:rPr lang="en-US" b="0" i="0" dirty="0">
                <a:effectLst/>
                <a:latin typeface="Helvetica" pitchFamily="2" charset="0"/>
              </a:rPr>
              <a:t> de las </a:t>
            </a:r>
            <a:r>
              <a:rPr lang="en-US" b="0" i="0" dirty="0" err="1">
                <a:effectLst/>
                <a:latin typeface="Helvetica" pitchFamily="2" charset="0"/>
              </a:rPr>
              <a:t>Naciones</a:t>
            </a:r>
            <a:r>
              <a:rPr lang="en-US" b="0" i="0" dirty="0">
                <a:effectLst/>
                <a:latin typeface="Helvetica" pitchFamily="2" charset="0"/>
              </a:rPr>
              <a:t> </a:t>
            </a:r>
            <a:r>
              <a:rPr lang="en-US" b="0" i="0" dirty="0" err="1">
                <a:effectLst/>
                <a:latin typeface="Helvetica" pitchFamily="2" charset="0"/>
              </a:rPr>
              <a:t>Unidas</a:t>
            </a:r>
            <a:r>
              <a:rPr lang="en-US" b="0" i="0" dirty="0">
                <a:effectLst/>
                <a:latin typeface="Helvetica" pitchFamily="2" charset="0"/>
              </a:rPr>
              <a:t>.</a:t>
            </a:r>
            <a:endParaRPr lang="en-US" dirty="0">
              <a:effectLst/>
              <a:latin typeface="Helvetica" pitchFamily="2" charset="0"/>
            </a:endParaRPr>
          </a:p>
          <a:p>
            <a:pPr marL="342900" indent="-342900">
              <a:buFont typeface="+mj-lt"/>
              <a:buAutoNum type="arabicPeriod"/>
            </a:pPr>
            <a:r>
              <a:rPr lang="en-US" b="0" i="0" dirty="0">
                <a:effectLst/>
                <a:latin typeface="Helvetica" pitchFamily="2" charset="0"/>
              </a:rPr>
              <a:t>﻿﻿En las </a:t>
            </a:r>
            <a:r>
              <a:rPr lang="en-US" b="0" i="0" dirty="0" err="1">
                <a:effectLst/>
                <a:latin typeface="Helvetica" pitchFamily="2" charset="0"/>
              </a:rPr>
              <a:t>secciones</a:t>
            </a:r>
            <a:r>
              <a:rPr lang="en-US" b="0" i="0" dirty="0">
                <a:effectLst/>
                <a:latin typeface="Helvetica" pitchFamily="2" charset="0"/>
              </a:rPr>
              <a:t> 6.1 a 6.5 de la </a:t>
            </a:r>
            <a:r>
              <a:rPr lang="en-US" b="0" i="0" dirty="0" err="1">
                <a:effectLst/>
                <a:latin typeface="Helvetica" pitchFamily="2" charset="0"/>
              </a:rPr>
              <a:t>instrucción</a:t>
            </a:r>
            <a:r>
              <a:rPr lang="en-US" b="0" i="0" dirty="0">
                <a:effectLst/>
                <a:latin typeface="Helvetica" pitchFamily="2" charset="0"/>
              </a:rPr>
              <a:t> </a:t>
            </a:r>
            <a:r>
              <a:rPr lang="en-US" b="0" i="0" dirty="0" err="1">
                <a:effectLst/>
                <a:latin typeface="Helvetica" pitchFamily="2" charset="0"/>
              </a:rPr>
              <a:t>administrativa</a:t>
            </a:r>
            <a:r>
              <a:rPr lang="en-US" b="0" i="0" dirty="0">
                <a:effectLst/>
                <a:latin typeface="Helvetica" pitchFamily="2" charset="0"/>
              </a:rPr>
              <a:t> </a:t>
            </a:r>
            <a:r>
              <a:rPr lang="en-US" b="0" i="0" dirty="0" err="1">
                <a:effectLst/>
                <a:latin typeface="Helvetica" pitchFamily="2" charset="0"/>
              </a:rPr>
              <a:t>sobre</a:t>
            </a:r>
            <a:r>
              <a:rPr lang="en-US" b="0" i="0" dirty="0">
                <a:effectLst/>
                <a:latin typeface="Helvetica" pitchFamily="2" charset="0"/>
              </a:rPr>
              <a:t> </a:t>
            </a:r>
            <a:r>
              <a:rPr lang="en-US" b="0" i="0" dirty="0" err="1">
                <a:effectLst/>
                <a:latin typeface="Helvetica" pitchFamily="2" charset="0"/>
              </a:rPr>
              <a:t>actividades</a:t>
            </a:r>
            <a:r>
              <a:rPr lang="en-US" b="0" i="0" dirty="0">
                <a:effectLst/>
                <a:latin typeface="Helvetica" pitchFamily="2" charset="0"/>
              </a:rPr>
              <a:t> </a:t>
            </a:r>
            <a:r>
              <a:rPr lang="en-US" b="0" i="0" dirty="0" err="1">
                <a:effectLst/>
                <a:latin typeface="Helvetica" pitchFamily="2" charset="0"/>
              </a:rPr>
              <a:t>externas</a:t>
            </a:r>
            <a:r>
              <a:rPr lang="en-US" b="0" i="0" dirty="0">
                <a:effectLst/>
                <a:latin typeface="Helvetica" pitchFamily="2" charset="0"/>
              </a:rPr>
              <a:t> (ST/Al/2000/13), se </a:t>
            </a:r>
            <a:r>
              <a:rPr lang="en-US" b="0" i="0" dirty="0" err="1">
                <a:effectLst/>
                <a:latin typeface="Helvetica" pitchFamily="2" charset="0"/>
              </a:rPr>
              <a:t>establecen</a:t>
            </a:r>
            <a:r>
              <a:rPr lang="en-US" b="0" i="0" dirty="0">
                <a:effectLst/>
                <a:latin typeface="Helvetica" pitchFamily="2" charset="0"/>
              </a:rPr>
              <a:t> los </a:t>
            </a:r>
            <a:r>
              <a:rPr lang="en-US" b="0" i="0" dirty="0" err="1">
                <a:effectLst/>
                <a:latin typeface="Helvetica" pitchFamily="2" charset="0"/>
              </a:rPr>
              <a:t>procedimientos</a:t>
            </a:r>
            <a:r>
              <a:rPr lang="en-US" b="0" i="0" dirty="0">
                <a:effectLst/>
                <a:latin typeface="Helvetica" pitchFamily="2" charset="0"/>
              </a:rPr>
              <a:t> para que el personal </a:t>
            </a:r>
            <a:r>
              <a:rPr lang="en-US" b="0" i="0" dirty="0" err="1">
                <a:effectLst/>
                <a:latin typeface="Helvetica" pitchFamily="2" charset="0"/>
              </a:rPr>
              <a:t>pueda</a:t>
            </a:r>
            <a:r>
              <a:rPr lang="en-US" b="0" i="0" dirty="0">
                <a:effectLst/>
                <a:latin typeface="Helvetica" pitchFamily="2" charset="0"/>
              </a:rPr>
              <a:t> </a:t>
            </a:r>
            <a:r>
              <a:rPr lang="en-US" b="0" i="0" dirty="0" err="1">
                <a:effectLst/>
                <a:latin typeface="Helvetica" pitchFamily="2" charset="0"/>
              </a:rPr>
              <a:t>solicitar</a:t>
            </a:r>
            <a:r>
              <a:rPr lang="en-US" b="0" i="0" dirty="0">
                <a:effectLst/>
                <a:latin typeface="Helvetica" pitchFamily="2" charset="0"/>
              </a:rPr>
              <a:t> </a:t>
            </a:r>
            <a:r>
              <a:rPr lang="en-US" b="0" i="0" dirty="0" err="1">
                <a:effectLst/>
                <a:latin typeface="Helvetica" pitchFamily="2" charset="0"/>
              </a:rPr>
              <a:t>confidencialmente</a:t>
            </a:r>
            <a:r>
              <a:rPr lang="en-US" b="0" i="0" dirty="0">
                <a:effectLst/>
                <a:latin typeface="Helvetica" pitchFamily="2" charset="0"/>
              </a:rPr>
              <a:t> </a:t>
            </a:r>
            <a:r>
              <a:rPr lang="en-US" b="0" i="0" dirty="0" err="1">
                <a:effectLst/>
                <a:latin typeface="Helvetica" pitchFamily="2" charset="0"/>
              </a:rPr>
              <a:t>aclaraciones</a:t>
            </a:r>
            <a:r>
              <a:rPr lang="en-US" b="0" i="0" dirty="0">
                <a:effectLst/>
                <a:latin typeface="Helvetica" pitchFamily="2" charset="0"/>
              </a:rPr>
              <a:t> </a:t>
            </a:r>
            <a:r>
              <a:rPr lang="en-US" b="0" i="0" dirty="0" err="1">
                <a:effectLst/>
                <a:latin typeface="Helvetica" pitchFamily="2" charset="0"/>
              </a:rPr>
              <a:t>sobre</a:t>
            </a:r>
            <a:r>
              <a:rPr lang="en-US" b="0" i="0" dirty="0">
                <a:effectLst/>
                <a:latin typeface="Helvetica" pitchFamily="2" charset="0"/>
              </a:rPr>
              <a:t> </a:t>
            </a:r>
            <a:r>
              <a:rPr lang="en-US" b="0" i="0" dirty="0" err="1">
                <a:effectLst/>
                <a:latin typeface="Helvetica" pitchFamily="2" charset="0"/>
              </a:rPr>
              <a:t>si</a:t>
            </a:r>
            <a:r>
              <a:rPr lang="en-US" b="0" i="0" dirty="0">
                <a:effectLst/>
                <a:latin typeface="Helvetica" pitchFamily="2" charset="0"/>
              </a:rPr>
              <a:t> la </a:t>
            </a:r>
            <a:r>
              <a:rPr lang="en-US" b="0" i="0" dirty="0" err="1">
                <a:effectLst/>
                <a:latin typeface="Helvetica" pitchFamily="2" charset="0"/>
              </a:rPr>
              <a:t>participación</a:t>
            </a:r>
            <a:r>
              <a:rPr lang="en-US" b="0" i="0" dirty="0">
                <a:effectLst/>
                <a:latin typeface="Helvetica" pitchFamily="2" charset="0"/>
              </a:rPr>
              <a:t> </a:t>
            </a:r>
            <a:r>
              <a:rPr lang="en-US" b="0" i="0" dirty="0" err="1">
                <a:effectLst/>
                <a:latin typeface="Helvetica" pitchFamily="2" charset="0"/>
              </a:rPr>
              <a:t>prevista</a:t>
            </a:r>
            <a:r>
              <a:rPr lang="en-US" b="0" i="0" dirty="0">
                <a:effectLst/>
                <a:latin typeface="Helvetica" pitchFamily="2" charset="0"/>
              </a:rPr>
              <a:t> en </a:t>
            </a:r>
            <a:r>
              <a:rPr lang="en-US" b="0" i="0" dirty="0" err="1">
                <a:effectLst/>
                <a:latin typeface="Helvetica" pitchFamily="2" charset="0"/>
              </a:rPr>
              <a:t>una</a:t>
            </a:r>
            <a:r>
              <a:rPr lang="en-US" b="0" i="0" dirty="0">
                <a:effectLst/>
                <a:latin typeface="Helvetica" pitchFamily="2" charset="0"/>
              </a:rPr>
              <a:t> </a:t>
            </a:r>
            <a:r>
              <a:rPr lang="en-US" b="0" i="0" dirty="0" err="1">
                <a:effectLst/>
                <a:latin typeface="Helvetica" pitchFamily="2" charset="0"/>
              </a:rPr>
              <a:t>actividad</a:t>
            </a:r>
            <a:r>
              <a:rPr lang="en-US" b="0" i="0" dirty="0">
                <a:effectLst/>
                <a:latin typeface="Helvetica" pitchFamily="2" charset="0"/>
              </a:rPr>
              <a:t> o </a:t>
            </a:r>
            <a:r>
              <a:rPr lang="en-US" b="0" i="0" dirty="0" err="1">
                <a:effectLst/>
                <a:latin typeface="Helvetica" pitchFamily="2" charset="0"/>
              </a:rPr>
              <a:t>una</a:t>
            </a:r>
            <a:r>
              <a:rPr lang="en-US" b="0" i="0" dirty="0">
                <a:effectLst/>
                <a:latin typeface="Helvetica" pitchFamily="2" charset="0"/>
              </a:rPr>
              <a:t> </a:t>
            </a:r>
            <a:r>
              <a:rPr lang="en-US" b="0" i="0" dirty="0" err="1">
                <a:effectLst/>
                <a:latin typeface="Helvetica" pitchFamily="2" charset="0"/>
              </a:rPr>
              <a:t>ocupación</a:t>
            </a:r>
            <a:r>
              <a:rPr lang="en-US" b="0" i="0" dirty="0">
                <a:effectLst/>
                <a:latin typeface="Helvetica" pitchFamily="2" charset="0"/>
              </a:rPr>
              <a:t> o </a:t>
            </a:r>
            <a:r>
              <a:rPr lang="en-US" b="0" i="0" dirty="0" err="1">
                <a:effectLst/>
                <a:latin typeface="Helvetica" pitchFamily="2" charset="0"/>
              </a:rPr>
              <a:t>empleo</a:t>
            </a:r>
            <a:r>
              <a:rPr lang="en-US" b="0" i="0" dirty="0">
                <a:effectLst/>
                <a:latin typeface="Helvetica" pitchFamily="2" charset="0"/>
              </a:rPr>
              <a:t> </a:t>
            </a:r>
            <a:r>
              <a:rPr lang="en-US" b="0" i="0" dirty="0" err="1">
                <a:effectLst/>
                <a:latin typeface="Helvetica" pitchFamily="2" charset="0"/>
              </a:rPr>
              <a:t>fuera</a:t>
            </a:r>
            <a:r>
              <a:rPr lang="en-US" b="0" i="0" dirty="0">
                <a:effectLst/>
                <a:latin typeface="Helvetica" pitchFamily="2" charset="0"/>
              </a:rPr>
              <a:t> de la </a:t>
            </a:r>
            <a:r>
              <a:rPr lang="en-US" b="0" i="0" dirty="0" err="1">
                <a:effectLst/>
                <a:latin typeface="Helvetica" pitchFamily="2" charset="0"/>
              </a:rPr>
              <a:t>Organización</a:t>
            </a:r>
            <a:r>
              <a:rPr lang="en-US" b="0" i="0" dirty="0">
                <a:effectLst/>
                <a:latin typeface="Helvetica" pitchFamily="2" charset="0"/>
              </a:rPr>
              <a:t> </a:t>
            </a:r>
            <a:r>
              <a:rPr lang="en-US" b="0" i="0" dirty="0" err="1">
                <a:effectLst/>
                <a:latin typeface="Helvetica" pitchFamily="2" charset="0"/>
              </a:rPr>
              <a:t>entraría</a:t>
            </a:r>
            <a:r>
              <a:rPr lang="en-US" b="0" i="0" dirty="0">
                <a:effectLst/>
                <a:latin typeface="Helvetica" pitchFamily="2" charset="0"/>
              </a:rPr>
              <a:t> en </a:t>
            </a:r>
            <a:r>
              <a:rPr lang="en-US" b="0" i="0" dirty="0" err="1">
                <a:effectLst/>
                <a:latin typeface="Helvetica" pitchFamily="2" charset="0"/>
              </a:rPr>
              <a:t>conflicto</a:t>
            </a:r>
            <a:r>
              <a:rPr lang="en-US" b="0" i="0" dirty="0">
                <a:effectLst/>
                <a:latin typeface="Helvetica" pitchFamily="2" charset="0"/>
              </a:rPr>
              <a:t> con su </a:t>
            </a:r>
            <a:r>
              <a:rPr lang="en-US" b="0" i="0" dirty="0" err="1">
                <a:effectLst/>
                <a:latin typeface="Helvetica" pitchFamily="2" charset="0"/>
              </a:rPr>
              <a:t>condición</a:t>
            </a:r>
            <a:r>
              <a:rPr lang="en-US" b="0" i="0" dirty="0">
                <a:effectLst/>
                <a:latin typeface="Helvetica" pitchFamily="2" charset="0"/>
              </a:rPr>
              <a:t> de </a:t>
            </a:r>
            <a:r>
              <a:rPr lang="en-US" b="0" i="0" dirty="0" err="1">
                <a:effectLst/>
                <a:latin typeface="Helvetica" pitchFamily="2" charset="0"/>
              </a:rPr>
              <a:t>funcionario</a:t>
            </a:r>
            <a:r>
              <a:rPr lang="en-US" b="0" i="0" dirty="0">
                <a:effectLst/>
                <a:latin typeface="Helvetica" pitchFamily="2" charset="0"/>
              </a:rPr>
              <a:t> </a:t>
            </a:r>
            <a:r>
              <a:rPr lang="en-US" b="0" i="0" dirty="0" err="1">
                <a:effectLst/>
                <a:latin typeface="Helvetica" pitchFamily="2" charset="0"/>
              </a:rPr>
              <a:t>público</a:t>
            </a:r>
            <a:r>
              <a:rPr lang="en-US" b="0" i="0" dirty="0">
                <a:effectLst/>
                <a:latin typeface="Helvetica" pitchFamily="2" charset="0"/>
              </a:rPr>
              <a:t> </a:t>
            </a:r>
            <a:r>
              <a:rPr lang="en-US" b="0" i="0" dirty="0" err="1">
                <a:effectLst/>
                <a:latin typeface="Helvetica" pitchFamily="2" charset="0"/>
              </a:rPr>
              <a:t>internacional</a:t>
            </a:r>
            <a:r>
              <a:rPr lang="en-US" b="0" i="0" dirty="0">
                <a:effectLst/>
                <a:latin typeface="Helvetica" pitchFamily="2" charset="0"/>
              </a:rPr>
              <a:t>.</a:t>
            </a:r>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23</a:t>
            </a:fld>
            <a:endParaRPr lang="en-US"/>
          </a:p>
        </p:txBody>
      </p:sp>
    </p:spTree>
    <p:extLst>
      <p:ext uri="{BB962C8B-B14F-4D97-AF65-F5344CB8AC3E}">
        <p14:creationId xmlns:p14="http://schemas.microsoft.com/office/powerpoint/2010/main" val="693994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i="0" dirty="0" err="1">
                <a:effectLst/>
                <a:latin typeface="Helvetica" pitchFamily="2" charset="0"/>
              </a:rPr>
              <a:t>Caso</a:t>
            </a:r>
            <a:r>
              <a:rPr lang="en-US" sz="2000" b="1" i="0" dirty="0">
                <a:effectLst/>
                <a:latin typeface="Helvetica" pitchFamily="2" charset="0"/>
              </a:rPr>
              <a:t> 3: </a:t>
            </a:r>
            <a:r>
              <a:rPr lang="en-US" sz="2000" b="1" i="0" dirty="0" err="1">
                <a:effectLst/>
                <a:latin typeface="Helvetica" pitchFamily="2" charset="0"/>
              </a:rPr>
              <a:t>Propiedad</a:t>
            </a:r>
            <a:r>
              <a:rPr lang="en-US" sz="2000" b="1" i="0" dirty="0">
                <a:effectLst/>
                <a:latin typeface="Helvetica" pitchFamily="2" charset="0"/>
              </a:rPr>
              <a:t> de </a:t>
            </a:r>
            <a:r>
              <a:rPr lang="en-US" sz="2000" b="1" i="0" dirty="0" err="1">
                <a:effectLst/>
                <a:latin typeface="Helvetica" pitchFamily="2" charset="0"/>
              </a:rPr>
              <a:t>una</a:t>
            </a:r>
            <a:r>
              <a:rPr lang="en-US" sz="2000" b="1" i="0" dirty="0">
                <a:effectLst/>
                <a:latin typeface="Helvetica" pitchFamily="2" charset="0"/>
              </a:rPr>
              <a:t> </a:t>
            </a:r>
            <a:r>
              <a:rPr lang="en-US" sz="2000" b="1" i="0" dirty="0" err="1">
                <a:effectLst/>
                <a:latin typeface="Helvetica" pitchFamily="2" charset="0"/>
              </a:rPr>
              <a:t>empresa</a:t>
            </a:r>
            <a:endParaRPr lang="en-US" sz="2000" b="1" dirty="0">
              <a:effectLst/>
              <a:latin typeface="Helvetica" pitchFamily="2" charset="0"/>
            </a:endParaRPr>
          </a:p>
          <a:p>
            <a:endParaRPr lang="en-US" sz="2000" dirty="0">
              <a:effectLst/>
              <a:latin typeface="Helvetica" pitchFamily="2" charset="0"/>
            </a:endParaRPr>
          </a:p>
          <a:p>
            <a:r>
              <a:rPr lang="en-US" sz="2000" b="0" i="0" dirty="0" err="1">
                <a:effectLst/>
                <a:latin typeface="Helvetica" pitchFamily="2" charset="0"/>
              </a:rPr>
              <a:t>Pase</a:t>
            </a:r>
            <a:r>
              <a:rPr lang="en-US" sz="2000" b="0" i="0" dirty="0">
                <a:effectLst/>
                <a:latin typeface="Helvetica" pitchFamily="2" charset="0"/>
              </a:rPr>
              <a:t> a las </a:t>
            </a:r>
            <a:r>
              <a:rPr lang="en-US" sz="2000" b="0" i="0" dirty="0" err="1">
                <a:effectLst/>
                <a:latin typeface="Helvetica" pitchFamily="2" charset="0"/>
              </a:rPr>
              <a:t>DIAPOSITIVAS</a:t>
            </a:r>
            <a:r>
              <a:rPr lang="en-US" sz="2000" b="0" i="0" dirty="0">
                <a:effectLst/>
                <a:latin typeface="Helvetica" pitchFamily="2" charset="0"/>
              </a:rPr>
              <a:t> 24 y 25 e invite a un </a:t>
            </a:r>
            <a:r>
              <a:rPr lang="en-US" sz="2000" b="0" i="0" dirty="0" err="1">
                <a:effectLst/>
                <a:latin typeface="Helvetica" pitchFamily="2" charset="0"/>
              </a:rPr>
              <a:t>participante</a:t>
            </a:r>
            <a:r>
              <a:rPr lang="en-US" sz="2000" b="0" i="0" dirty="0">
                <a:effectLst/>
                <a:latin typeface="Helvetica" pitchFamily="2" charset="0"/>
              </a:rPr>
              <a:t> a leer el </a:t>
            </a:r>
            <a:r>
              <a:rPr lang="en-US" sz="2000" b="0" i="0" dirty="0" err="1">
                <a:effectLst/>
                <a:latin typeface="Helvetica" pitchFamily="2" charset="0"/>
              </a:rPr>
              <a:t>caso</a:t>
            </a:r>
            <a:r>
              <a:rPr lang="en-US" sz="2000" b="0" i="0" dirty="0">
                <a:effectLst/>
                <a:latin typeface="Helvetica" pitchFamily="2" charset="0"/>
              </a:rPr>
              <a:t> al </a:t>
            </a:r>
            <a:r>
              <a:rPr lang="en-US" sz="2000" b="0" i="0" dirty="0" err="1">
                <a:effectLst/>
                <a:latin typeface="Helvetica" pitchFamily="2" charset="0"/>
              </a:rPr>
              <a:t>grupo</a:t>
            </a:r>
            <a:r>
              <a:rPr lang="en-US" sz="2000" b="0" i="0" dirty="0">
                <a:effectLst/>
                <a:latin typeface="Helvetica" pitchFamily="2" charset="0"/>
              </a:rPr>
              <a:t>.</a:t>
            </a:r>
          </a:p>
          <a:p>
            <a:r>
              <a:rPr lang="en-US" sz="2000" b="0" i="0" dirty="0">
                <a:effectLst/>
                <a:latin typeface="Helvetica" pitchFamily="2" charset="0"/>
              </a:rPr>
              <a:t> Este </a:t>
            </a:r>
            <a:r>
              <a:rPr lang="en-US" sz="2000" b="0" i="0" dirty="0" err="1">
                <a:effectLst/>
                <a:latin typeface="Helvetica" pitchFamily="2" charset="0"/>
              </a:rPr>
              <a:t>caso</a:t>
            </a:r>
            <a:r>
              <a:rPr lang="en-US" sz="2000" b="0" i="0" dirty="0">
                <a:effectLst/>
                <a:latin typeface="Helvetica" pitchFamily="2" charset="0"/>
              </a:rPr>
              <a:t> </a:t>
            </a:r>
            <a:r>
              <a:rPr lang="en-US" sz="2000" b="0" i="0" dirty="0" err="1">
                <a:effectLst/>
                <a:latin typeface="Helvetica" pitchFamily="2" charset="0"/>
              </a:rPr>
              <a:t>también</a:t>
            </a:r>
            <a:r>
              <a:rPr lang="en-US" sz="2000" b="0" i="0" dirty="0">
                <a:effectLst/>
                <a:latin typeface="Helvetica" pitchFamily="2" charset="0"/>
              </a:rPr>
              <a:t> se </a:t>
            </a:r>
            <a:r>
              <a:rPr lang="en-US" sz="2000" b="0" i="0" dirty="0" err="1">
                <a:effectLst/>
                <a:latin typeface="Helvetica" pitchFamily="2" charset="0"/>
              </a:rPr>
              <a:t>encuentra</a:t>
            </a:r>
            <a:r>
              <a:rPr lang="en-US" sz="2000" b="0" i="0" dirty="0">
                <a:effectLst/>
                <a:latin typeface="Helvetica" pitchFamily="2" charset="0"/>
              </a:rPr>
              <a:t> en la </a:t>
            </a:r>
            <a:r>
              <a:rPr lang="en-US" sz="2000" b="0" i="0" dirty="0" err="1">
                <a:effectLst/>
                <a:latin typeface="Helvetica" pitchFamily="2" charset="0"/>
              </a:rPr>
              <a:t>Guía</a:t>
            </a:r>
            <a:r>
              <a:rPr lang="en-US" sz="2000" b="0" i="0" dirty="0">
                <a:effectLst/>
                <a:latin typeface="Helvetica" pitchFamily="2" charset="0"/>
              </a:rPr>
              <a:t> del </a:t>
            </a:r>
            <a:r>
              <a:rPr lang="en-US" sz="2000" b="0" i="0" dirty="0" err="1">
                <a:effectLst/>
                <a:latin typeface="Helvetica" pitchFamily="2" charset="0"/>
              </a:rPr>
              <a:t>Participante</a:t>
            </a:r>
            <a:r>
              <a:rPr lang="en-US" sz="2000" b="0" i="0" dirty="0">
                <a:effectLst/>
                <a:latin typeface="Helvetica" pitchFamily="2" charset="0"/>
              </a:rPr>
              <a:t>.</a:t>
            </a:r>
            <a:endParaRPr lang="en-US" sz="2000" dirty="0">
              <a:effectLst/>
              <a:latin typeface="Helvetica" pitchFamily="2"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24</a:t>
            </a:fld>
            <a:endParaRPr lang="en-US"/>
          </a:p>
        </p:txBody>
      </p:sp>
    </p:spTree>
    <p:extLst>
      <p:ext uri="{BB962C8B-B14F-4D97-AF65-F5344CB8AC3E}">
        <p14:creationId xmlns:p14="http://schemas.microsoft.com/office/powerpoint/2010/main" val="153877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dirty="0" err="1">
                <a:effectLst/>
                <a:latin typeface="Helvetica" pitchFamily="2" charset="0"/>
              </a:rPr>
              <a:t>Caso</a:t>
            </a:r>
            <a:r>
              <a:rPr lang="en-US" sz="1400" b="1" i="0" dirty="0">
                <a:effectLst/>
                <a:latin typeface="Helvetica" pitchFamily="2" charset="0"/>
              </a:rPr>
              <a:t> 3: </a:t>
            </a:r>
            <a:r>
              <a:rPr lang="en-US" sz="1400" b="1" i="0" dirty="0" err="1">
                <a:effectLst/>
                <a:latin typeface="Helvetica" pitchFamily="2" charset="0"/>
              </a:rPr>
              <a:t>Propiedad</a:t>
            </a:r>
            <a:r>
              <a:rPr lang="en-US" sz="1400" b="1" i="0" dirty="0">
                <a:effectLst/>
                <a:latin typeface="Helvetica" pitchFamily="2" charset="0"/>
              </a:rPr>
              <a:t> de </a:t>
            </a:r>
            <a:r>
              <a:rPr lang="en-US" sz="1400" b="1" i="0" dirty="0" err="1">
                <a:effectLst/>
                <a:latin typeface="Helvetica" pitchFamily="2" charset="0"/>
              </a:rPr>
              <a:t>una</a:t>
            </a:r>
            <a:r>
              <a:rPr lang="en-US" sz="1400" b="1" i="0" dirty="0">
                <a:effectLst/>
                <a:latin typeface="Helvetica" pitchFamily="2" charset="0"/>
              </a:rPr>
              <a:t> </a:t>
            </a:r>
            <a:r>
              <a:rPr lang="en-US" sz="1400" b="1" i="0" dirty="0" err="1">
                <a:effectLst/>
                <a:latin typeface="Helvetica" pitchFamily="2" charset="0"/>
              </a:rPr>
              <a:t>empresa</a:t>
            </a:r>
            <a:endParaRPr lang="en-US" sz="1400" b="1" dirty="0">
              <a:effectLst/>
              <a:latin typeface="Helvetica" pitchFamily="2" charset="0"/>
            </a:endParaRPr>
          </a:p>
          <a:p>
            <a:endParaRPr lang="en-US" sz="1400" dirty="0">
              <a:effectLst/>
              <a:latin typeface="Helvetica" pitchFamily="2" charset="0"/>
            </a:endParaRPr>
          </a:p>
          <a:p>
            <a:r>
              <a:rPr lang="en-US" sz="1400" b="0" i="0" dirty="0" err="1">
                <a:effectLst/>
                <a:latin typeface="Helvetica" pitchFamily="2" charset="0"/>
              </a:rPr>
              <a:t>Pase</a:t>
            </a:r>
            <a:r>
              <a:rPr lang="en-US" sz="1400" b="0" i="0" dirty="0">
                <a:effectLst/>
                <a:latin typeface="Helvetica" pitchFamily="2" charset="0"/>
              </a:rPr>
              <a:t> a las </a:t>
            </a:r>
            <a:r>
              <a:rPr lang="en-US" sz="1400" b="0" i="0" dirty="0" err="1">
                <a:effectLst/>
                <a:latin typeface="Helvetica" pitchFamily="2" charset="0"/>
              </a:rPr>
              <a:t>DIAPOSITIVAS</a:t>
            </a:r>
            <a:r>
              <a:rPr lang="en-US" sz="1400" b="0" i="0" dirty="0">
                <a:effectLst/>
                <a:latin typeface="Helvetica" pitchFamily="2" charset="0"/>
              </a:rPr>
              <a:t> 24 y 25 e invite a un </a:t>
            </a:r>
            <a:r>
              <a:rPr lang="en-US" sz="1400" b="0" i="0" dirty="0" err="1">
                <a:effectLst/>
                <a:latin typeface="Helvetica" pitchFamily="2" charset="0"/>
              </a:rPr>
              <a:t>participante</a:t>
            </a:r>
            <a:r>
              <a:rPr lang="en-US" sz="1400" b="0" i="0" dirty="0">
                <a:effectLst/>
                <a:latin typeface="Helvetica" pitchFamily="2" charset="0"/>
              </a:rPr>
              <a:t> a leer el </a:t>
            </a:r>
            <a:r>
              <a:rPr lang="en-US" sz="1400" b="0" i="0" dirty="0" err="1">
                <a:effectLst/>
                <a:latin typeface="Helvetica" pitchFamily="2" charset="0"/>
              </a:rPr>
              <a:t>caso</a:t>
            </a:r>
            <a:r>
              <a:rPr lang="en-US" sz="1400" b="0" i="0" dirty="0">
                <a:effectLst/>
                <a:latin typeface="Helvetica" pitchFamily="2" charset="0"/>
              </a:rPr>
              <a:t> al </a:t>
            </a:r>
            <a:r>
              <a:rPr lang="en-US" sz="1400" b="0" i="0" dirty="0" err="1">
                <a:effectLst/>
                <a:latin typeface="Helvetica" pitchFamily="2" charset="0"/>
              </a:rPr>
              <a:t>grupo</a:t>
            </a:r>
            <a:r>
              <a:rPr lang="en-US" sz="1400" b="0" i="0" dirty="0">
                <a:effectLst/>
                <a:latin typeface="Helvetica" pitchFamily="2" charset="0"/>
              </a:rPr>
              <a:t>.</a:t>
            </a:r>
          </a:p>
          <a:p>
            <a:r>
              <a:rPr lang="en-US" sz="1400" b="0" i="0" dirty="0">
                <a:effectLst/>
                <a:latin typeface="Helvetica" pitchFamily="2" charset="0"/>
              </a:rPr>
              <a:t> Este </a:t>
            </a:r>
            <a:r>
              <a:rPr lang="en-US" sz="1400" b="0" i="0" dirty="0" err="1">
                <a:effectLst/>
                <a:latin typeface="Helvetica" pitchFamily="2" charset="0"/>
              </a:rPr>
              <a:t>caso</a:t>
            </a:r>
            <a:r>
              <a:rPr lang="en-US" sz="1400" b="0" i="0" dirty="0">
                <a:effectLst/>
                <a:latin typeface="Helvetica" pitchFamily="2" charset="0"/>
              </a:rPr>
              <a:t> </a:t>
            </a:r>
            <a:r>
              <a:rPr lang="en-US" sz="1400" b="0" i="0" dirty="0" err="1">
                <a:effectLst/>
                <a:latin typeface="Helvetica" pitchFamily="2" charset="0"/>
              </a:rPr>
              <a:t>también</a:t>
            </a:r>
            <a:r>
              <a:rPr lang="en-US" sz="1400" b="0" i="0" dirty="0">
                <a:effectLst/>
                <a:latin typeface="Helvetica" pitchFamily="2" charset="0"/>
              </a:rPr>
              <a:t> se </a:t>
            </a:r>
            <a:r>
              <a:rPr lang="en-US" sz="1400" b="0" i="0" dirty="0" err="1">
                <a:effectLst/>
                <a:latin typeface="Helvetica" pitchFamily="2" charset="0"/>
              </a:rPr>
              <a:t>encuentra</a:t>
            </a:r>
            <a:r>
              <a:rPr lang="en-US" sz="1400" b="0" i="0" dirty="0">
                <a:effectLst/>
                <a:latin typeface="Helvetica" pitchFamily="2" charset="0"/>
              </a:rPr>
              <a:t> en la </a:t>
            </a:r>
            <a:r>
              <a:rPr lang="en-US" sz="1400" b="0" i="0" dirty="0" err="1">
                <a:effectLst/>
                <a:latin typeface="Helvetica" pitchFamily="2" charset="0"/>
              </a:rPr>
              <a:t>Guía</a:t>
            </a:r>
            <a:r>
              <a:rPr lang="en-US" sz="1400" b="0" i="0" dirty="0">
                <a:effectLst/>
                <a:latin typeface="Helvetica" pitchFamily="2" charset="0"/>
              </a:rPr>
              <a:t> del </a:t>
            </a:r>
            <a:r>
              <a:rPr lang="en-US" sz="1400" b="0" i="0" dirty="0" err="1">
                <a:effectLst/>
                <a:latin typeface="Helvetica" pitchFamily="2" charset="0"/>
              </a:rPr>
              <a:t>Participante</a:t>
            </a:r>
            <a:r>
              <a:rPr lang="en-US" sz="1400" b="0" i="0" dirty="0">
                <a:effectLst/>
                <a:latin typeface="Helvetica" pitchFamily="2" charset="0"/>
              </a:rPr>
              <a:t>.</a:t>
            </a:r>
            <a:endParaRPr lang="en-GB" sz="1400" dirty="0">
              <a:ea typeface="Meiryo" panose="020B0604030504040204" pitchFamily="34" charset="-128"/>
              <a:cs typeface="Tahoma" panose="020B060403050404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25</a:t>
            </a:fld>
            <a:endParaRPr lang="en-US"/>
          </a:p>
        </p:txBody>
      </p:sp>
    </p:spTree>
    <p:extLst>
      <p:ext uri="{BB962C8B-B14F-4D97-AF65-F5344CB8AC3E}">
        <p14:creationId xmlns:p14="http://schemas.microsoft.com/office/powerpoint/2010/main" val="104416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2000" b="1" i="0" dirty="0">
                <a:effectLst/>
                <a:latin typeface="Helvetica" pitchFamily="2" charset="0"/>
              </a:rPr>
              <a:t>PREGUNTA PARA EL DEBATE</a:t>
            </a:r>
            <a:endParaRPr lang="en-US" sz="2000" b="1" dirty="0">
              <a:effectLst/>
              <a:latin typeface="Helvetica" pitchFamily="2" charset="0"/>
            </a:endParaRPr>
          </a:p>
          <a:p>
            <a:pPr algn="ctr"/>
            <a:r>
              <a:rPr lang="en-US" sz="2000" b="1" i="0" dirty="0" err="1">
                <a:effectLst/>
                <a:latin typeface="Helvetica" pitchFamily="2" charset="0"/>
              </a:rPr>
              <a:t>PREGUNTAS</a:t>
            </a:r>
            <a:r>
              <a:rPr lang="en-US" sz="2000" b="1" i="0" dirty="0">
                <a:effectLst/>
                <a:latin typeface="Helvetica" pitchFamily="2" charset="0"/>
              </a:rPr>
              <a:t> DE </a:t>
            </a:r>
            <a:r>
              <a:rPr lang="en-US" sz="2000" b="1" i="0" dirty="0" err="1">
                <a:effectLst/>
                <a:latin typeface="Helvetica" pitchFamily="2" charset="0"/>
              </a:rPr>
              <a:t>SEGUIMIENTO</a:t>
            </a:r>
            <a:endParaRPr lang="en-US" sz="2000" b="1" dirty="0">
              <a:effectLst/>
              <a:latin typeface="Helvetica" pitchFamily="2" charset="0"/>
            </a:endParaRPr>
          </a:p>
          <a:p>
            <a:pPr algn="ctr"/>
            <a:r>
              <a:rPr lang="en-US" sz="2000" b="1" i="0" dirty="0">
                <a:effectLst/>
                <a:latin typeface="Helvetica" pitchFamily="2" charset="0"/>
              </a:rPr>
              <a:t>IDEAS PRINCIPALES</a:t>
            </a:r>
          </a:p>
          <a:p>
            <a:pPr algn="ctr"/>
            <a:endParaRPr lang="en-US" sz="2000" b="1" dirty="0">
              <a:effectLst/>
              <a:latin typeface="Helvetica" pitchFamily="2" charset="0"/>
            </a:endParaRPr>
          </a:p>
          <a:p>
            <a:r>
              <a:rPr lang="en-US" sz="2000" b="1" i="0" dirty="0">
                <a:effectLst/>
                <a:latin typeface="Helvetica" pitchFamily="2" charset="0"/>
              </a:rPr>
              <a:t>1. ¿</a:t>
            </a:r>
            <a:r>
              <a:rPr lang="en-US" sz="2000" b="1" i="0" dirty="0" err="1">
                <a:effectLst/>
                <a:latin typeface="Helvetica" pitchFamily="2" charset="0"/>
              </a:rPr>
              <a:t>Necesita</a:t>
            </a:r>
            <a:r>
              <a:rPr lang="en-US" sz="2000" b="1" i="0" dirty="0">
                <a:effectLst/>
                <a:latin typeface="Helvetica" pitchFamily="2" charset="0"/>
              </a:rPr>
              <a:t> Vivian </a:t>
            </a:r>
            <a:r>
              <a:rPr lang="en-US" sz="2000" b="1" i="0" dirty="0" err="1">
                <a:effectLst/>
                <a:latin typeface="Helvetica" pitchFamily="2" charset="0"/>
              </a:rPr>
              <a:t>aprobación</a:t>
            </a:r>
            <a:r>
              <a:rPr lang="en-US" sz="2000" b="1" i="0" dirty="0">
                <a:effectLst/>
                <a:latin typeface="Helvetica" pitchFamily="2" charset="0"/>
              </a:rPr>
              <a:t> previa para ser </a:t>
            </a:r>
            <a:r>
              <a:rPr lang="en-US" sz="2000" b="1" i="0" dirty="0" err="1">
                <a:effectLst/>
                <a:latin typeface="Helvetica" pitchFamily="2" charset="0"/>
              </a:rPr>
              <a:t>propietaria</a:t>
            </a:r>
            <a:r>
              <a:rPr lang="en-US" sz="2000" b="1" i="0" dirty="0">
                <a:effectLst/>
                <a:latin typeface="Helvetica" pitchFamily="2" charset="0"/>
              </a:rPr>
              <a:t> de Hydrate247 y </a:t>
            </a:r>
            <a:r>
              <a:rPr lang="en-US" sz="2000" b="1" i="0" dirty="0" err="1">
                <a:effectLst/>
                <a:latin typeface="Helvetica" pitchFamily="2" charset="0"/>
              </a:rPr>
              <a:t>participar</a:t>
            </a:r>
            <a:r>
              <a:rPr lang="en-US" sz="2000" b="1" i="0" dirty="0">
                <a:effectLst/>
                <a:latin typeface="Helvetica" pitchFamily="2" charset="0"/>
              </a:rPr>
              <a:t> en sus </a:t>
            </a:r>
            <a:r>
              <a:rPr lang="en-US" sz="2000" b="1" i="0" dirty="0" err="1">
                <a:effectLst/>
                <a:latin typeface="Helvetica" pitchFamily="2" charset="0"/>
              </a:rPr>
              <a:t>actividades</a:t>
            </a:r>
            <a:r>
              <a:rPr lang="en-US" sz="2000" b="1" i="0" dirty="0">
                <a:effectLst/>
                <a:latin typeface="Helvetica" pitchFamily="2" charset="0"/>
              </a:rPr>
              <a:t>?</a:t>
            </a:r>
            <a:endParaRPr lang="en-US" sz="2000" b="1" dirty="0">
              <a:effectLst/>
              <a:latin typeface="Helvetica" pitchFamily="2" charset="0"/>
            </a:endParaRPr>
          </a:p>
          <a:p>
            <a:br>
              <a:rPr lang="en-US" sz="2000" dirty="0">
                <a:effectLst/>
                <a:latin typeface="Helvetica" pitchFamily="2" charset="0"/>
              </a:rPr>
            </a:br>
            <a:r>
              <a:rPr lang="en-US" sz="2000" b="0" i="0" dirty="0">
                <a:effectLst/>
                <a:latin typeface="Helvetica" pitchFamily="2" charset="0"/>
              </a:rPr>
              <a:t>El </a:t>
            </a:r>
            <a:r>
              <a:rPr lang="en-US" sz="2000" b="0" i="0" dirty="0" err="1">
                <a:effectLst/>
                <a:latin typeface="Helvetica" pitchFamily="2" charset="0"/>
              </a:rPr>
              <a:t>ejercicio</a:t>
            </a:r>
            <a:r>
              <a:rPr lang="en-US" sz="2000" b="0" i="0" dirty="0">
                <a:effectLst/>
                <a:latin typeface="Helvetica" pitchFamily="2" charset="0"/>
              </a:rPr>
              <a:t> de </a:t>
            </a:r>
            <a:r>
              <a:rPr lang="en-US" sz="2000" b="0" i="0" dirty="0" err="1">
                <a:effectLst/>
                <a:latin typeface="Helvetica" pitchFamily="2" charset="0"/>
              </a:rPr>
              <a:t>una</a:t>
            </a:r>
            <a:r>
              <a:rPr lang="en-US" sz="2000" b="0" i="0" dirty="0">
                <a:effectLst/>
                <a:latin typeface="Helvetica" pitchFamily="2" charset="0"/>
              </a:rPr>
              <a:t> </a:t>
            </a:r>
            <a:r>
              <a:rPr lang="en-US" sz="2000" b="0" i="0" dirty="0" err="1">
                <a:effectLst/>
                <a:latin typeface="Helvetica" pitchFamily="2" charset="0"/>
              </a:rPr>
              <a:t>profesión</a:t>
            </a:r>
            <a:r>
              <a:rPr lang="en-US" sz="2000" b="0" i="0" dirty="0">
                <a:effectLst/>
                <a:latin typeface="Helvetica" pitchFamily="2" charset="0"/>
              </a:rPr>
              <a:t>, ya sea </a:t>
            </a:r>
            <a:r>
              <a:rPr lang="en-US" sz="2000" b="0" i="0" dirty="0" err="1">
                <a:effectLst/>
                <a:latin typeface="Helvetica" pitchFamily="2" charset="0"/>
              </a:rPr>
              <a:t>como</a:t>
            </a:r>
            <a:r>
              <a:rPr lang="en-US" sz="2000" b="0" i="0" dirty="0">
                <a:effectLst/>
                <a:latin typeface="Helvetica" pitchFamily="2" charset="0"/>
              </a:rPr>
              <a:t> </a:t>
            </a:r>
            <a:r>
              <a:rPr lang="en-US" sz="2000" b="0" i="0" dirty="0" err="1">
                <a:effectLst/>
                <a:latin typeface="Helvetica" pitchFamily="2" charset="0"/>
              </a:rPr>
              <a:t>empleado</a:t>
            </a:r>
            <a:r>
              <a:rPr lang="en-US" sz="2000" b="0" i="0" dirty="0">
                <a:effectLst/>
                <a:latin typeface="Helvetica" pitchFamily="2" charset="0"/>
              </a:rPr>
              <a:t> o </a:t>
            </a:r>
            <a:r>
              <a:rPr lang="en-US" sz="2000" b="0" i="0" dirty="0" err="1">
                <a:effectLst/>
                <a:latin typeface="Helvetica" pitchFamily="2" charset="0"/>
              </a:rPr>
              <a:t>como</a:t>
            </a:r>
            <a:r>
              <a:rPr lang="en-US" sz="2000" b="0" i="0" dirty="0">
                <a:effectLst/>
                <a:latin typeface="Helvetica" pitchFamily="2" charset="0"/>
              </a:rPr>
              <a:t> </a:t>
            </a:r>
            <a:r>
              <a:rPr lang="en-US" sz="2000" b="0" i="0" dirty="0" err="1">
                <a:effectLst/>
                <a:latin typeface="Helvetica" pitchFamily="2" charset="0"/>
              </a:rPr>
              <a:t>contratista</a:t>
            </a:r>
            <a:r>
              <a:rPr lang="en-US" sz="2000" b="0" i="0" dirty="0">
                <a:effectLst/>
                <a:latin typeface="Helvetica" pitchFamily="2" charset="0"/>
              </a:rPr>
              <a:t> </a:t>
            </a:r>
            <a:r>
              <a:rPr lang="en-US" sz="2000" b="0" i="0" dirty="0" err="1">
                <a:effectLst/>
                <a:latin typeface="Helvetica" pitchFamily="2" charset="0"/>
              </a:rPr>
              <a:t>independiente</a:t>
            </a:r>
            <a:r>
              <a:rPr lang="en-US" sz="2000" b="0" i="0" dirty="0">
                <a:effectLst/>
                <a:latin typeface="Helvetica" pitchFamily="2" charset="0"/>
              </a:rPr>
              <a:t>, para </a:t>
            </a:r>
            <a:r>
              <a:rPr lang="en-US" sz="2000" b="0" i="0" dirty="0" err="1">
                <a:effectLst/>
                <a:latin typeface="Helvetica" pitchFamily="2" charset="0"/>
              </a:rPr>
              <a:t>cualquier</a:t>
            </a:r>
            <a:r>
              <a:rPr lang="en-US" sz="2000" b="0" i="0" dirty="0">
                <a:effectLst/>
                <a:latin typeface="Helvetica" pitchFamily="2" charset="0"/>
              </a:rPr>
              <a:t> </a:t>
            </a:r>
            <a:r>
              <a:rPr lang="en-US" sz="2000" b="0" i="0" dirty="0" err="1">
                <a:effectLst/>
                <a:latin typeface="Helvetica" pitchFamily="2" charset="0"/>
              </a:rPr>
              <a:t>entidad</a:t>
            </a:r>
            <a:r>
              <a:rPr lang="en-US" sz="2000" b="0" i="0" dirty="0">
                <a:effectLst/>
                <a:latin typeface="Helvetica" pitchFamily="2" charset="0"/>
              </a:rPr>
              <a:t> </a:t>
            </a:r>
            <a:r>
              <a:rPr lang="en-US" sz="2000" b="0" i="0" dirty="0" err="1">
                <a:effectLst/>
                <a:latin typeface="Helvetica" pitchFamily="2" charset="0"/>
              </a:rPr>
              <a:t>ajena</a:t>
            </a:r>
            <a:r>
              <a:rPr lang="en-US" sz="2000" b="0" i="0" dirty="0">
                <a:effectLst/>
                <a:latin typeface="Helvetica" pitchFamily="2" charset="0"/>
              </a:rPr>
              <a:t> a las </a:t>
            </a:r>
            <a:r>
              <a:rPr lang="en-US" sz="2000" b="0" i="0" dirty="0" err="1">
                <a:effectLst/>
                <a:latin typeface="Helvetica" pitchFamily="2" charset="0"/>
              </a:rPr>
              <a:t>Naciones</a:t>
            </a:r>
            <a:r>
              <a:rPr lang="en-US" sz="2000" b="0" i="0" dirty="0">
                <a:effectLst/>
                <a:latin typeface="Helvetica" pitchFamily="2" charset="0"/>
              </a:rPr>
              <a:t> </a:t>
            </a:r>
            <a:r>
              <a:rPr lang="en-US" sz="2000" b="0" i="0" dirty="0" err="1">
                <a:effectLst/>
                <a:latin typeface="Helvetica" pitchFamily="2" charset="0"/>
              </a:rPr>
              <a:t>Unidas</a:t>
            </a:r>
            <a:r>
              <a:rPr lang="en-US" sz="2000" b="0" i="0" dirty="0">
                <a:effectLst/>
                <a:latin typeface="Helvetica" pitchFamily="2" charset="0"/>
              </a:rPr>
              <a:t> </a:t>
            </a:r>
            <a:r>
              <a:rPr lang="en-US" sz="2000" b="0" i="0" dirty="0" err="1">
                <a:effectLst/>
                <a:latin typeface="Helvetica" pitchFamily="2" charset="0"/>
              </a:rPr>
              <a:t>está</a:t>
            </a:r>
            <a:r>
              <a:rPr lang="en-US" sz="2000" b="0" i="0" dirty="0">
                <a:effectLst/>
                <a:latin typeface="Helvetica" pitchFamily="2" charset="0"/>
              </a:rPr>
              <a:t> </a:t>
            </a:r>
            <a:r>
              <a:rPr lang="en-US" sz="2000" b="0" i="0" dirty="0" err="1">
                <a:effectLst/>
                <a:latin typeface="Helvetica" pitchFamily="2" charset="0"/>
              </a:rPr>
              <a:t>cubierto</a:t>
            </a:r>
            <a:r>
              <a:rPr lang="en-US" sz="2000" b="0" i="0" dirty="0">
                <a:effectLst/>
                <a:latin typeface="Helvetica" pitchFamily="2" charset="0"/>
              </a:rPr>
              <a:t> </a:t>
            </a:r>
            <a:r>
              <a:rPr lang="en-US" sz="2000" b="0" i="0" dirty="0" err="1">
                <a:effectLst/>
                <a:latin typeface="Helvetica" pitchFamily="2" charset="0"/>
              </a:rPr>
              <a:t>por</a:t>
            </a:r>
            <a:r>
              <a:rPr lang="en-US" sz="2000" b="0" i="0" dirty="0">
                <a:effectLst/>
                <a:latin typeface="Helvetica" pitchFamily="2" charset="0"/>
              </a:rPr>
              <a:t> las </a:t>
            </a:r>
            <a:r>
              <a:rPr lang="en-US" sz="2000" b="0" i="0" dirty="0" err="1">
                <a:effectLst/>
                <a:latin typeface="Helvetica" pitchFamily="2" charset="0"/>
              </a:rPr>
              <a:t>nociones</a:t>
            </a:r>
            <a:r>
              <a:rPr lang="en-US" sz="2000" b="0" i="0" dirty="0">
                <a:effectLst/>
                <a:latin typeface="Helvetica" pitchFamily="2" charset="0"/>
              </a:rPr>
              <a:t> de "</a:t>
            </a:r>
            <a:r>
              <a:rPr lang="en-US" sz="2000" b="0" i="0" dirty="0" err="1">
                <a:effectLst/>
                <a:latin typeface="Helvetica" pitchFamily="2" charset="0"/>
              </a:rPr>
              <a:t>ocupación</a:t>
            </a:r>
            <a:r>
              <a:rPr lang="en-US" sz="2000" b="0" i="0" dirty="0">
                <a:effectLst/>
                <a:latin typeface="Helvetica" pitchFamily="2" charset="0"/>
              </a:rPr>
              <a:t>" y "</a:t>
            </a:r>
            <a:r>
              <a:rPr lang="en-US" sz="2000" b="0" i="0" dirty="0" err="1">
                <a:effectLst/>
                <a:latin typeface="Helvetica" pitchFamily="2" charset="0"/>
              </a:rPr>
              <a:t>empleo</a:t>
            </a:r>
            <a:r>
              <a:rPr lang="en-US" sz="2000" b="0" i="0" dirty="0">
                <a:effectLst/>
                <a:latin typeface="Helvetica" pitchFamily="2" charset="0"/>
              </a:rPr>
              <a:t>" y </a:t>
            </a:r>
            <a:r>
              <a:rPr lang="en-US" sz="2000" b="0" i="0" dirty="0" err="1">
                <a:effectLst/>
                <a:latin typeface="Helvetica" pitchFamily="2" charset="0"/>
              </a:rPr>
              <a:t>requiere</a:t>
            </a:r>
            <a:r>
              <a:rPr lang="en-US" sz="2000" b="0" i="0" dirty="0">
                <a:effectLst/>
                <a:latin typeface="Helvetica" pitchFamily="2" charset="0"/>
              </a:rPr>
              <a:t> la </a:t>
            </a:r>
            <a:r>
              <a:rPr lang="en-US" sz="2000" b="0" i="0" dirty="0" err="1">
                <a:effectLst/>
                <a:latin typeface="Helvetica" pitchFamily="2" charset="0"/>
              </a:rPr>
              <a:t>aprobación</a:t>
            </a:r>
            <a:r>
              <a:rPr lang="en-US" sz="2000" b="0" i="0" dirty="0">
                <a:effectLst/>
                <a:latin typeface="Helvetica" pitchFamily="2" charset="0"/>
              </a:rPr>
              <a:t> del </a:t>
            </a:r>
            <a:r>
              <a:rPr lang="en-US" sz="2000" b="0" i="0" dirty="0" err="1">
                <a:effectLst/>
                <a:latin typeface="Helvetica" pitchFamily="2" charset="0"/>
              </a:rPr>
              <a:t>Secretario</a:t>
            </a:r>
            <a:r>
              <a:rPr lang="en-US" sz="2000" b="0" i="0" dirty="0">
                <a:effectLst/>
                <a:latin typeface="Helvetica" pitchFamily="2" charset="0"/>
              </a:rPr>
              <a:t> General, de </a:t>
            </a:r>
            <a:r>
              <a:rPr lang="en-US" sz="2000" b="0" i="0" dirty="0" err="1">
                <a:effectLst/>
                <a:latin typeface="Helvetica" pitchFamily="2" charset="0"/>
              </a:rPr>
              <a:t>conformidad</a:t>
            </a:r>
            <a:r>
              <a:rPr lang="en-US" sz="2000" b="0" i="0" dirty="0">
                <a:effectLst/>
                <a:latin typeface="Helvetica" pitchFamily="2" charset="0"/>
              </a:rPr>
              <a:t> con las </a:t>
            </a:r>
            <a:r>
              <a:rPr lang="en-US" sz="2000" b="0" i="0" dirty="0" err="1">
                <a:effectLst/>
                <a:latin typeface="Helvetica" pitchFamily="2" charset="0"/>
              </a:rPr>
              <a:t>cláusulas</a:t>
            </a:r>
            <a:r>
              <a:rPr lang="en-US" sz="2000" b="0" i="0" dirty="0">
                <a:effectLst/>
                <a:latin typeface="Helvetica" pitchFamily="2" charset="0"/>
              </a:rPr>
              <a:t> 1.2 o) y p) del </a:t>
            </a:r>
            <a:r>
              <a:rPr lang="en-US" sz="2000" b="0" i="0" dirty="0" err="1">
                <a:effectLst/>
                <a:latin typeface="Helvetica" pitchFamily="2" charset="0"/>
              </a:rPr>
              <a:t>Estatuto</a:t>
            </a:r>
            <a:r>
              <a:rPr lang="en-US" sz="2000" b="0" i="0" dirty="0">
                <a:effectLst/>
                <a:latin typeface="Helvetica" pitchFamily="2" charset="0"/>
              </a:rPr>
              <a:t> del Personal y la </a:t>
            </a:r>
            <a:r>
              <a:rPr lang="en-US" sz="2000" b="0" i="0" dirty="0" err="1">
                <a:effectLst/>
                <a:latin typeface="Helvetica" pitchFamily="2" charset="0"/>
              </a:rPr>
              <a:t>sección</a:t>
            </a:r>
            <a:r>
              <a:rPr lang="en-US" sz="2000" b="0" i="0" dirty="0">
                <a:effectLst/>
                <a:latin typeface="Helvetica" pitchFamily="2" charset="0"/>
              </a:rPr>
              <a:t> 3.1 de la </a:t>
            </a:r>
            <a:r>
              <a:rPr lang="en-US" sz="2000" b="0" i="0" dirty="0" err="1">
                <a:effectLst/>
                <a:latin typeface="Helvetica" pitchFamily="2" charset="0"/>
              </a:rPr>
              <a:t>instrucción</a:t>
            </a:r>
            <a:r>
              <a:rPr lang="en-US" sz="2000" b="0" i="0" dirty="0">
                <a:effectLst/>
                <a:latin typeface="Helvetica" pitchFamily="2" charset="0"/>
              </a:rPr>
              <a:t> </a:t>
            </a:r>
            <a:r>
              <a:rPr lang="en-US" sz="2000" b="0" i="0" dirty="0" err="1">
                <a:effectLst/>
                <a:latin typeface="Helvetica" pitchFamily="2" charset="0"/>
              </a:rPr>
              <a:t>administrativa</a:t>
            </a:r>
            <a:r>
              <a:rPr lang="en-US" sz="2000" b="0" i="0" dirty="0">
                <a:effectLst/>
                <a:latin typeface="Helvetica" pitchFamily="2" charset="0"/>
              </a:rPr>
              <a:t> </a:t>
            </a:r>
            <a:r>
              <a:rPr lang="en-US" sz="2000" b="0" i="0" dirty="0" err="1">
                <a:effectLst/>
                <a:latin typeface="Helvetica" pitchFamily="2" charset="0"/>
              </a:rPr>
              <a:t>sobre</a:t>
            </a:r>
            <a:r>
              <a:rPr lang="en-US" sz="2000" b="0" i="0" dirty="0">
                <a:effectLst/>
                <a:latin typeface="Helvetica" pitchFamily="2" charset="0"/>
              </a:rPr>
              <a:t> </a:t>
            </a:r>
            <a:r>
              <a:rPr lang="en-US" sz="2000" b="0" i="0" dirty="0" err="1">
                <a:effectLst/>
                <a:latin typeface="Helvetica" pitchFamily="2" charset="0"/>
              </a:rPr>
              <a:t>actividades</a:t>
            </a:r>
            <a:r>
              <a:rPr lang="en-US" sz="2000" b="0" i="0" dirty="0">
                <a:effectLst/>
                <a:latin typeface="Helvetica" pitchFamily="2" charset="0"/>
              </a:rPr>
              <a:t> </a:t>
            </a:r>
            <a:r>
              <a:rPr lang="en-US" sz="2000" b="0" i="0" dirty="0" err="1">
                <a:effectLst/>
                <a:latin typeface="Helvetica" pitchFamily="2" charset="0"/>
              </a:rPr>
              <a:t>externas</a:t>
            </a:r>
            <a:r>
              <a:rPr lang="en-US" sz="2000" b="0" i="0" dirty="0">
                <a:effectLst/>
                <a:latin typeface="Helvetica" pitchFamily="2" charset="0"/>
              </a:rPr>
              <a:t> (ST/Al/2000/13).</a:t>
            </a:r>
          </a:p>
          <a:p>
            <a:endParaRPr lang="en-US" sz="2000" dirty="0">
              <a:effectLst/>
              <a:latin typeface="Helvetica" pitchFamily="2" charset="0"/>
            </a:endParaRPr>
          </a:p>
          <a:p>
            <a:r>
              <a:rPr lang="en-US" sz="2000" b="1" i="0" dirty="0">
                <a:effectLst/>
                <a:latin typeface="Helvetica" pitchFamily="2" charset="0"/>
              </a:rPr>
              <a:t>2. ¿</a:t>
            </a:r>
            <a:r>
              <a:rPr lang="en-US" sz="2000" b="1" i="0" dirty="0" err="1">
                <a:effectLst/>
                <a:latin typeface="Helvetica" pitchFamily="2" charset="0"/>
              </a:rPr>
              <a:t>Cuáles</a:t>
            </a:r>
            <a:r>
              <a:rPr lang="en-US" sz="2000" b="1" i="0" dirty="0">
                <a:effectLst/>
                <a:latin typeface="Helvetica" pitchFamily="2" charset="0"/>
              </a:rPr>
              <a:t> son las </a:t>
            </a:r>
            <a:r>
              <a:rPr lang="en-US" sz="2000" b="1" i="0" dirty="0" err="1">
                <a:effectLst/>
                <a:latin typeface="Helvetica" pitchFamily="2" charset="0"/>
              </a:rPr>
              <a:t>obligaciones</a:t>
            </a:r>
            <a:r>
              <a:rPr lang="en-US" sz="2000" b="1" i="0" dirty="0">
                <a:effectLst/>
                <a:latin typeface="Helvetica" pitchFamily="2" charset="0"/>
              </a:rPr>
              <a:t> de Vivian en </a:t>
            </a:r>
            <a:r>
              <a:rPr lang="en-US" sz="2000" b="1" i="0" dirty="0" err="1">
                <a:effectLst/>
                <a:latin typeface="Helvetica" pitchFamily="2" charset="0"/>
              </a:rPr>
              <a:t>caso</a:t>
            </a:r>
            <a:r>
              <a:rPr lang="en-US" sz="2000" b="1" i="0" dirty="0">
                <a:effectLst/>
                <a:latin typeface="Helvetica" pitchFamily="2" charset="0"/>
              </a:rPr>
              <a:t> de que las dos </a:t>
            </a:r>
            <a:r>
              <a:rPr lang="en-US" sz="2000" b="1" i="0" dirty="0" err="1">
                <a:effectLst/>
                <a:latin typeface="Helvetica" pitchFamily="2" charset="0"/>
              </a:rPr>
              <a:t>copropietarias</a:t>
            </a:r>
            <a:r>
              <a:rPr lang="en-US" sz="2000" b="1" i="0" dirty="0">
                <a:effectLst/>
                <a:latin typeface="Helvetica" pitchFamily="2" charset="0"/>
              </a:rPr>
              <a:t> de la </a:t>
            </a:r>
            <a:r>
              <a:rPr lang="en-US" sz="2000" b="1" i="0" dirty="0" err="1">
                <a:effectLst/>
                <a:latin typeface="Helvetica" pitchFamily="2" charset="0"/>
              </a:rPr>
              <a:t>empresa</a:t>
            </a:r>
            <a:r>
              <a:rPr lang="en-US" sz="2000" b="1" i="0" dirty="0">
                <a:effectLst/>
                <a:latin typeface="Helvetica" pitchFamily="2" charset="0"/>
              </a:rPr>
              <a:t> de </a:t>
            </a:r>
            <a:r>
              <a:rPr lang="en-US" sz="2000" b="1" i="0" dirty="0" err="1">
                <a:effectLst/>
                <a:latin typeface="Helvetica" pitchFamily="2" charset="0"/>
              </a:rPr>
              <a:t>tecnologías</a:t>
            </a:r>
            <a:r>
              <a:rPr lang="en-US" sz="2000" b="1" i="0" dirty="0">
                <a:effectLst/>
                <a:latin typeface="Helvetica" pitchFamily="2" charset="0"/>
              </a:rPr>
              <a:t> de la </a:t>
            </a:r>
            <a:r>
              <a:rPr lang="en-US" sz="2000" b="1" i="0" dirty="0" err="1">
                <a:effectLst/>
                <a:latin typeface="Helvetica" pitchFamily="2" charset="0"/>
              </a:rPr>
              <a:t>información</a:t>
            </a:r>
            <a:r>
              <a:rPr lang="en-US" sz="2000" b="1" i="0" dirty="0">
                <a:effectLst/>
                <a:latin typeface="Helvetica" pitchFamily="2" charset="0"/>
              </a:rPr>
              <a:t> </a:t>
            </a:r>
            <a:r>
              <a:rPr lang="en-US" sz="2000" b="1" i="0" dirty="0" err="1">
                <a:effectLst/>
                <a:latin typeface="Helvetica" pitchFamily="2" charset="0"/>
              </a:rPr>
              <a:t>pretendan</a:t>
            </a:r>
            <a:r>
              <a:rPr lang="en-US" sz="2000" b="1" i="0" dirty="0">
                <a:effectLst/>
                <a:latin typeface="Helvetica" pitchFamily="2" charset="0"/>
              </a:rPr>
              <a:t> </a:t>
            </a:r>
            <a:r>
              <a:rPr lang="en-US" sz="2000" b="1" i="0" dirty="0" err="1">
                <a:effectLst/>
                <a:latin typeface="Helvetica" pitchFamily="2" charset="0"/>
              </a:rPr>
              <a:t>realiza</a:t>
            </a:r>
            <a:r>
              <a:rPr lang="en-US" sz="2000" b="1" i="0" dirty="0">
                <a:effectLst/>
                <a:latin typeface="Helvetica" pitchFamily="2" charset="0"/>
              </a:rPr>
              <a:t> </a:t>
            </a:r>
            <a:r>
              <a:rPr lang="en-US" sz="2000" b="1" i="0" dirty="0" err="1">
                <a:effectLst/>
                <a:latin typeface="Helvetica" pitchFamily="2" charset="0"/>
              </a:rPr>
              <a:t>operaciones</a:t>
            </a:r>
            <a:r>
              <a:rPr lang="en-US" sz="2000" b="1" i="0" dirty="0">
                <a:effectLst/>
                <a:latin typeface="Helvetica" pitchFamily="2" charset="0"/>
              </a:rPr>
              <a:t> </a:t>
            </a:r>
            <a:r>
              <a:rPr lang="en-US" sz="2000" b="1" i="0" dirty="0" err="1">
                <a:effectLst/>
                <a:latin typeface="Helvetica" pitchFamily="2" charset="0"/>
              </a:rPr>
              <a:t>comerciales</a:t>
            </a:r>
            <a:r>
              <a:rPr lang="en-US" sz="2000" b="1" i="0" dirty="0">
                <a:effectLst/>
                <a:latin typeface="Helvetica" pitchFamily="2" charset="0"/>
              </a:rPr>
              <a:t> con las </a:t>
            </a:r>
            <a:r>
              <a:rPr lang="en-US" sz="2000" b="1" i="0" dirty="0" err="1">
                <a:effectLst/>
                <a:latin typeface="Helvetica" pitchFamily="2" charset="0"/>
              </a:rPr>
              <a:t>Naciones</a:t>
            </a:r>
            <a:r>
              <a:rPr lang="en-US" sz="2000" b="1" i="0" dirty="0">
                <a:effectLst/>
                <a:latin typeface="Helvetica" pitchFamily="2" charset="0"/>
              </a:rPr>
              <a:t> </a:t>
            </a:r>
            <a:r>
              <a:rPr lang="en-US" sz="2000" b="1" i="0" dirty="0" err="1">
                <a:effectLst/>
                <a:latin typeface="Helvetica" pitchFamily="2" charset="0"/>
              </a:rPr>
              <a:t>Unidas</a:t>
            </a:r>
            <a:r>
              <a:rPr lang="en-US" sz="2000" b="1" i="0" dirty="0">
                <a:effectLst/>
                <a:latin typeface="Helvetica" pitchFamily="2" charset="0"/>
              </a:rPr>
              <a:t> o </a:t>
            </a:r>
            <a:r>
              <a:rPr lang="en-US" sz="2000" b="1" i="0" dirty="0" err="1">
                <a:effectLst/>
                <a:latin typeface="Helvetica" pitchFamily="2" charset="0"/>
              </a:rPr>
              <a:t>presentarse</a:t>
            </a:r>
            <a:r>
              <a:rPr lang="en-US" sz="2000" b="1" i="0" dirty="0">
                <a:effectLst/>
                <a:latin typeface="Helvetica" pitchFamily="2" charset="0"/>
              </a:rPr>
              <a:t> a </a:t>
            </a:r>
            <a:r>
              <a:rPr lang="en-US" sz="2000" b="1" i="0" dirty="0" err="1">
                <a:effectLst/>
                <a:latin typeface="Helvetica" pitchFamily="2" charset="0"/>
              </a:rPr>
              <a:t>una</a:t>
            </a:r>
            <a:r>
              <a:rPr lang="en-US" sz="2000" b="1" i="0" dirty="0">
                <a:effectLst/>
                <a:latin typeface="Helvetica" pitchFamily="2" charset="0"/>
              </a:rPr>
              <a:t> </a:t>
            </a:r>
            <a:r>
              <a:rPr lang="en-US" sz="2000" b="1" i="0" dirty="0" err="1">
                <a:effectLst/>
                <a:latin typeface="Helvetica" pitchFamily="2" charset="0"/>
              </a:rPr>
              <a:t>licitación</a:t>
            </a:r>
            <a:r>
              <a:rPr lang="en-US" sz="2000" b="1" i="0" dirty="0">
                <a:effectLst/>
                <a:latin typeface="Helvetica" pitchFamily="2" charset="0"/>
              </a:rPr>
              <a:t> </a:t>
            </a:r>
            <a:r>
              <a:rPr lang="en-US" sz="2000" b="1" i="0" dirty="0" err="1">
                <a:effectLst/>
                <a:latin typeface="Helvetica" pitchFamily="2" charset="0"/>
              </a:rPr>
              <a:t>por</a:t>
            </a:r>
            <a:r>
              <a:rPr lang="en-US" sz="2000" b="1" i="0" dirty="0">
                <a:effectLst/>
                <a:latin typeface="Helvetica" pitchFamily="2" charset="0"/>
              </a:rPr>
              <a:t> un </a:t>
            </a:r>
            <a:r>
              <a:rPr lang="en-US" sz="2000" b="1" i="0" dirty="0" err="1">
                <a:effectLst/>
                <a:latin typeface="Helvetica" pitchFamily="2" charset="0"/>
              </a:rPr>
              <a:t>contrato</a:t>
            </a:r>
            <a:r>
              <a:rPr lang="en-US" sz="2000" b="1" i="0" dirty="0">
                <a:effectLst/>
                <a:latin typeface="Helvetica" pitchFamily="2" charset="0"/>
              </a:rPr>
              <a:t> con las </a:t>
            </a:r>
            <a:r>
              <a:rPr lang="en-US" sz="2000" b="1" i="0" dirty="0" err="1">
                <a:effectLst/>
                <a:latin typeface="Helvetica" pitchFamily="2" charset="0"/>
              </a:rPr>
              <a:t>Naciones</a:t>
            </a:r>
            <a:r>
              <a:rPr lang="en-US" sz="2000" b="1" i="0" dirty="0">
                <a:effectLst/>
                <a:latin typeface="Helvetica" pitchFamily="2" charset="0"/>
              </a:rPr>
              <a:t> </a:t>
            </a:r>
            <a:r>
              <a:rPr lang="en-US" sz="2000" b="1" i="0" dirty="0" err="1">
                <a:effectLst/>
                <a:latin typeface="Helvetica" pitchFamily="2" charset="0"/>
              </a:rPr>
              <a:t>Unidas</a:t>
            </a:r>
            <a:r>
              <a:rPr lang="en-US" sz="2000" b="1" i="0" dirty="0">
                <a:effectLst/>
                <a:latin typeface="Helvetica" pitchFamily="2" charset="0"/>
              </a:rPr>
              <a:t>?</a:t>
            </a:r>
            <a:endParaRPr lang="en-US" sz="2000" b="1" dirty="0">
              <a:effectLst/>
              <a:latin typeface="Helvetica" pitchFamily="2" charset="0"/>
            </a:endParaRPr>
          </a:p>
          <a:p>
            <a:br>
              <a:rPr lang="en-US" sz="2000" dirty="0">
                <a:effectLst/>
                <a:latin typeface="Helvetica" pitchFamily="2" charset="0"/>
              </a:rPr>
            </a:br>
            <a:r>
              <a:rPr lang="en-US" sz="2000" b="0" i="0" dirty="0" err="1">
                <a:effectLst/>
                <a:latin typeface="Helvetica" pitchFamily="2" charset="0"/>
              </a:rPr>
              <a:t>Cuando</a:t>
            </a:r>
            <a:r>
              <a:rPr lang="en-US" sz="2000" b="0" i="0" dirty="0">
                <a:effectLst/>
                <a:latin typeface="Helvetica" pitchFamily="2" charset="0"/>
              </a:rPr>
              <a:t> </a:t>
            </a:r>
            <a:r>
              <a:rPr lang="en-US" sz="2000" b="0" i="0" dirty="0" err="1">
                <a:effectLst/>
                <a:latin typeface="Helvetica" pitchFamily="2" charset="0"/>
              </a:rPr>
              <a:t>surja</a:t>
            </a:r>
            <a:r>
              <a:rPr lang="en-US" sz="2000" b="0" i="0" dirty="0">
                <a:effectLst/>
                <a:latin typeface="Helvetica" pitchFamily="2" charset="0"/>
              </a:rPr>
              <a:t> un </a:t>
            </a:r>
            <a:r>
              <a:rPr lang="en-US" sz="2000" b="0" i="0" dirty="0" err="1">
                <a:effectLst/>
                <a:latin typeface="Helvetica" pitchFamily="2" charset="0"/>
              </a:rPr>
              <a:t>conflicto</a:t>
            </a:r>
            <a:r>
              <a:rPr lang="en-US" sz="2000" b="0" i="0" dirty="0">
                <a:effectLst/>
                <a:latin typeface="Helvetica" pitchFamily="2" charset="0"/>
              </a:rPr>
              <a:t> de </a:t>
            </a:r>
            <a:r>
              <a:rPr lang="en-US" sz="2000" b="0" i="0" dirty="0" err="1">
                <a:effectLst/>
                <a:latin typeface="Helvetica" pitchFamily="2" charset="0"/>
              </a:rPr>
              <a:t>intereses</a:t>
            </a:r>
            <a:r>
              <a:rPr lang="en-US" sz="2000" b="0" i="0" dirty="0">
                <a:effectLst/>
                <a:latin typeface="Helvetica" pitchFamily="2" charset="0"/>
              </a:rPr>
              <a:t> </a:t>
            </a:r>
            <a:r>
              <a:rPr lang="en-US" sz="2000" b="0" i="0" dirty="0" err="1">
                <a:effectLst/>
                <a:latin typeface="Helvetica" pitchFamily="2" charset="0"/>
              </a:rPr>
              <a:t>efectivo</a:t>
            </a:r>
            <a:r>
              <a:rPr lang="en-US" sz="2000" b="0" i="0" dirty="0">
                <a:effectLst/>
                <a:latin typeface="Helvetica" pitchFamily="2" charset="0"/>
              </a:rPr>
              <a:t> o </a:t>
            </a:r>
            <a:r>
              <a:rPr lang="en-US" sz="2000" b="0" i="0" dirty="0" err="1">
                <a:effectLst/>
                <a:latin typeface="Helvetica" pitchFamily="2" charset="0"/>
              </a:rPr>
              <a:t>posible</a:t>
            </a:r>
            <a:r>
              <a:rPr lang="en-US" sz="2000" b="0" i="0" dirty="0">
                <a:effectLst/>
                <a:latin typeface="Helvetica" pitchFamily="2" charset="0"/>
              </a:rPr>
              <a:t>, este </a:t>
            </a:r>
            <a:r>
              <a:rPr lang="en-US" sz="2000" b="0" i="0" dirty="0" err="1">
                <a:effectLst/>
                <a:latin typeface="Helvetica" pitchFamily="2" charset="0"/>
              </a:rPr>
              <a:t>deberá</a:t>
            </a:r>
            <a:r>
              <a:rPr lang="en-US" sz="2000" b="0" i="0" dirty="0">
                <a:effectLst/>
                <a:latin typeface="Helvetica" pitchFamily="2" charset="0"/>
              </a:rPr>
              <a:t> ser </a:t>
            </a:r>
            <a:r>
              <a:rPr lang="en-US" sz="2000" b="0" i="0" dirty="0" err="1">
                <a:effectLst/>
                <a:latin typeface="Helvetica" pitchFamily="2" charset="0"/>
              </a:rPr>
              <a:t>comunicado</a:t>
            </a:r>
            <a:r>
              <a:rPr lang="en-US" sz="2000" b="0" i="0" dirty="0">
                <a:effectLst/>
                <a:latin typeface="Helvetica" pitchFamily="2" charset="0"/>
              </a:rPr>
              <a:t> </a:t>
            </a:r>
            <a:r>
              <a:rPr lang="en-US" sz="2000" b="0" i="0" dirty="0" err="1">
                <a:effectLst/>
                <a:latin typeface="Helvetica" pitchFamily="2" charset="0"/>
              </a:rPr>
              <a:t>por</a:t>
            </a:r>
            <a:r>
              <a:rPr lang="en-US" sz="2000" b="0" i="0" dirty="0">
                <a:effectLst/>
                <a:latin typeface="Helvetica" pitchFamily="2" charset="0"/>
              </a:rPr>
              <a:t> el </a:t>
            </a:r>
            <a:r>
              <a:rPr lang="en-US" sz="2000" b="0" i="0" dirty="0" err="1">
                <a:effectLst/>
                <a:latin typeface="Helvetica" pitchFamily="2" charset="0"/>
              </a:rPr>
              <a:t>funcionario</a:t>
            </a:r>
            <a:r>
              <a:rPr lang="en-US" sz="2000" b="0" i="0" dirty="0">
                <a:effectLst/>
                <a:latin typeface="Helvetica" pitchFamily="2" charset="0"/>
              </a:rPr>
              <a:t> al jefe de su </a:t>
            </a:r>
            <a:r>
              <a:rPr lang="en-US" sz="2000" b="0" i="0" dirty="0" err="1">
                <a:effectLst/>
                <a:latin typeface="Helvetica" pitchFamily="2" charset="0"/>
              </a:rPr>
              <a:t>oficina</a:t>
            </a:r>
            <a:r>
              <a:rPr lang="en-US" sz="2000" b="0" i="0" dirty="0">
                <a:effectLst/>
                <a:latin typeface="Helvetica" pitchFamily="2" charset="0"/>
              </a:rPr>
              <a:t>. El </a:t>
            </a:r>
            <a:r>
              <a:rPr lang="en-US" sz="2000" b="0" i="0" dirty="0" err="1">
                <a:effectLst/>
                <a:latin typeface="Helvetica" pitchFamily="2" charset="0"/>
              </a:rPr>
              <a:t>conflicto</a:t>
            </a:r>
            <a:r>
              <a:rPr lang="en-US" sz="2000" b="0" i="0" dirty="0">
                <a:effectLst/>
                <a:latin typeface="Helvetica" pitchFamily="2" charset="0"/>
              </a:rPr>
              <a:t> </a:t>
            </a:r>
            <a:r>
              <a:rPr lang="en-US" sz="2000" b="0" i="0" dirty="0" err="1">
                <a:effectLst/>
                <a:latin typeface="Helvetica" pitchFamily="2" charset="0"/>
              </a:rPr>
              <a:t>deberá</a:t>
            </a:r>
            <a:r>
              <a:rPr lang="en-US" sz="2000" b="0" i="0" dirty="0">
                <a:effectLst/>
                <a:latin typeface="Helvetica" pitchFamily="2" charset="0"/>
              </a:rPr>
              <a:t> ser </a:t>
            </a:r>
            <a:r>
              <a:rPr lang="en-US" sz="2000" b="0" i="0" dirty="0" err="1">
                <a:effectLst/>
                <a:latin typeface="Helvetica" pitchFamily="2" charset="0"/>
              </a:rPr>
              <a:t>mitigado</a:t>
            </a:r>
            <a:r>
              <a:rPr lang="en-US" sz="2000" b="0" i="0" dirty="0">
                <a:effectLst/>
                <a:latin typeface="Helvetica" pitchFamily="2" charset="0"/>
              </a:rPr>
              <a:t> </a:t>
            </a:r>
            <a:r>
              <a:rPr lang="en-US" sz="2000" b="0" i="0" dirty="0" err="1">
                <a:effectLst/>
                <a:latin typeface="Helvetica" pitchFamily="2" charset="0"/>
              </a:rPr>
              <a:t>por</a:t>
            </a:r>
            <a:r>
              <a:rPr lang="en-US" sz="2000" b="0" i="0" dirty="0">
                <a:effectLst/>
                <a:latin typeface="Helvetica" pitchFamily="2" charset="0"/>
              </a:rPr>
              <a:t> la </a:t>
            </a:r>
            <a:r>
              <a:rPr lang="en-US" sz="2000" b="0" i="0" dirty="0" err="1">
                <a:effectLst/>
                <a:latin typeface="Helvetica" pitchFamily="2" charset="0"/>
              </a:rPr>
              <a:t>Organización</a:t>
            </a:r>
            <a:r>
              <a:rPr lang="en-US" sz="2000" b="0" i="0" dirty="0">
                <a:effectLst/>
                <a:latin typeface="Helvetica" pitchFamily="2" charset="0"/>
              </a:rPr>
              <a:t> y </a:t>
            </a:r>
            <a:r>
              <a:rPr lang="en-US" sz="2000" b="0" i="0" dirty="0" err="1">
                <a:effectLst/>
                <a:latin typeface="Helvetica" pitchFamily="2" charset="0"/>
              </a:rPr>
              <a:t>resuelto</a:t>
            </a:r>
            <a:r>
              <a:rPr lang="en-US" sz="2000" b="0" i="0" dirty="0">
                <a:effectLst/>
                <a:latin typeface="Helvetica" pitchFamily="2" charset="0"/>
              </a:rPr>
              <a:t> a favor de los </a:t>
            </a:r>
            <a:r>
              <a:rPr lang="en-US" sz="2000" b="0" i="0" dirty="0" err="1">
                <a:effectLst/>
                <a:latin typeface="Helvetica" pitchFamily="2" charset="0"/>
              </a:rPr>
              <a:t>intereses</a:t>
            </a:r>
            <a:r>
              <a:rPr lang="en-US" sz="2000" b="0" i="0" dirty="0">
                <a:effectLst/>
                <a:latin typeface="Helvetica" pitchFamily="2" charset="0"/>
              </a:rPr>
              <a:t> de la </a:t>
            </a:r>
            <a:r>
              <a:rPr lang="en-US" sz="2000" b="0" i="0" dirty="0" err="1">
                <a:effectLst/>
                <a:latin typeface="Helvetica" pitchFamily="2" charset="0"/>
              </a:rPr>
              <a:t>Organización</a:t>
            </a:r>
            <a:r>
              <a:rPr lang="en-US" sz="2000" b="0" i="0" dirty="0">
                <a:effectLst/>
                <a:latin typeface="Helvetica" pitchFamily="2" charset="0"/>
              </a:rPr>
              <a:t> (</a:t>
            </a:r>
            <a:r>
              <a:rPr lang="en-US" sz="2000" b="0" i="0" dirty="0" err="1">
                <a:effectLst/>
                <a:latin typeface="Helvetica" pitchFamily="2" charset="0"/>
              </a:rPr>
              <a:t>cláusula</a:t>
            </a:r>
            <a:r>
              <a:rPr lang="en-US" sz="2000" b="0" i="0" dirty="0">
                <a:effectLst/>
                <a:latin typeface="Helvetica" pitchFamily="2" charset="0"/>
              </a:rPr>
              <a:t> 1.2 m) del </a:t>
            </a:r>
            <a:r>
              <a:rPr lang="en-US" sz="2000" b="0" i="0" dirty="0" err="1">
                <a:effectLst/>
                <a:latin typeface="Helvetica" pitchFamily="2" charset="0"/>
              </a:rPr>
              <a:t>Estatuto</a:t>
            </a:r>
            <a:r>
              <a:rPr lang="en-US" sz="2000" b="0" i="0" dirty="0">
                <a:effectLst/>
                <a:latin typeface="Helvetica" pitchFamily="2" charset="0"/>
              </a:rPr>
              <a:t> del Personal).</a:t>
            </a:r>
          </a:p>
          <a:p>
            <a:endParaRPr lang="en-US" sz="2000" dirty="0">
              <a:effectLst/>
              <a:latin typeface="Helvetica" pitchFamily="2" charset="0"/>
            </a:endParaRPr>
          </a:p>
          <a:p>
            <a:r>
              <a:rPr lang="en-US" sz="2000" b="1" i="0" dirty="0">
                <a:effectLst/>
                <a:latin typeface="Helvetica" pitchFamily="2" charset="0"/>
              </a:rPr>
              <a:t>3. ¿Es </a:t>
            </a:r>
            <a:r>
              <a:rPr lang="en-US" sz="2000" b="1" i="0" dirty="0" err="1">
                <a:effectLst/>
                <a:latin typeface="Helvetica" pitchFamily="2" charset="0"/>
              </a:rPr>
              <a:t>apropiado</a:t>
            </a:r>
            <a:r>
              <a:rPr lang="en-US" sz="2000" b="1" i="0" dirty="0">
                <a:effectLst/>
                <a:latin typeface="Helvetica" pitchFamily="2" charset="0"/>
              </a:rPr>
              <a:t> que Vivian </a:t>
            </a:r>
            <a:r>
              <a:rPr lang="en-US" sz="2000" b="1" i="0" dirty="0" err="1">
                <a:effectLst/>
                <a:latin typeface="Helvetica" pitchFamily="2" charset="0"/>
              </a:rPr>
              <a:t>promueva</a:t>
            </a:r>
            <a:r>
              <a:rPr lang="en-US" sz="2000" b="1" i="0" dirty="0">
                <a:effectLst/>
                <a:latin typeface="Helvetica" pitchFamily="2" charset="0"/>
              </a:rPr>
              <a:t> los </a:t>
            </a:r>
            <a:r>
              <a:rPr lang="en-US" sz="2000" b="1" i="0" dirty="0" err="1">
                <a:effectLst/>
                <a:latin typeface="Helvetica" pitchFamily="2" charset="0"/>
              </a:rPr>
              <a:t>servicios</a:t>
            </a:r>
            <a:r>
              <a:rPr lang="en-US" sz="2000" b="1" i="0" dirty="0">
                <a:effectLst/>
                <a:latin typeface="Helvetica" pitchFamily="2" charset="0"/>
              </a:rPr>
              <a:t> de Hydrate247 en su </a:t>
            </a:r>
            <a:r>
              <a:rPr lang="en-US" sz="2000" b="1" i="0" dirty="0" err="1">
                <a:effectLst/>
                <a:latin typeface="Helvetica" pitchFamily="2" charset="0"/>
              </a:rPr>
              <a:t>lugar</a:t>
            </a:r>
            <a:r>
              <a:rPr lang="en-US" sz="2000" b="1" i="0" dirty="0">
                <a:effectLst/>
                <a:latin typeface="Helvetica" pitchFamily="2" charset="0"/>
              </a:rPr>
              <a:t> de </a:t>
            </a:r>
            <a:r>
              <a:rPr lang="en-US" sz="2000" b="1" i="0" dirty="0" err="1">
                <a:effectLst/>
                <a:latin typeface="Helvetica" pitchFamily="2" charset="0"/>
              </a:rPr>
              <a:t>trabajo</a:t>
            </a:r>
            <a:r>
              <a:rPr lang="en-US" sz="2000" b="1" i="0" dirty="0">
                <a:effectLst/>
                <a:latin typeface="Helvetica" pitchFamily="2" charset="0"/>
              </a:rPr>
              <a:t> en las </a:t>
            </a:r>
            <a:r>
              <a:rPr lang="en-US" sz="2000" b="1" i="0" dirty="0" err="1">
                <a:effectLst/>
                <a:latin typeface="Helvetica" pitchFamily="2" charset="0"/>
              </a:rPr>
              <a:t>Naciones</a:t>
            </a:r>
            <a:r>
              <a:rPr lang="en-US" sz="2000" b="1" i="0" dirty="0">
                <a:effectLst/>
                <a:latin typeface="Helvetica" pitchFamily="2" charset="0"/>
              </a:rPr>
              <a:t> </a:t>
            </a:r>
            <a:r>
              <a:rPr lang="en-US" sz="2000" b="1" i="0" dirty="0" err="1">
                <a:effectLst/>
                <a:latin typeface="Helvetica" pitchFamily="2" charset="0"/>
              </a:rPr>
              <a:t>Unidas</a:t>
            </a:r>
            <a:r>
              <a:rPr lang="en-US" sz="2000" b="1" i="0" dirty="0">
                <a:effectLst/>
                <a:latin typeface="Helvetica" pitchFamily="2" charset="0"/>
              </a:rPr>
              <a:t> o ante </a:t>
            </a:r>
            <a:r>
              <a:rPr lang="en-US" sz="2000" b="1" i="0" dirty="0" err="1">
                <a:effectLst/>
                <a:latin typeface="Helvetica" pitchFamily="2" charset="0"/>
              </a:rPr>
              <a:t>cualquier</a:t>
            </a:r>
            <a:r>
              <a:rPr lang="en-US" sz="2000" b="1" i="0" dirty="0">
                <a:effectLst/>
                <a:latin typeface="Helvetica" pitchFamily="2" charset="0"/>
              </a:rPr>
              <a:t> </a:t>
            </a:r>
            <a:r>
              <a:rPr lang="en-US" sz="2000" b="1" i="0" dirty="0" err="1">
                <a:effectLst/>
                <a:latin typeface="Helvetica" pitchFamily="2" charset="0"/>
              </a:rPr>
              <a:t>entidad</a:t>
            </a:r>
            <a:r>
              <a:rPr lang="en-US" sz="2000" b="1" i="0" dirty="0">
                <a:effectLst/>
                <a:latin typeface="Helvetica" pitchFamily="2" charset="0"/>
              </a:rPr>
              <a:t> o persona con la que se </a:t>
            </a:r>
            <a:r>
              <a:rPr lang="en-US" sz="2000" b="1" i="0" dirty="0" err="1">
                <a:effectLst/>
                <a:latin typeface="Helvetica" pitchFamily="2" charset="0"/>
              </a:rPr>
              <a:t>haya</a:t>
            </a:r>
            <a:r>
              <a:rPr lang="en-US" sz="2000" b="1" i="0" dirty="0">
                <a:effectLst/>
                <a:latin typeface="Helvetica" pitchFamily="2" charset="0"/>
              </a:rPr>
              <a:t> </a:t>
            </a:r>
            <a:r>
              <a:rPr lang="en-US" sz="2000" b="1" i="0" dirty="0" err="1">
                <a:effectLst/>
                <a:latin typeface="Helvetica" pitchFamily="2" charset="0"/>
              </a:rPr>
              <a:t>relacionado</a:t>
            </a:r>
            <a:r>
              <a:rPr lang="en-US" sz="2000" b="1" i="0" dirty="0">
                <a:effectLst/>
                <a:latin typeface="Helvetica" pitchFamily="2" charset="0"/>
              </a:rPr>
              <a:t> en el </a:t>
            </a:r>
            <a:r>
              <a:rPr lang="en-US" sz="2000" b="1" i="0" dirty="0" err="1">
                <a:effectLst/>
                <a:latin typeface="Helvetica" pitchFamily="2" charset="0"/>
              </a:rPr>
              <a:t>desempeño</a:t>
            </a:r>
            <a:r>
              <a:rPr lang="en-US" sz="2000" b="1" i="0" dirty="0">
                <a:effectLst/>
                <a:latin typeface="Helvetica" pitchFamily="2" charset="0"/>
              </a:rPr>
              <a:t> de sus </a:t>
            </a:r>
            <a:r>
              <a:rPr lang="en-US" sz="2000" b="1" i="0" dirty="0" err="1">
                <a:effectLst/>
                <a:latin typeface="Helvetica" pitchFamily="2" charset="0"/>
              </a:rPr>
              <a:t>funciones</a:t>
            </a:r>
            <a:r>
              <a:rPr lang="en-US" sz="2000" b="1" i="0" dirty="0">
                <a:effectLst/>
                <a:latin typeface="Helvetica" pitchFamily="2" charset="0"/>
              </a:rPr>
              <a:t> </a:t>
            </a:r>
            <a:r>
              <a:rPr lang="en-US" sz="2000" b="1" i="0" dirty="0" err="1">
                <a:effectLst/>
                <a:latin typeface="Helvetica" pitchFamily="2" charset="0"/>
              </a:rPr>
              <a:t>en</a:t>
            </a:r>
            <a:r>
              <a:rPr lang="en-US" sz="2000" b="1" i="0" dirty="0">
                <a:effectLst/>
                <a:latin typeface="Helvetica" pitchFamily="2" charset="0"/>
              </a:rPr>
              <a:t> la </a:t>
            </a:r>
            <a:r>
              <a:rPr lang="en-US" sz="2000" b="1" i="0" dirty="0" err="1">
                <a:effectLst/>
                <a:latin typeface="Helvetica" pitchFamily="2" charset="0"/>
              </a:rPr>
              <a:t>Organización</a:t>
            </a:r>
            <a:r>
              <a:rPr lang="en-US" sz="2000" b="1" i="0" dirty="0">
                <a:effectLst/>
                <a:latin typeface="Helvetica" pitchFamily="2" charset="0"/>
              </a:rPr>
              <a:t>?</a:t>
            </a:r>
            <a:endParaRPr lang="en-US" sz="2000" b="1" dirty="0">
              <a:effectLst/>
              <a:latin typeface="Helvetica" pitchFamily="2" charset="0"/>
            </a:endParaRPr>
          </a:p>
          <a:p>
            <a:br>
              <a:rPr lang="en-US" sz="2000" dirty="0">
                <a:effectLst/>
                <a:latin typeface="Helvetica" pitchFamily="2" charset="0"/>
              </a:rPr>
            </a:br>
            <a:r>
              <a:rPr lang="en-US" sz="2000" b="0" i="0" dirty="0">
                <a:effectLst/>
                <a:latin typeface="Helvetica" pitchFamily="2" charset="0"/>
              </a:rPr>
              <a:t>Los </a:t>
            </a:r>
            <a:r>
              <a:rPr lang="en-US" sz="2000" b="0" i="0" dirty="0" err="1">
                <a:effectLst/>
                <a:latin typeface="Helvetica" pitchFamily="2" charset="0"/>
              </a:rPr>
              <a:t>funcionarios</a:t>
            </a:r>
            <a:r>
              <a:rPr lang="en-US" sz="2000" b="0" i="0" dirty="0">
                <a:effectLst/>
                <a:latin typeface="Helvetica" pitchFamily="2" charset="0"/>
              </a:rPr>
              <a:t> no </a:t>
            </a:r>
            <a:r>
              <a:rPr lang="en-US" sz="2000" b="0" i="0" dirty="0" err="1">
                <a:effectLst/>
                <a:latin typeface="Helvetica" pitchFamily="2" charset="0"/>
              </a:rPr>
              <a:t>deben</a:t>
            </a:r>
            <a:r>
              <a:rPr lang="en-US" sz="2000" b="0" i="0" dirty="0">
                <a:effectLst/>
                <a:latin typeface="Helvetica" pitchFamily="2" charset="0"/>
              </a:rPr>
              <a:t> </a:t>
            </a:r>
            <a:r>
              <a:rPr lang="en-US" sz="2000" b="0" i="0" dirty="0" err="1">
                <a:effectLst/>
                <a:latin typeface="Helvetica" pitchFamily="2" charset="0"/>
              </a:rPr>
              <a:t>aprovechar</a:t>
            </a:r>
            <a:r>
              <a:rPr lang="en-US" sz="2000" b="0" i="0" dirty="0">
                <a:effectLst/>
                <a:latin typeface="Helvetica" pitchFamily="2" charset="0"/>
              </a:rPr>
              <a:t> sus cargos ni los </a:t>
            </a:r>
            <a:r>
              <a:rPr lang="en-US" sz="2000" b="0" i="0" dirty="0" err="1">
                <a:effectLst/>
                <a:latin typeface="Helvetica" pitchFamily="2" charset="0"/>
              </a:rPr>
              <a:t>conocimientos</a:t>
            </a:r>
            <a:r>
              <a:rPr lang="en-US" sz="2000" b="0" i="0" dirty="0">
                <a:effectLst/>
                <a:latin typeface="Helvetica" pitchFamily="2" charset="0"/>
              </a:rPr>
              <a:t> </a:t>
            </a:r>
            <a:r>
              <a:rPr lang="en-US" sz="2000" b="0" i="0" dirty="0" err="1">
                <a:effectLst/>
                <a:latin typeface="Helvetica" pitchFamily="2" charset="0"/>
              </a:rPr>
              <a:t>adquiridos</a:t>
            </a:r>
            <a:r>
              <a:rPr lang="en-US" sz="2000" b="0" i="0" dirty="0">
                <a:effectLst/>
                <a:latin typeface="Helvetica" pitchFamily="2" charset="0"/>
              </a:rPr>
              <a:t> en el </a:t>
            </a:r>
            <a:r>
              <a:rPr lang="en-US" sz="2000" b="0" i="0" dirty="0" err="1">
                <a:effectLst/>
                <a:latin typeface="Helvetica" pitchFamily="2" charset="0"/>
              </a:rPr>
              <a:t>desempeño</a:t>
            </a:r>
            <a:r>
              <a:rPr lang="en-US" sz="2000" b="0" i="0" dirty="0">
                <a:effectLst/>
                <a:latin typeface="Helvetica" pitchFamily="2" charset="0"/>
              </a:rPr>
              <a:t> de sus </a:t>
            </a:r>
            <a:r>
              <a:rPr lang="en-US" sz="2000" b="0" i="0" dirty="0" err="1">
                <a:effectLst/>
                <a:latin typeface="Helvetica" pitchFamily="2" charset="0"/>
              </a:rPr>
              <a:t>funciones</a:t>
            </a:r>
            <a:r>
              <a:rPr lang="en-US" sz="2000" b="0" i="0" dirty="0">
                <a:effectLst/>
                <a:latin typeface="Helvetica" pitchFamily="2" charset="0"/>
              </a:rPr>
              <a:t> </a:t>
            </a:r>
            <a:r>
              <a:rPr lang="en-US" sz="2000" b="0" i="0" dirty="0" err="1">
                <a:effectLst/>
                <a:latin typeface="Helvetica" pitchFamily="2" charset="0"/>
              </a:rPr>
              <a:t>oficiales</a:t>
            </a:r>
            <a:r>
              <a:rPr lang="en-US" sz="2000" b="0" i="0" dirty="0">
                <a:effectLst/>
                <a:latin typeface="Helvetica" pitchFamily="2" charset="0"/>
              </a:rPr>
              <a:t> para </a:t>
            </a:r>
            <a:r>
              <a:rPr lang="en-US" sz="2000" b="0" i="0" dirty="0" err="1">
                <a:effectLst/>
                <a:latin typeface="Helvetica" pitchFamily="2" charset="0"/>
              </a:rPr>
              <a:t>obtener</a:t>
            </a:r>
            <a:r>
              <a:rPr lang="en-US" sz="2000" b="0" i="0" dirty="0">
                <a:effectLst/>
                <a:latin typeface="Helvetica" pitchFamily="2" charset="0"/>
              </a:rPr>
              <a:t> </a:t>
            </a:r>
            <a:r>
              <a:rPr lang="en-US" sz="2000" b="0" i="0" dirty="0" err="1">
                <a:effectLst/>
                <a:latin typeface="Helvetica" pitchFamily="2" charset="0"/>
              </a:rPr>
              <a:t>beneficios</a:t>
            </a:r>
            <a:r>
              <a:rPr lang="en-US" sz="2000" b="0" i="0" dirty="0">
                <a:effectLst/>
                <a:latin typeface="Helvetica" pitchFamily="2" charset="0"/>
              </a:rPr>
              <a:t> </a:t>
            </a:r>
            <a:r>
              <a:rPr lang="en-US" sz="2000" b="0" i="0" dirty="0" err="1">
                <a:effectLst/>
                <a:latin typeface="Helvetica" pitchFamily="2" charset="0"/>
              </a:rPr>
              <a:t>personales</a:t>
            </a:r>
            <a:r>
              <a:rPr lang="en-US" sz="2000" b="0" i="0" dirty="0">
                <a:effectLst/>
                <a:latin typeface="Helvetica" pitchFamily="2" charset="0"/>
              </a:rPr>
              <a:t>, </a:t>
            </a:r>
            <a:r>
              <a:rPr lang="en-US" sz="2000" b="0" i="0" dirty="0" err="1">
                <a:effectLst/>
                <a:latin typeface="Helvetica" pitchFamily="2" charset="0"/>
              </a:rPr>
              <a:t>sean</a:t>
            </a:r>
            <a:r>
              <a:rPr lang="en-US" sz="2000" b="0" i="0" dirty="0">
                <a:effectLst/>
                <a:latin typeface="Helvetica" pitchFamily="2" charset="0"/>
              </a:rPr>
              <a:t> </a:t>
            </a:r>
            <a:r>
              <a:rPr lang="en-US" sz="2000" b="0" i="0" dirty="0" err="1">
                <a:effectLst/>
                <a:latin typeface="Helvetica" pitchFamily="2" charset="0"/>
              </a:rPr>
              <a:t>financieros</a:t>
            </a:r>
            <a:r>
              <a:rPr lang="en-US" sz="2000" b="0" i="0" dirty="0">
                <a:effectLst/>
                <a:latin typeface="Helvetica" pitchFamily="2" charset="0"/>
              </a:rPr>
              <a:t> o de </a:t>
            </a:r>
            <a:r>
              <a:rPr lang="en-US" sz="2000" b="0" i="0" dirty="0" err="1">
                <a:effectLst/>
                <a:latin typeface="Helvetica" pitchFamily="2" charset="0"/>
              </a:rPr>
              <a:t>otro</a:t>
            </a:r>
            <a:r>
              <a:rPr lang="en-US" sz="2000" b="0" i="0" dirty="0">
                <a:effectLst/>
                <a:latin typeface="Helvetica" pitchFamily="2" charset="0"/>
              </a:rPr>
              <a:t> </a:t>
            </a:r>
            <a:r>
              <a:rPr lang="en-US" sz="2000" b="0" i="0" dirty="0" err="1">
                <a:effectLst/>
                <a:latin typeface="Helvetica" pitchFamily="2" charset="0"/>
              </a:rPr>
              <a:t>tipo</a:t>
            </a:r>
            <a:r>
              <a:rPr lang="en-US" sz="2000" b="0" i="0" dirty="0">
                <a:effectLst/>
                <a:latin typeface="Helvetica" pitchFamily="2" charset="0"/>
              </a:rPr>
              <a:t>, ni para </a:t>
            </a:r>
            <a:r>
              <a:rPr lang="en-US" sz="2000" b="0" i="0" dirty="0" err="1">
                <a:effectLst/>
                <a:latin typeface="Helvetica" pitchFamily="2" charset="0"/>
              </a:rPr>
              <a:t>beneficiar</a:t>
            </a:r>
            <a:r>
              <a:rPr lang="en-US" sz="2000" b="0" i="0" dirty="0">
                <a:effectLst/>
                <a:latin typeface="Helvetica" pitchFamily="2" charset="0"/>
              </a:rPr>
              <a:t> a </a:t>
            </a:r>
            <a:r>
              <a:rPr lang="en-US" sz="2000" b="0" i="0" dirty="0" err="1">
                <a:effectLst/>
                <a:latin typeface="Helvetica" pitchFamily="2" charset="0"/>
              </a:rPr>
              <a:t>terceros</a:t>
            </a:r>
            <a:r>
              <a:rPr lang="en-US" sz="2000" b="0" i="0" dirty="0">
                <a:effectLst/>
                <a:latin typeface="Helvetica" pitchFamily="2" charset="0"/>
              </a:rPr>
              <a:t>, </a:t>
            </a:r>
            <a:r>
              <a:rPr lang="en-US" sz="2000" b="0" i="0" dirty="0" err="1">
                <a:effectLst/>
                <a:latin typeface="Helvetica" pitchFamily="2" charset="0"/>
              </a:rPr>
              <a:t>como</a:t>
            </a:r>
            <a:r>
              <a:rPr lang="en-US" sz="2000" b="0" i="0" dirty="0">
                <a:effectLst/>
                <a:latin typeface="Helvetica" pitchFamily="2" charset="0"/>
              </a:rPr>
              <a:t> </a:t>
            </a:r>
            <a:r>
              <a:rPr lang="en-US" sz="2000" b="0" i="0" dirty="0" err="1">
                <a:effectLst/>
                <a:latin typeface="Helvetica" pitchFamily="2" charset="0"/>
              </a:rPr>
              <a:t>familiares</a:t>
            </a:r>
            <a:r>
              <a:rPr lang="en-US" sz="2000" b="0" i="0" dirty="0">
                <a:effectLst/>
                <a:latin typeface="Helvetica" pitchFamily="2" charset="0"/>
              </a:rPr>
              <a:t>, amigos y personas a </a:t>
            </a:r>
            <a:r>
              <a:rPr lang="en-US" sz="2000" b="0" i="0" dirty="0" err="1">
                <a:effectLst/>
                <a:latin typeface="Helvetica" pitchFamily="2" charset="0"/>
              </a:rPr>
              <a:t>quienes</a:t>
            </a:r>
            <a:r>
              <a:rPr lang="en-US" sz="2000" b="0" i="0" dirty="0">
                <a:effectLst/>
                <a:latin typeface="Helvetica" pitchFamily="2" charset="0"/>
              </a:rPr>
              <a:t> </a:t>
            </a:r>
            <a:r>
              <a:rPr lang="en-US" sz="2000" b="0" i="0" dirty="0" err="1">
                <a:effectLst/>
                <a:latin typeface="Helvetica" pitchFamily="2" charset="0"/>
              </a:rPr>
              <a:t>deseen</a:t>
            </a:r>
            <a:r>
              <a:rPr lang="en-US" sz="2000" b="0" i="0" dirty="0">
                <a:effectLst/>
                <a:latin typeface="Helvetica" pitchFamily="2" charset="0"/>
              </a:rPr>
              <a:t> </a:t>
            </a:r>
            <a:r>
              <a:rPr lang="en-US" sz="2000" b="0" i="0" dirty="0" err="1">
                <a:effectLst/>
                <a:latin typeface="Helvetica" pitchFamily="2" charset="0"/>
              </a:rPr>
              <a:t>favorecer</a:t>
            </a:r>
            <a:r>
              <a:rPr lang="en-US" sz="2000" b="0" i="0" dirty="0">
                <a:effectLst/>
                <a:latin typeface="Helvetica" pitchFamily="2" charset="0"/>
              </a:rPr>
              <a:t> (</a:t>
            </a:r>
            <a:r>
              <a:rPr lang="en-US" sz="2000" b="0" i="0" dirty="0" err="1">
                <a:effectLst/>
                <a:latin typeface="Helvetica" pitchFamily="2" charset="0"/>
              </a:rPr>
              <a:t>cláusula</a:t>
            </a:r>
            <a:r>
              <a:rPr lang="en-US" sz="2000" b="0" i="0" dirty="0">
                <a:effectLst/>
                <a:latin typeface="Helvetica" pitchFamily="2" charset="0"/>
              </a:rPr>
              <a:t> 1.2 g) del </a:t>
            </a:r>
            <a:r>
              <a:rPr lang="en-US" sz="2000" b="0" i="0" dirty="0" err="1">
                <a:effectLst/>
                <a:latin typeface="Helvetica" pitchFamily="2" charset="0"/>
              </a:rPr>
              <a:t>Estatuto</a:t>
            </a:r>
            <a:r>
              <a:rPr lang="en-US" sz="2000" b="0" i="0" dirty="0">
                <a:effectLst/>
                <a:latin typeface="Helvetica" pitchFamily="2" charset="0"/>
              </a:rPr>
              <a:t> del Personal).</a:t>
            </a:r>
          </a:p>
          <a:p>
            <a:endParaRPr lang="en-US" sz="2000" dirty="0">
              <a:effectLst/>
              <a:latin typeface="Helvetica" pitchFamily="2" charset="0"/>
            </a:endParaRPr>
          </a:p>
          <a:p>
            <a:r>
              <a:rPr lang="en-US" sz="2000" b="0" i="0" dirty="0" err="1">
                <a:effectLst/>
                <a:latin typeface="Helvetica" pitchFamily="2" charset="0"/>
              </a:rPr>
              <a:t>Debe</a:t>
            </a:r>
            <a:r>
              <a:rPr lang="en-US" sz="2000" b="0" i="0" dirty="0">
                <a:effectLst/>
                <a:latin typeface="Helvetica" pitchFamily="2" charset="0"/>
              </a:rPr>
              <a:t> </a:t>
            </a:r>
            <a:r>
              <a:rPr lang="en-US" sz="2000" b="0" i="0" dirty="0" err="1">
                <a:effectLst/>
                <a:latin typeface="Helvetica" pitchFamily="2" charset="0"/>
              </a:rPr>
              <a:t>existir</a:t>
            </a:r>
            <a:r>
              <a:rPr lang="en-US" sz="2000" b="0" i="0" dirty="0">
                <a:effectLst/>
                <a:latin typeface="Helvetica" pitchFamily="2" charset="0"/>
              </a:rPr>
              <a:t> </a:t>
            </a:r>
            <a:r>
              <a:rPr lang="en-US" sz="2000" b="0" i="0" dirty="0" err="1">
                <a:effectLst/>
                <a:latin typeface="Helvetica" pitchFamily="2" charset="0"/>
              </a:rPr>
              <a:t>una</a:t>
            </a:r>
            <a:r>
              <a:rPr lang="en-US" sz="2000" b="0" i="0" dirty="0">
                <a:effectLst/>
                <a:latin typeface="Helvetica" pitchFamily="2" charset="0"/>
              </a:rPr>
              <a:t> </a:t>
            </a:r>
            <a:r>
              <a:rPr lang="en-US" sz="2000" b="0" i="0" dirty="0" err="1">
                <a:effectLst/>
                <a:latin typeface="Helvetica" pitchFamily="2" charset="0"/>
              </a:rPr>
              <a:t>separación</a:t>
            </a:r>
            <a:r>
              <a:rPr lang="en-US" sz="2000" b="0" i="0" dirty="0">
                <a:effectLst/>
                <a:latin typeface="Helvetica" pitchFamily="2" charset="0"/>
              </a:rPr>
              <a:t> entre las </a:t>
            </a:r>
            <a:r>
              <a:rPr lang="en-US" sz="2000" b="0" i="0" dirty="0" err="1">
                <a:effectLst/>
                <a:latin typeface="Helvetica" pitchFamily="2" charset="0"/>
              </a:rPr>
              <a:t>actividades</a:t>
            </a:r>
            <a:r>
              <a:rPr lang="en-US" sz="2000" b="0" i="0" dirty="0">
                <a:effectLst/>
                <a:latin typeface="Helvetica" pitchFamily="2" charset="0"/>
              </a:rPr>
              <a:t> </a:t>
            </a:r>
            <a:r>
              <a:rPr lang="en-US" sz="2000" b="0" i="0" dirty="0" err="1">
                <a:effectLst/>
                <a:latin typeface="Helvetica" pitchFamily="2" charset="0"/>
              </a:rPr>
              <a:t>externas</a:t>
            </a:r>
            <a:r>
              <a:rPr lang="en-US" sz="2000" b="0" i="0" dirty="0">
                <a:effectLst/>
                <a:latin typeface="Helvetica" pitchFamily="2" charset="0"/>
              </a:rPr>
              <a:t> </a:t>
            </a:r>
            <a:r>
              <a:rPr lang="en-US" sz="2000" b="0" i="0" dirty="0" err="1">
                <a:effectLst/>
                <a:latin typeface="Helvetica" pitchFamily="2" charset="0"/>
              </a:rPr>
              <a:t>personales</a:t>
            </a:r>
            <a:r>
              <a:rPr lang="en-US" sz="2000" b="0" i="0" dirty="0">
                <a:effectLst/>
                <a:latin typeface="Helvetica" pitchFamily="2" charset="0"/>
              </a:rPr>
              <a:t> de un </a:t>
            </a:r>
            <a:r>
              <a:rPr lang="en-US" sz="2000" b="0" i="0" dirty="0" err="1">
                <a:effectLst/>
                <a:latin typeface="Helvetica" pitchFamily="2" charset="0"/>
              </a:rPr>
              <a:t>miembro</a:t>
            </a:r>
            <a:r>
              <a:rPr lang="en-US" sz="2000" b="0" i="0" dirty="0">
                <a:effectLst/>
                <a:latin typeface="Helvetica" pitchFamily="2" charset="0"/>
              </a:rPr>
              <a:t> del personal y su </a:t>
            </a:r>
            <a:r>
              <a:rPr lang="en-US" sz="2000" b="0" i="0" dirty="0" err="1">
                <a:effectLst/>
                <a:latin typeface="Helvetica" pitchFamily="2" charset="0"/>
              </a:rPr>
              <a:t>condición</a:t>
            </a:r>
            <a:r>
              <a:rPr lang="en-US" sz="2000" b="0" i="0" dirty="0">
                <a:effectLst/>
                <a:latin typeface="Helvetica" pitchFamily="2" charset="0"/>
              </a:rPr>
              <a:t> de </a:t>
            </a:r>
            <a:r>
              <a:rPr lang="en-US" sz="2000" b="0" i="0" dirty="0" err="1">
                <a:effectLst/>
                <a:latin typeface="Helvetica" pitchFamily="2" charset="0"/>
              </a:rPr>
              <a:t>funcionario</a:t>
            </a:r>
            <a:r>
              <a:rPr lang="en-US" sz="2000" b="0" i="0" dirty="0">
                <a:effectLst/>
                <a:latin typeface="Helvetica" pitchFamily="2" charset="0"/>
              </a:rPr>
              <a:t> de las </a:t>
            </a:r>
            <a:r>
              <a:rPr lang="en-US" sz="2000" b="0" i="0" dirty="0" err="1">
                <a:effectLst/>
                <a:latin typeface="Helvetica" pitchFamily="2" charset="0"/>
              </a:rPr>
              <a:t>Naciones</a:t>
            </a:r>
            <a:r>
              <a:rPr lang="en-US" sz="2000" b="0" i="0" dirty="0">
                <a:effectLst/>
                <a:latin typeface="Helvetica" pitchFamily="2" charset="0"/>
              </a:rPr>
              <a:t> </a:t>
            </a:r>
            <a:r>
              <a:rPr lang="en-US" sz="2000" b="0" i="0" dirty="0" err="1">
                <a:effectLst/>
                <a:latin typeface="Helvetica" pitchFamily="2" charset="0"/>
              </a:rPr>
              <a:t>Unidas</a:t>
            </a:r>
            <a:r>
              <a:rPr lang="en-US" sz="2000" b="0" i="0" dirty="0">
                <a:effectLst/>
                <a:latin typeface="Helvetica" pitchFamily="2" charset="0"/>
              </a:rPr>
              <a:t> y </a:t>
            </a:r>
            <a:r>
              <a:rPr lang="en-US" sz="2000" b="0" i="0" dirty="0" err="1">
                <a:effectLst/>
                <a:latin typeface="Helvetica" pitchFamily="2" charset="0"/>
              </a:rPr>
              <a:t>responsabilidades</a:t>
            </a:r>
            <a:r>
              <a:rPr lang="en-US" sz="2000" b="0" i="0" dirty="0">
                <a:effectLst/>
                <a:latin typeface="Helvetica" pitchFamily="2" charset="0"/>
              </a:rPr>
              <a:t> </a:t>
            </a:r>
            <a:r>
              <a:rPr lang="en-US" sz="2000" b="0" i="0" dirty="0" err="1">
                <a:effectLst/>
                <a:latin typeface="Helvetica" pitchFamily="2" charset="0"/>
              </a:rPr>
              <a:t>oficiales</a:t>
            </a:r>
            <a:r>
              <a:rPr lang="en-US" sz="2000" b="0" i="0" dirty="0">
                <a:effectLst/>
                <a:latin typeface="Helvetica" pitchFamily="2" charset="0"/>
              </a:rPr>
              <a:t>.</a:t>
            </a:r>
          </a:p>
          <a:p>
            <a:endParaRPr lang="en-US" sz="2000" b="0" i="0" dirty="0">
              <a:effectLst/>
              <a:latin typeface="Helvetica" pitchFamily="2" charset="0"/>
            </a:endParaRPr>
          </a:p>
          <a:p>
            <a:r>
              <a:rPr lang="en-US" sz="2800" b="1" i="0" dirty="0">
                <a:effectLst/>
                <a:latin typeface="Helvetica" pitchFamily="2" charset="0"/>
              </a:rPr>
              <a:t>4. ¿</a:t>
            </a:r>
            <a:r>
              <a:rPr lang="en-US" sz="2800" b="1" i="0" dirty="0" err="1">
                <a:effectLst/>
                <a:latin typeface="Helvetica" pitchFamily="2" charset="0"/>
              </a:rPr>
              <a:t>Sería</a:t>
            </a:r>
            <a:r>
              <a:rPr lang="en-US" sz="2800" b="1" i="0" dirty="0">
                <a:effectLst/>
                <a:latin typeface="Helvetica" pitchFamily="2" charset="0"/>
              </a:rPr>
              <a:t> </a:t>
            </a:r>
            <a:r>
              <a:rPr lang="en-US" sz="2800" b="1" i="0" dirty="0" err="1">
                <a:effectLst/>
                <a:latin typeface="Helvetica" pitchFamily="2" charset="0"/>
              </a:rPr>
              <a:t>apropiado</a:t>
            </a:r>
            <a:r>
              <a:rPr lang="en-US" sz="2800" b="1" i="0" dirty="0">
                <a:effectLst/>
                <a:latin typeface="Helvetica" pitchFamily="2" charset="0"/>
              </a:rPr>
              <a:t> que Vivian </a:t>
            </a:r>
            <a:r>
              <a:rPr lang="en-US" sz="2800" b="1" i="0" dirty="0" err="1">
                <a:effectLst/>
                <a:latin typeface="Helvetica" pitchFamily="2" charset="0"/>
              </a:rPr>
              <a:t>expusiera</a:t>
            </a:r>
            <a:r>
              <a:rPr lang="en-US" sz="2800" b="1" i="0" dirty="0">
                <a:effectLst/>
                <a:latin typeface="Helvetica" pitchFamily="2" charset="0"/>
              </a:rPr>
              <a:t> en la </a:t>
            </a:r>
            <a:r>
              <a:rPr lang="en-US" sz="2800" b="1" i="0" dirty="0" err="1">
                <a:effectLst/>
                <a:latin typeface="Helvetica" pitchFamily="2" charset="0"/>
              </a:rPr>
              <a:t>recepción</a:t>
            </a:r>
            <a:r>
              <a:rPr lang="en-US" sz="2800" b="1" i="0" dirty="0">
                <a:effectLst/>
                <a:latin typeface="Helvetica" pitchFamily="2" charset="0"/>
              </a:rPr>
              <a:t> de la </a:t>
            </a:r>
            <a:r>
              <a:rPr lang="en-US" sz="2800" b="1" i="0" dirty="0" err="1">
                <a:effectLst/>
                <a:latin typeface="Helvetica" pitchFamily="2" charset="0"/>
              </a:rPr>
              <a:t>oficina</a:t>
            </a:r>
            <a:r>
              <a:rPr lang="en-US" sz="2800" b="1" i="0" dirty="0">
                <a:effectLst/>
                <a:latin typeface="Helvetica" pitchFamily="2" charset="0"/>
              </a:rPr>
              <a:t> de Hydrate247 un </a:t>
            </a:r>
            <a:r>
              <a:rPr lang="en-US" sz="2800" b="1" i="0" dirty="0" err="1">
                <a:effectLst/>
                <a:latin typeface="Helvetica" pitchFamily="2" charset="0"/>
              </a:rPr>
              <a:t>póster</a:t>
            </a:r>
            <a:r>
              <a:rPr lang="en-US" sz="2800" b="1" i="0" dirty="0">
                <a:effectLst/>
                <a:latin typeface="Helvetica" pitchFamily="2" charset="0"/>
              </a:rPr>
              <a:t> </a:t>
            </a:r>
            <a:r>
              <a:rPr lang="en-US" sz="2800" b="1" i="0" dirty="0" err="1">
                <a:effectLst/>
                <a:latin typeface="Helvetica" pitchFamily="2" charset="0"/>
              </a:rPr>
              <a:t>sobre</a:t>
            </a:r>
            <a:r>
              <a:rPr lang="en-US" sz="2800" b="1" i="0" dirty="0">
                <a:effectLst/>
                <a:latin typeface="Helvetica" pitchFamily="2" charset="0"/>
              </a:rPr>
              <a:t> </a:t>
            </a:r>
            <a:r>
              <a:rPr lang="en-US" sz="2800" b="1" i="0" dirty="0" err="1">
                <a:effectLst/>
                <a:latin typeface="Helvetica" pitchFamily="2" charset="0"/>
              </a:rPr>
              <a:t>los</a:t>
            </a:r>
            <a:r>
              <a:rPr lang="en-US" sz="2800" b="1" i="0" dirty="0">
                <a:effectLst/>
                <a:latin typeface="Helvetica" pitchFamily="2" charset="0"/>
              </a:rPr>
              <a:t> </a:t>
            </a:r>
            <a:r>
              <a:rPr lang="en-US" sz="2800" b="1" i="0" dirty="0" err="1">
                <a:effectLst/>
                <a:latin typeface="Helvetica" pitchFamily="2" charset="0"/>
              </a:rPr>
              <a:t>uus</a:t>
            </a:r>
            <a:r>
              <a:rPr lang="en-US" sz="2800" b="1" i="0" dirty="0">
                <a:effectLst/>
                <a:latin typeface="Helvetica" pitchFamily="2" charset="0"/>
              </a:rPr>
              <a:t> con </a:t>
            </a:r>
            <a:r>
              <a:rPr lang="en-US" sz="2800" b="1" i="0" dirty="0" err="1">
                <a:effectLst/>
                <a:latin typeface="Helvetica" pitchFamily="2" charset="0"/>
              </a:rPr>
              <a:t>motivo</a:t>
            </a:r>
            <a:r>
              <a:rPr lang="en-US" sz="2800" b="1" i="0" dirty="0">
                <a:effectLst/>
                <a:latin typeface="Helvetica" pitchFamily="2" charset="0"/>
              </a:rPr>
              <a:t> de la </a:t>
            </a:r>
            <a:r>
              <a:rPr lang="en-US" sz="2800" b="1" i="0" dirty="0" err="1">
                <a:effectLst/>
                <a:latin typeface="Helvetica" pitchFamily="2" charset="0"/>
              </a:rPr>
              <a:t>próxima</a:t>
            </a:r>
            <a:r>
              <a:rPr lang="en-US" sz="2800" b="1" i="0" dirty="0">
                <a:effectLst/>
                <a:latin typeface="Helvetica" pitchFamily="2" charset="0"/>
              </a:rPr>
              <a:t> </a:t>
            </a:r>
            <a:r>
              <a:rPr lang="en-US" sz="2800" b="1" i="0" dirty="0" err="1">
                <a:effectLst/>
                <a:latin typeface="Helvetica" pitchFamily="2" charset="0"/>
              </a:rPr>
              <a:t>Conferencia</a:t>
            </a:r>
            <a:r>
              <a:rPr lang="en-US" sz="2800" b="1" i="0" dirty="0">
                <a:effectLst/>
                <a:latin typeface="Helvetica" pitchFamily="2" charset="0"/>
              </a:rPr>
              <a:t> de las </a:t>
            </a:r>
            <a:r>
              <a:rPr lang="en-US" sz="2800" b="1" i="0" dirty="0" err="1">
                <a:effectLst/>
                <a:latin typeface="Helvetica" pitchFamily="2" charset="0"/>
              </a:rPr>
              <a:t>Naciones</a:t>
            </a:r>
            <a:r>
              <a:rPr lang="en-US" sz="2800" b="1" i="0" dirty="0">
                <a:effectLst/>
                <a:latin typeface="Helvetica" pitchFamily="2" charset="0"/>
              </a:rPr>
              <a:t> </a:t>
            </a:r>
            <a:r>
              <a:rPr lang="en-US" sz="2800" b="1" i="0" dirty="0" err="1">
                <a:effectLst/>
                <a:latin typeface="Helvetica" pitchFamily="2" charset="0"/>
              </a:rPr>
              <a:t>Unidas</a:t>
            </a:r>
            <a:r>
              <a:rPr lang="en-US" sz="2800" b="1" i="0" dirty="0">
                <a:effectLst/>
                <a:latin typeface="Helvetica" pitchFamily="2" charset="0"/>
              </a:rPr>
              <a:t> </a:t>
            </a:r>
            <a:r>
              <a:rPr lang="en-US" sz="2800" b="1" i="0" dirty="0" err="1">
                <a:effectLst/>
                <a:latin typeface="Helvetica" pitchFamily="2" charset="0"/>
              </a:rPr>
              <a:t>sobre</a:t>
            </a:r>
            <a:r>
              <a:rPr lang="en-US" sz="2800" b="1" i="0" dirty="0">
                <a:effectLst/>
                <a:latin typeface="Helvetica" pitchFamily="2" charset="0"/>
              </a:rPr>
              <a:t> el Agua?</a:t>
            </a:r>
            <a:endParaRPr lang="en-US" sz="2800" b="1" dirty="0">
              <a:effectLst/>
              <a:latin typeface="Helvetica" pitchFamily="2" charset="0"/>
            </a:endParaRPr>
          </a:p>
          <a:p>
            <a:br>
              <a:rPr lang="en-US" sz="2800" dirty="0">
                <a:effectLst/>
                <a:latin typeface="Helvetica" pitchFamily="2" charset="0"/>
              </a:rPr>
            </a:br>
            <a:endParaRPr lang="en-US" sz="2800" dirty="0">
              <a:effectLst/>
              <a:latin typeface="Helvetica" pitchFamily="2" charset="0"/>
            </a:endParaRPr>
          </a:p>
          <a:p>
            <a:r>
              <a:rPr lang="en-US" sz="2800" b="0" i="0" dirty="0">
                <a:effectLst/>
                <a:latin typeface="Helvetica" pitchFamily="2" charset="0"/>
              </a:rPr>
              <a:t>Los </a:t>
            </a:r>
            <a:r>
              <a:rPr lang="en-US" sz="2800" b="0" i="0" dirty="0" err="1">
                <a:effectLst/>
                <a:latin typeface="Helvetica" pitchFamily="2" charset="0"/>
              </a:rPr>
              <a:t>miembros</a:t>
            </a:r>
            <a:r>
              <a:rPr lang="en-US" sz="2800" b="0" i="0" dirty="0">
                <a:effectLst/>
                <a:latin typeface="Helvetica" pitchFamily="2" charset="0"/>
              </a:rPr>
              <a:t> del personal </a:t>
            </a:r>
            <a:r>
              <a:rPr lang="en-US" sz="2800" b="0" i="0" dirty="0" err="1">
                <a:effectLst/>
                <a:latin typeface="Helvetica" pitchFamily="2" charset="0"/>
              </a:rPr>
              <a:t>deben</a:t>
            </a:r>
            <a:r>
              <a:rPr lang="en-US" sz="2800" b="0" i="0" dirty="0">
                <a:effectLst/>
                <a:latin typeface="Helvetica" pitchFamily="2" charset="0"/>
              </a:rPr>
              <a:t> </a:t>
            </a:r>
            <a:r>
              <a:rPr lang="en-US" sz="2800" b="0" i="0" dirty="0" err="1">
                <a:effectLst/>
                <a:latin typeface="Helvetica" pitchFamily="2" charset="0"/>
              </a:rPr>
              <a:t>garantizar</a:t>
            </a:r>
            <a:r>
              <a:rPr lang="en-US" sz="2800" b="0" i="0" dirty="0">
                <a:effectLst/>
                <a:latin typeface="Helvetica" pitchFamily="2" charset="0"/>
              </a:rPr>
              <a:t> la </a:t>
            </a:r>
            <a:r>
              <a:rPr lang="en-US" sz="2800" b="0" i="0" dirty="0" err="1">
                <a:effectLst/>
                <a:latin typeface="Helvetica" pitchFamily="2" charset="0"/>
              </a:rPr>
              <a:t>completa</a:t>
            </a:r>
            <a:r>
              <a:rPr lang="en-US" sz="2800" b="0" i="0" dirty="0">
                <a:effectLst/>
                <a:latin typeface="Helvetica" pitchFamily="2" charset="0"/>
              </a:rPr>
              <a:t> </a:t>
            </a:r>
            <a:r>
              <a:rPr lang="en-US" sz="2800" b="0" i="0" dirty="0" err="1">
                <a:effectLst/>
                <a:latin typeface="Helvetica" pitchFamily="2" charset="0"/>
              </a:rPr>
              <a:t>separación</a:t>
            </a:r>
            <a:r>
              <a:rPr lang="en-US" sz="2800" b="0" i="0" dirty="0">
                <a:effectLst/>
                <a:latin typeface="Helvetica" pitchFamily="2" charset="0"/>
              </a:rPr>
              <a:t> entre </a:t>
            </a:r>
            <a:r>
              <a:rPr lang="en-US" sz="2800" b="0" i="0" dirty="0" err="1">
                <a:effectLst/>
                <a:latin typeface="Helvetica" pitchFamily="2" charset="0"/>
              </a:rPr>
              <a:t>su</a:t>
            </a:r>
            <a:r>
              <a:rPr lang="en-US" sz="2800" b="0" i="0" dirty="0">
                <a:effectLst/>
                <a:latin typeface="Helvetica" pitchFamily="2" charset="0"/>
              </a:rPr>
              <a:t> </a:t>
            </a:r>
            <a:r>
              <a:rPr lang="en-US" sz="2800" b="0" i="0" dirty="0" err="1">
                <a:effectLst/>
                <a:latin typeface="Helvetica" pitchFamily="2" charset="0"/>
              </a:rPr>
              <a:t>actividad</a:t>
            </a:r>
            <a:r>
              <a:rPr lang="en-US" sz="2800" b="0" i="0" dirty="0">
                <a:effectLst/>
                <a:latin typeface="Helvetica" pitchFamily="2" charset="0"/>
              </a:rPr>
              <a:t> personal y su </a:t>
            </a:r>
            <a:r>
              <a:rPr lang="en-US" sz="2800" b="0" i="0" dirty="0" err="1">
                <a:effectLst/>
                <a:latin typeface="Helvetica" pitchFamily="2" charset="0"/>
              </a:rPr>
              <a:t>condición</a:t>
            </a:r>
            <a:r>
              <a:rPr lang="en-US" sz="2800" b="0" i="0" dirty="0">
                <a:effectLst/>
                <a:latin typeface="Helvetica" pitchFamily="2" charset="0"/>
              </a:rPr>
              <a:t> de </a:t>
            </a:r>
            <a:r>
              <a:rPr lang="en-US" sz="2800" b="0" i="0" dirty="0" err="1">
                <a:effectLst/>
                <a:latin typeface="Helvetica" pitchFamily="2" charset="0"/>
              </a:rPr>
              <a:t>funcionarios</a:t>
            </a:r>
            <a:r>
              <a:rPr lang="en-US" sz="2800" b="0" i="0" dirty="0">
                <a:effectLst/>
                <a:latin typeface="Helvetica" pitchFamily="2" charset="0"/>
              </a:rPr>
              <a:t> de las </a:t>
            </a:r>
            <a:r>
              <a:rPr lang="en-US" sz="2800" b="0" i="0" dirty="0" err="1">
                <a:effectLst/>
                <a:latin typeface="Helvetica" pitchFamily="2" charset="0"/>
              </a:rPr>
              <a:t>Naciones</a:t>
            </a:r>
            <a:r>
              <a:rPr lang="en-US" sz="2800" b="0" i="0" dirty="0">
                <a:effectLst/>
                <a:latin typeface="Helvetica" pitchFamily="2" charset="0"/>
              </a:rPr>
              <a:t> </a:t>
            </a:r>
            <a:r>
              <a:rPr lang="en-US" sz="2800" b="0" i="0" dirty="0" err="1">
                <a:effectLst/>
                <a:latin typeface="Helvetica" pitchFamily="2" charset="0"/>
              </a:rPr>
              <a:t>Unidas</a:t>
            </a:r>
            <a:r>
              <a:rPr lang="en-US" sz="2800" b="0" i="0" dirty="0">
                <a:effectLst/>
                <a:latin typeface="Helvetica" pitchFamily="2" charset="0"/>
              </a:rPr>
              <a:t> y el </a:t>
            </a:r>
            <a:r>
              <a:rPr lang="en-US" sz="2800" b="0" i="0" dirty="0" err="1">
                <a:effectLst/>
                <a:latin typeface="Helvetica" pitchFamily="2" charset="0"/>
              </a:rPr>
              <a:t>trabajo</a:t>
            </a:r>
            <a:r>
              <a:rPr lang="en-US" sz="2800" b="0" i="0" dirty="0">
                <a:effectLst/>
                <a:latin typeface="Helvetica" pitchFamily="2" charset="0"/>
              </a:rPr>
              <a:t> que </a:t>
            </a:r>
            <a:r>
              <a:rPr lang="en-US" sz="2800" b="0" i="0" dirty="0" err="1">
                <a:effectLst/>
                <a:latin typeface="Helvetica" pitchFamily="2" charset="0"/>
              </a:rPr>
              <a:t>realizan</a:t>
            </a:r>
            <a:r>
              <a:rPr lang="en-US" sz="2800" b="0" i="0" dirty="0">
                <a:effectLst/>
                <a:latin typeface="Helvetica" pitchFamily="2" charset="0"/>
              </a:rPr>
              <a:t> para la </a:t>
            </a:r>
            <a:r>
              <a:rPr lang="en-US" sz="2800" b="0" i="0" dirty="0" err="1">
                <a:effectLst/>
                <a:latin typeface="Helvetica" pitchFamily="2" charset="0"/>
              </a:rPr>
              <a:t>Organización</a:t>
            </a:r>
            <a:r>
              <a:rPr lang="en-US" sz="2800" b="0" i="0" dirty="0">
                <a:effectLst/>
                <a:latin typeface="Helvetica" pitchFamily="2" charset="0"/>
              </a:rPr>
              <a:t>.</a:t>
            </a:r>
          </a:p>
          <a:p>
            <a:endParaRPr lang="en-US" sz="2800" dirty="0">
              <a:effectLst/>
              <a:latin typeface="Helvetica" pitchFamily="2" charset="0"/>
            </a:endParaRPr>
          </a:p>
          <a:p>
            <a:r>
              <a:rPr lang="en-US" sz="2800" b="0" i="0" dirty="0">
                <a:effectLst/>
                <a:latin typeface="Helvetica" pitchFamily="2" charset="0"/>
              </a:rPr>
              <a:t>Los </a:t>
            </a:r>
            <a:r>
              <a:rPr lang="en-US" sz="2800" b="0" i="0" dirty="0" err="1">
                <a:effectLst/>
                <a:latin typeface="Helvetica" pitchFamily="2" charset="0"/>
              </a:rPr>
              <a:t>miembros</a:t>
            </a:r>
            <a:r>
              <a:rPr lang="en-US" sz="2800" b="0" i="0" dirty="0">
                <a:effectLst/>
                <a:latin typeface="Helvetica" pitchFamily="2" charset="0"/>
              </a:rPr>
              <a:t> del personal </a:t>
            </a:r>
            <a:r>
              <a:rPr lang="en-US" sz="2800" b="0" i="0" dirty="0" err="1">
                <a:effectLst/>
                <a:latin typeface="Helvetica" pitchFamily="2" charset="0"/>
              </a:rPr>
              <a:t>deben</a:t>
            </a:r>
            <a:r>
              <a:rPr lang="en-US" sz="2800" b="0" i="0" dirty="0">
                <a:effectLst/>
                <a:latin typeface="Helvetica" pitchFamily="2" charset="0"/>
              </a:rPr>
              <a:t> </a:t>
            </a:r>
            <a:r>
              <a:rPr lang="en-US" sz="2800" b="0" i="0" dirty="0" err="1">
                <a:effectLst/>
                <a:latin typeface="Helvetica" pitchFamily="2" charset="0"/>
              </a:rPr>
              <a:t>dejar</a:t>
            </a:r>
            <a:r>
              <a:rPr lang="en-US" sz="2800" b="0" i="0" dirty="0">
                <a:effectLst/>
                <a:latin typeface="Helvetica" pitchFamily="2" charset="0"/>
              </a:rPr>
              <a:t> claro a los </a:t>
            </a:r>
            <a:r>
              <a:rPr lang="en-US" sz="2800" b="0" i="0" dirty="0" err="1">
                <a:effectLst/>
                <a:latin typeface="Helvetica" pitchFamily="2" charset="0"/>
              </a:rPr>
              <a:t>organizadores</a:t>
            </a:r>
            <a:r>
              <a:rPr lang="en-US" sz="2800" b="0" i="0" dirty="0">
                <a:effectLst/>
                <a:latin typeface="Helvetica" pitchFamily="2" charset="0"/>
              </a:rPr>
              <a:t> y </a:t>
            </a:r>
            <a:r>
              <a:rPr lang="en-US" sz="2800" b="0" i="0" dirty="0" err="1">
                <a:effectLst/>
                <a:latin typeface="Helvetica" pitchFamily="2" charset="0"/>
              </a:rPr>
              <a:t>participantes</a:t>
            </a:r>
            <a:r>
              <a:rPr lang="en-US" sz="2800" b="0" i="0" dirty="0">
                <a:effectLst/>
                <a:latin typeface="Helvetica" pitchFamily="2" charset="0"/>
              </a:rPr>
              <a:t> de </a:t>
            </a:r>
            <a:r>
              <a:rPr lang="en-US" sz="2800" b="0" i="0" dirty="0" err="1">
                <a:effectLst/>
                <a:latin typeface="Helvetica" pitchFamily="2" charset="0"/>
              </a:rPr>
              <a:t>actividades</a:t>
            </a:r>
            <a:r>
              <a:rPr lang="en-US" sz="2800" b="0" i="0" dirty="0">
                <a:effectLst/>
                <a:latin typeface="Helvetica" pitchFamily="2" charset="0"/>
              </a:rPr>
              <a:t> </a:t>
            </a:r>
            <a:r>
              <a:rPr lang="en-US" sz="2800" b="0" i="0" dirty="0" err="1">
                <a:effectLst/>
                <a:latin typeface="Helvetica" pitchFamily="2" charset="0"/>
              </a:rPr>
              <a:t>externas</a:t>
            </a:r>
            <a:r>
              <a:rPr lang="en-US" sz="2800" b="0" i="0" dirty="0">
                <a:effectLst/>
                <a:latin typeface="Helvetica" pitchFamily="2" charset="0"/>
              </a:rPr>
              <a:t> o de </a:t>
            </a:r>
            <a:r>
              <a:rPr lang="en-US" sz="2800" b="0" i="0" dirty="0" err="1">
                <a:effectLst/>
                <a:latin typeface="Helvetica" pitchFamily="2" charset="0"/>
              </a:rPr>
              <a:t>una</a:t>
            </a:r>
            <a:r>
              <a:rPr lang="en-US" sz="2800" b="0" i="0" dirty="0">
                <a:effectLst/>
                <a:latin typeface="Helvetica" pitchFamily="2" charset="0"/>
              </a:rPr>
              <a:t> </a:t>
            </a:r>
            <a:r>
              <a:rPr lang="en-US" sz="2800" b="0" i="0" dirty="0" err="1">
                <a:effectLst/>
                <a:latin typeface="Helvetica" pitchFamily="2" charset="0"/>
              </a:rPr>
              <a:t>ocupación</a:t>
            </a:r>
            <a:r>
              <a:rPr lang="en-US" sz="2800" b="0" i="0" dirty="0">
                <a:effectLst/>
                <a:latin typeface="Helvetica" pitchFamily="2" charset="0"/>
              </a:rPr>
              <a:t> o </a:t>
            </a:r>
            <a:r>
              <a:rPr lang="en-US" sz="2800" b="0" i="0" dirty="0" err="1">
                <a:effectLst/>
                <a:latin typeface="Helvetica" pitchFamily="2" charset="0"/>
              </a:rPr>
              <a:t>empleo</a:t>
            </a:r>
            <a:r>
              <a:rPr lang="en-US" sz="2800" b="0" i="0" dirty="0">
                <a:effectLst/>
                <a:latin typeface="Helvetica" pitchFamily="2" charset="0"/>
              </a:rPr>
              <a:t> </a:t>
            </a:r>
            <a:r>
              <a:rPr lang="en-US" sz="2800" b="0" i="0" dirty="0" err="1">
                <a:effectLst/>
                <a:latin typeface="Helvetica" pitchFamily="2" charset="0"/>
              </a:rPr>
              <a:t>externo</a:t>
            </a:r>
            <a:r>
              <a:rPr lang="en-US" sz="2800" b="0" i="0" dirty="0">
                <a:effectLst/>
                <a:latin typeface="Helvetica" pitchFamily="2" charset="0"/>
              </a:rPr>
              <a:t>, </a:t>
            </a:r>
            <a:r>
              <a:rPr lang="en-US" sz="2800" b="0" i="0" dirty="0" err="1">
                <a:effectLst/>
                <a:latin typeface="Helvetica" pitchFamily="2" charset="0"/>
              </a:rPr>
              <a:t>incluidos</a:t>
            </a:r>
            <a:r>
              <a:rPr lang="en-US" sz="2800" b="0" i="0" dirty="0">
                <a:effectLst/>
                <a:latin typeface="Helvetica" pitchFamily="2" charset="0"/>
              </a:rPr>
              <a:t> los </a:t>
            </a:r>
            <a:r>
              <a:rPr lang="en-US" sz="2800" b="0" i="0" dirty="0" err="1">
                <a:effectLst/>
                <a:latin typeface="Helvetica" pitchFamily="2" charset="0"/>
              </a:rPr>
              <a:t>empleadores</a:t>
            </a:r>
            <a:r>
              <a:rPr lang="en-US" sz="2800" b="0" i="0" dirty="0">
                <a:effectLst/>
                <a:latin typeface="Helvetica" pitchFamily="2" charset="0"/>
              </a:rPr>
              <a:t>, que </a:t>
            </a:r>
            <a:r>
              <a:rPr lang="en-US" sz="2800" b="0" i="0" dirty="0" err="1">
                <a:effectLst/>
                <a:latin typeface="Helvetica" pitchFamily="2" charset="0"/>
              </a:rPr>
              <a:t>participan</a:t>
            </a:r>
            <a:r>
              <a:rPr lang="en-US" sz="2800" b="0" i="0" dirty="0">
                <a:effectLst/>
                <a:latin typeface="Helvetica" pitchFamily="2" charset="0"/>
              </a:rPr>
              <a:t> a </a:t>
            </a:r>
            <a:r>
              <a:rPr lang="en-US" sz="2800" b="0" i="0" dirty="0" err="1">
                <a:effectLst/>
                <a:latin typeface="Helvetica" pitchFamily="2" charset="0"/>
              </a:rPr>
              <a:t>título</a:t>
            </a:r>
            <a:r>
              <a:rPr lang="en-US" sz="2800" b="0" i="0" dirty="0">
                <a:effectLst/>
                <a:latin typeface="Helvetica" pitchFamily="2" charset="0"/>
              </a:rPr>
              <a:t> personal y no </a:t>
            </a:r>
            <a:r>
              <a:rPr lang="en-US" sz="2800" b="0" i="0" dirty="0" err="1">
                <a:effectLst/>
                <a:latin typeface="Helvetica" pitchFamily="2" charset="0"/>
              </a:rPr>
              <a:t>como</a:t>
            </a:r>
            <a:r>
              <a:rPr lang="en-US" sz="2800" b="0" i="0" dirty="0">
                <a:effectLst/>
                <a:latin typeface="Helvetica" pitchFamily="2" charset="0"/>
              </a:rPr>
              <a:t> </a:t>
            </a:r>
            <a:r>
              <a:rPr lang="en-US" sz="2800" b="0" i="0" dirty="0" err="1">
                <a:effectLst/>
                <a:latin typeface="Helvetica" pitchFamily="2" charset="0"/>
              </a:rPr>
              <a:t>representantes</a:t>
            </a:r>
            <a:r>
              <a:rPr lang="en-US" sz="2800" b="0" i="0" dirty="0">
                <a:effectLst/>
                <a:latin typeface="Helvetica" pitchFamily="2" charset="0"/>
              </a:rPr>
              <a:t> de las </a:t>
            </a:r>
            <a:r>
              <a:rPr lang="en-US" sz="2800" b="0" i="0" dirty="0" err="1">
                <a:effectLst/>
                <a:latin typeface="Helvetica" pitchFamily="2" charset="0"/>
              </a:rPr>
              <a:t>Naciones</a:t>
            </a:r>
            <a:r>
              <a:rPr lang="en-US" sz="2800" b="0" i="0" dirty="0">
                <a:effectLst/>
                <a:latin typeface="Helvetica" pitchFamily="2" charset="0"/>
              </a:rPr>
              <a:t> </a:t>
            </a:r>
            <a:r>
              <a:rPr lang="en-US" sz="2800" b="0" i="0" dirty="0" err="1">
                <a:effectLst/>
                <a:latin typeface="Helvetica" pitchFamily="2" charset="0"/>
              </a:rPr>
              <a:t>Unidas</a:t>
            </a:r>
            <a:r>
              <a:rPr lang="en-US" sz="2800" b="0" i="0" dirty="0">
                <a:effectLst/>
                <a:latin typeface="Helvetica" pitchFamily="2" charset="0"/>
              </a:rPr>
              <a:t> (</a:t>
            </a:r>
            <a:r>
              <a:rPr lang="en-US" sz="2800" b="0" i="0" dirty="0" err="1">
                <a:effectLst/>
                <a:latin typeface="Helvetica" pitchFamily="2" charset="0"/>
              </a:rPr>
              <a:t>sección</a:t>
            </a:r>
            <a:r>
              <a:rPr lang="en-US" sz="2800" b="0" i="0" dirty="0">
                <a:effectLst/>
                <a:latin typeface="Helvetica" pitchFamily="2" charset="0"/>
              </a:rPr>
              <a:t> 2 de la </a:t>
            </a:r>
            <a:r>
              <a:rPr lang="en-US" sz="2800" b="0" i="0" dirty="0" err="1">
                <a:effectLst/>
                <a:latin typeface="Helvetica" pitchFamily="2" charset="0"/>
              </a:rPr>
              <a:t>instrucción</a:t>
            </a:r>
            <a:r>
              <a:rPr lang="en-US" sz="2800" b="0" i="0" dirty="0">
                <a:effectLst/>
                <a:latin typeface="Helvetica" pitchFamily="2" charset="0"/>
              </a:rPr>
              <a:t> </a:t>
            </a:r>
            <a:r>
              <a:rPr lang="en-US" sz="2800" b="0" i="0" dirty="0" err="1">
                <a:effectLst/>
                <a:latin typeface="Helvetica" pitchFamily="2" charset="0"/>
              </a:rPr>
              <a:t>administrativa</a:t>
            </a:r>
            <a:r>
              <a:rPr lang="en-US" sz="2800" b="0" i="0" dirty="0">
                <a:effectLst/>
                <a:latin typeface="Helvetica" pitchFamily="2" charset="0"/>
              </a:rPr>
              <a:t> </a:t>
            </a:r>
            <a:r>
              <a:rPr lang="en-US" sz="2800" b="0" i="0" dirty="0" err="1">
                <a:effectLst/>
                <a:latin typeface="Helvetica" pitchFamily="2" charset="0"/>
              </a:rPr>
              <a:t>sobre</a:t>
            </a:r>
            <a:r>
              <a:rPr lang="en-US" sz="2800" b="0" i="0" dirty="0">
                <a:effectLst/>
                <a:latin typeface="Helvetica" pitchFamily="2" charset="0"/>
              </a:rPr>
              <a:t> </a:t>
            </a:r>
            <a:r>
              <a:rPr lang="en-US" sz="2800" b="0" i="0" dirty="0" err="1">
                <a:effectLst/>
                <a:latin typeface="Helvetica" pitchFamily="2" charset="0"/>
              </a:rPr>
              <a:t>actividades</a:t>
            </a:r>
            <a:r>
              <a:rPr lang="en-US" sz="2800" b="0" i="0" dirty="0">
                <a:effectLst/>
                <a:latin typeface="Helvetica" pitchFamily="2" charset="0"/>
              </a:rPr>
              <a:t> </a:t>
            </a:r>
            <a:r>
              <a:rPr lang="en-US" sz="2800" b="0" i="0" dirty="0" err="1">
                <a:effectLst/>
                <a:latin typeface="Helvetica" pitchFamily="2" charset="0"/>
              </a:rPr>
              <a:t>externas</a:t>
            </a:r>
            <a:r>
              <a:rPr lang="en-US" sz="2800" b="0" i="0" dirty="0">
                <a:effectLst/>
                <a:latin typeface="Helvetica" pitchFamily="2" charset="0"/>
              </a:rPr>
              <a:t> (ST/AI/2000/13).</a:t>
            </a:r>
          </a:p>
          <a:p>
            <a:endParaRPr lang="en-US" sz="2800" dirty="0">
              <a:effectLst/>
              <a:latin typeface="Helvetica" pitchFamily="2" charset="0"/>
            </a:endParaRPr>
          </a:p>
          <a:p>
            <a:r>
              <a:rPr lang="en-US" sz="2800" b="0" i="0" dirty="0">
                <a:effectLst/>
                <a:latin typeface="Helvetica" pitchFamily="2" charset="0"/>
              </a:rPr>
              <a:t>Los </a:t>
            </a:r>
            <a:r>
              <a:rPr lang="en-US" sz="2800" b="0" i="0" dirty="0" err="1">
                <a:effectLst/>
                <a:latin typeface="Helvetica" pitchFamily="2" charset="0"/>
              </a:rPr>
              <a:t>funcionarios</a:t>
            </a:r>
            <a:r>
              <a:rPr lang="en-US" sz="2800" b="0" i="0" dirty="0">
                <a:effectLst/>
                <a:latin typeface="Helvetica" pitchFamily="2" charset="0"/>
              </a:rPr>
              <a:t> </a:t>
            </a:r>
            <a:r>
              <a:rPr lang="en-US" sz="2800" b="0" i="0" dirty="0" err="1">
                <a:effectLst/>
                <a:latin typeface="Helvetica" pitchFamily="2" charset="0"/>
              </a:rPr>
              <a:t>utilizarán</a:t>
            </a:r>
            <a:r>
              <a:rPr lang="en-US" sz="2800" b="0" i="0" dirty="0">
                <a:effectLst/>
                <a:latin typeface="Helvetica" pitchFamily="2" charset="0"/>
              </a:rPr>
              <a:t> los </a:t>
            </a:r>
            <a:r>
              <a:rPr lang="en-US" sz="2800" b="0" i="0" dirty="0" err="1">
                <a:effectLst/>
                <a:latin typeface="Helvetica" pitchFamily="2" charset="0"/>
              </a:rPr>
              <a:t>bienes</a:t>
            </a:r>
            <a:r>
              <a:rPr lang="en-US" sz="2800" b="0" i="0" dirty="0">
                <a:effectLst/>
                <a:latin typeface="Helvetica" pitchFamily="2" charset="0"/>
              </a:rPr>
              <a:t> y </a:t>
            </a:r>
            <a:r>
              <a:rPr lang="en-US" sz="2800" b="0" i="0" dirty="0" err="1">
                <a:effectLst/>
                <a:latin typeface="Helvetica" pitchFamily="2" charset="0"/>
              </a:rPr>
              <a:t>activos</a:t>
            </a:r>
            <a:r>
              <a:rPr lang="en-US" sz="2800" b="0" i="0" dirty="0">
                <a:effectLst/>
                <a:latin typeface="Helvetica" pitchFamily="2" charset="0"/>
              </a:rPr>
              <a:t> de la </a:t>
            </a:r>
            <a:r>
              <a:rPr lang="en-US" sz="2800" b="0" i="0" dirty="0" err="1">
                <a:effectLst/>
                <a:latin typeface="Helvetica" pitchFamily="2" charset="0"/>
              </a:rPr>
              <a:t>Organización</a:t>
            </a:r>
            <a:r>
              <a:rPr lang="en-US" sz="2800" b="0" i="0" dirty="0">
                <a:effectLst/>
                <a:latin typeface="Helvetica" pitchFamily="2" charset="0"/>
              </a:rPr>
              <a:t> </a:t>
            </a:r>
            <a:r>
              <a:rPr lang="en-US" sz="2800" b="0" i="0" dirty="0" err="1">
                <a:effectLst/>
                <a:latin typeface="Helvetica" pitchFamily="2" charset="0"/>
              </a:rPr>
              <a:t>exclusivamente</a:t>
            </a:r>
            <a:r>
              <a:rPr lang="en-US" sz="2800" b="0" i="0" dirty="0">
                <a:effectLst/>
                <a:latin typeface="Helvetica" pitchFamily="2" charset="0"/>
              </a:rPr>
              <a:t> para fines </a:t>
            </a:r>
            <a:r>
              <a:rPr lang="en-US" sz="2800" b="0" i="0" dirty="0" err="1">
                <a:effectLst/>
                <a:latin typeface="Helvetica" pitchFamily="2" charset="0"/>
              </a:rPr>
              <a:t>oficiales</a:t>
            </a:r>
            <a:r>
              <a:rPr lang="en-US" sz="2800" b="0" i="0" dirty="0">
                <a:effectLst/>
                <a:latin typeface="Helvetica" pitchFamily="2" charset="0"/>
              </a:rPr>
              <a:t> (</a:t>
            </a:r>
            <a:r>
              <a:rPr lang="en-US" sz="2800" b="0" i="0" dirty="0" err="1">
                <a:effectLst/>
                <a:latin typeface="Helvetica" pitchFamily="2" charset="0"/>
              </a:rPr>
              <a:t>cláusula</a:t>
            </a:r>
            <a:r>
              <a:rPr lang="en-US" sz="2800" b="0" i="0" dirty="0">
                <a:effectLst/>
                <a:latin typeface="Helvetica" pitchFamily="2" charset="0"/>
              </a:rPr>
              <a:t> 1.2 q) del </a:t>
            </a:r>
            <a:r>
              <a:rPr lang="en-US" sz="2800" b="0" i="0" dirty="0" err="1">
                <a:effectLst/>
                <a:latin typeface="Helvetica" pitchFamily="2" charset="0"/>
              </a:rPr>
              <a:t>Estatuto</a:t>
            </a:r>
            <a:r>
              <a:rPr lang="en-US" sz="2800" b="0" i="0" dirty="0">
                <a:effectLst/>
                <a:latin typeface="Helvetica" pitchFamily="2" charset="0"/>
              </a:rPr>
              <a:t> del Personal).</a:t>
            </a:r>
            <a:endParaRPr lang="en-US" sz="2800" dirty="0">
              <a:effectLst/>
              <a:latin typeface="Helvetica" pitchFamily="2" charset="0"/>
            </a:endParaRPr>
          </a:p>
          <a:p>
            <a:endParaRPr lang="en-US" sz="2000" dirty="0">
              <a:effectLst/>
              <a:latin typeface="Helvetica" pitchFamily="2"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26</a:t>
            </a:fld>
            <a:endParaRPr lang="en-US"/>
          </a:p>
        </p:txBody>
      </p:sp>
    </p:spTree>
    <p:extLst>
      <p:ext uri="{BB962C8B-B14F-4D97-AF65-F5344CB8AC3E}">
        <p14:creationId xmlns:p14="http://schemas.microsoft.com/office/powerpoint/2010/main" val="486158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b="0" i="0" dirty="0">
                <a:effectLst/>
                <a:latin typeface="Helvetica" pitchFamily="2" charset="0"/>
              </a:rPr>
              <a:t>﻿﻿El </a:t>
            </a:r>
            <a:r>
              <a:rPr lang="en-US" b="0" i="0" dirty="0" err="1">
                <a:effectLst/>
                <a:latin typeface="Helvetica" pitchFamily="2" charset="0"/>
              </a:rPr>
              <a:t>ejercicio</a:t>
            </a:r>
            <a:r>
              <a:rPr lang="en-US" b="0" i="0" dirty="0">
                <a:effectLst/>
                <a:latin typeface="Helvetica" pitchFamily="2" charset="0"/>
              </a:rPr>
              <a:t> de </a:t>
            </a:r>
            <a:r>
              <a:rPr lang="en-US" b="0" i="0" dirty="0" err="1">
                <a:effectLst/>
                <a:latin typeface="Helvetica" pitchFamily="2" charset="0"/>
              </a:rPr>
              <a:t>una</a:t>
            </a:r>
            <a:r>
              <a:rPr lang="en-US" b="0" i="0" dirty="0">
                <a:effectLst/>
                <a:latin typeface="Helvetica" pitchFamily="2" charset="0"/>
              </a:rPr>
              <a:t> </a:t>
            </a:r>
            <a:r>
              <a:rPr lang="en-US" b="0" i="0" dirty="0" err="1">
                <a:effectLst/>
                <a:latin typeface="Helvetica" pitchFamily="2" charset="0"/>
              </a:rPr>
              <a:t>profesión</a:t>
            </a:r>
            <a:r>
              <a:rPr lang="en-US" b="0" i="0" dirty="0">
                <a:effectLst/>
                <a:latin typeface="Helvetica" pitchFamily="2" charset="0"/>
              </a:rPr>
              <a:t>, ya sea </a:t>
            </a:r>
            <a:r>
              <a:rPr lang="en-US" b="0" i="0" dirty="0" err="1">
                <a:effectLst/>
                <a:latin typeface="Helvetica" pitchFamily="2" charset="0"/>
              </a:rPr>
              <a:t>como</a:t>
            </a:r>
            <a:r>
              <a:rPr lang="en-US" b="0" i="0" dirty="0">
                <a:effectLst/>
                <a:latin typeface="Helvetica" pitchFamily="2" charset="0"/>
              </a:rPr>
              <a:t> </a:t>
            </a:r>
            <a:r>
              <a:rPr lang="en-US" b="0" i="0" dirty="0" err="1">
                <a:effectLst/>
                <a:latin typeface="Helvetica" pitchFamily="2" charset="0"/>
              </a:rPr>
              <a:t>empleado</a:t>
            </a:r>
            <a:r>
              <a:rPr lang="en-US" b="0" i="0" dirty="0">
                <a:effectLst/>
                <a:latin typeface="Helvetica" pitchFamily="2" charset="0"/>
              </a:rPr>
              <a:t> o </a:t>
            </a:r>
            <a:r>
              <a:rPr lang="en-US" b="0" i="0" dirty="0" err="1">
                <a:effectLst/>
                <a:latin typeface="Helvetica" pitchFamily="2" charset="0"/>
              </a:rPr>
              <a:t>como</a:t>
            </a:r>
            <a:r>
              <a:rPr lang="en-US" b="0" i="0" dirty="0">
                <a:effectLst/>
                <a:latin typeface="Helvetica" pitchFamily="2" charset="0"/>
              </a:rPr>
              <a:t> </a:t>
            </a:r>
            <a:r>
              <a:rPr lang="en-US" b="0" i="0" dirty="0" err="1">
                <a:effectLst/>
                <a:latin typeface="Helvetica" pitchFamily="2" charset="0"/>
              </a:rPr>
              <a:t>contratista</a:t>
            </a:r>
            <a:r>
              <a:rPr lang="en-US" b="0" i="0" dirty="0">
                <a:effectLst/>
                <a:latin typeface="Helvetica" pitchFamily="2" charset="0"/>
              </a:rPr>
              <a:t> </a:t>
            </a:r>
            <a:r>
              <a:rPr lang="en-US" b="0" i="0" dirty="0" err="1">
                <a:effectLst/>
                <a:latin typeface="Helvetica" pitchFamily="2" charset="0"/>
              </a:rPr>
              <a:t>independiente</a:t>
            </a:r>
            <a:r>
              <a:rPr lang="en-US" b="0" i="0" dirty="0">
                <a:effectLst/>
                <a:latin typeface="Helvetica" pitchFamily="2" charset="0"/>
              </a:rPr>
              <a:t>, para </a:t>
            </a:r>
            <a:r>
              <a:rPr lang="en-US" b="0" i="0" dirty="0" err="1">
                <a:effectLst/>
                <a:latin typeface="Helvetica" pitchFamily="2" charset="0"/>
              </a:rPr>
              <a:t>cualquier</a:t>
            </a:r>
            <a:r>
              <a:rPr lang="en-US" b="0" i="0" dirty="0">
                <a:effectLst/>
                <a:latin typeface="Helvetica" pitchFamily="2" charset="0"/>
              </a:rPr>
              <a:t> </a:t>
            </a:r>
            <a:r>
              <a:rPr lang="en-US" b="0" i="0" dirty="0" err="1">
                <a:effectLst/>
                <a:latin typeface="Helvetica" pitchFamily="2" charset="0"/>
              </a:rPr>
              <a:t>entidad</a:t>
            </a:r>
            <a:r>
              <a:rPr lang="en-US" b="0" i="0" dirty="0">
                <a:effectLst/>
                <a:latin typeface="Helvetica" pitchFamily="2" charset="0"/>
              </a:rPr>
              <a:t> </a:t>
            </a:r>
            <a:r>
              <a:rPr lang="en-US" b="0" i="0" dirty="0" err="1">
                <a:effectLst/>
                <a:latin typeface="Helvetica" pitchFamily="2" charset="0"/>
              </a:rPr>
              <a:t>ajena</a:t>
            </a:r>
            <a:r>
              <a:rPr lang="en-US" b="0" i="0" dirty="0">
                <a:effectLst/>
                <a:latin typeface="Helvetica" pitchFamily="2" charset="0"/>
              </a:rPr>
              <a:t> a las </a:t>
            </a:r>
            <a:r>
              <a:rPr lang="en-US" b="0" i="0" dirty="0" err="1">
                <a:effectLst/>
                <a:latin typeface="Helvetica" pitchFamily="2" charset="0"/>
              </a:rPr>
              <a:t>Naciones</a:t>
            </a:r>
            <a:r>
              <a:rPr lang="en-US" b="0" i="0" dirty="0">
                <a:effectLst/>
                <a:latin typeface="Helvetica" pitchFamily="2" charset="0"/>
              </a:rPr>
              <a:t> </a:t>
            </a:r>
            <a:r>
              <a:rPr lang="en-US" b="0" i="0" dirty="0" err="1">
                <a:effectLst/>
                <a:latin typeface="Helvetica" pitchFamily="2" charset="0"/>
              </a:rPr>
              <a:t>Unidas</a:t>
            </a:r>
            <a:r>
              <a:rPr lang="en-US" b="0" i="0" dirty="0">
                <a:effectLst/>
                <a:latin typeface="Helvetica" pitchFamily="2" charset="0"/>
              </a:rPr>
              <a:t> </a:t>
            </a:r>
            <a:r>
              <a:rPr lang="en-US" b="0" i="0" dirty="0" err="1">
                <a:effectLst/>
                <a:latin typeface="Helvetica" pitchFamily="2" charset="0"/>
              </a:rPr>
              <a:t>está</a:t>
            </a:r>
            <a:r>
              <a:rPr lang="en-US" b="0" i="0" dirty="0">
                <a:effectLst/>
                <a:latin typeface="Helvetica" pitchFamily="2" charset="0"/>
              </a:rPr>
              <a:t> </a:t>
            </a:r>
            <a:r>
              <a:rPr lang="en-US" b="0" i="0" dirty="0" err="1">
                <a:effectLst/>
                <a:latin typeface="Helvetica" pitchFamily="2" charset="0"/>
              </a:rPr>
              <a:t>cubierto</a:t>
            </a:r>
            <a:r>
              <a:rPr lang="en-US" b="0" i="0" dirty="0">
                <a:effectLst/>
                <a:latin typeface="Helvetica" pitchFamily="2" charset="0"/>
              </a:rPr>
              <a:t> </a:t>
            </a:r>
            <a:r>
              <a:rPr lang="en-US" b="0" i="0" dirty="0" err="1">
                <a:effectLst/>
                <a:latin typeface="Helvetica" pitchFamily="2" charset="0"/>
              </a:rPr>
              <a:t>por</a:t>
            </a:r>
            <a:r>
              <a:rPr lang="en-US" b="0" i="0" dirty="0">
                <a:effectLst/>
                <a:latin typeface="Helvetica" pitchFamily="2" charset="0"/>
              </a:rPr>
              <a:t> las </a:t>
            </a:r>
            <a:r>
              <a:rPr lang="en-US" b="0" i="0" dirty="0" err="1">
                <a:effectLst/>
                <a:latin typeface="Helvetica" pitchFamily="2" charset="0"/>
              </a:rPr>
              <a:t>nociones</a:t>
            </a:r>
            <a:r>
              <a:rPr lang="en-US" b="0" i="0" dirty="0">
                <a:effectLst/>
                <a:latin typeface="Helvetica" pitchFamily="2" charset="0"/>
              </a:rPr>
              <a:t> de "</a:t>
            </a:r>
            <a:r>
              <a:rPr lang="en-US" b="0" i="0" dirty="0" err="1">
                <a:effectLst/>
                <a:latin typeface="Helvetica" pitchFamily="2" charset="0"/>
              </a:rPr>
              <a:t>ocupación</a:t>
            </a:r>
            <a:r>
              <a:rPr lang="en-US" b="0" i="0" dirty="0">
                <a:effectLst/>
                <a:latin typeface="Helvetica" pitchFamily="2" charset="0"/>
              </a:rPr>
              <a:t>" y "</a:t>
            </a:r>
            <a:r>
              <a:rPr lang="en-US" b="0" i="0" dirty="0" err="1">
                <a:effectLst/>
                <a:latin typeface="Helvetica" pitchFamily="2" charset="0"/>
              </a:rPr>
              <a:t>empleo</a:t>
            </a:r>
            <a:r>
              <a:rPr lang="en-US" b="0" i="0" dirty="0">
                <a:effectLst/>
                <a:latin typeface="Helvetica" pitchFamily="2" charset="0"/>
              </a:rPr>
              <a:t>" y </a:t>
            </a:r>
            <a:r>
              <a:rPr lang="en-US" b="0" i="0" dirty="0" err="1">
                <a:effectLst/>
                <a:latin typeface="Helvetica" pitchFamily="2" charset="0"/>
              </a:rPr>
              <a:t>requiere</a:t>
            </a:r>
            <a:r>
              <a:rPr lang="en-US" b="0" i="0" dirty="0">
                <a:effectLst/>
                <a:latin typeface="Helvetica" pitchFamily="2" charset="0"/>
              </a:rPr>
              <a:t> la </a:t>
            </a:r>
            <a:r>
              <a:rPr lang="en-US" b="0" i="0" dirty="0" err="1">
                <a:effectLst/>
                <a:latin typeface="Helvetica" pitchFamily="2" charset="0"/>
              </a:rPr>
              <a:t>aprobación</a:t>
            </a:r>
            <a:r>
              <a:rPr lang="en-US" b="0" i="0" dirty="0">
                <a:effectLst/>
                <a:latin typeface="Helvetica" pitchFamily="2" charset="0"/>
              </a:rPr>
              <a:t> del </a:t>
            </a:r>
            <a:r>
              <a:rPr lang="en-US" b="0" i="0" dirty="0" err="1">
                <a:effectLst/>
                <a:latin typeface="Helvetica" pitchFamily="2" charset="0"/>
              </a:rPr>
              <a:t>Secretario</a:t>
            </a:r>
            <a:r>
              <a:rPr lang="en-US" b="0" i="0" dirty="0">
                <a:effectLst/>
                <a:latin typeface="Helvetica" pitchFamily="2" charset="0"/>
              </a:rPr>
              <a:t> General.</a:t>
            </a:r>
            <a:endParaRPr lang="en-US" dirty="0">
              <a:effectLst/>
              <a:latin typeface="Helvetica" pitchFamily="2" charset="0"/>
            </a:endParaRPr>
          </a:p>
          <a:p>
            <a:pPr marL="342900" indent="-342900">
              <a:buFont typeface="+mj-lt"/>
              <a:buAutoNum type="arabicPeriod"/>
            </a:pPr>
            <a:r>
              <a:rPr lang="en-US" b="0" i="0" dirty="0">
                <a:effectLst/>
                <a:latin typeface="Helvetica" pitchFamily="2" charset="0"/>
              </a:rPr>
              <a:t>﻿﻿Los </a:t>
            </a:r>
            <a:r>
              <a:rPr lang="en-US" b="0" i="0" dirty="0" err="1">
                <a:effectLst/>
                <a:latin typeface="Helvetica" pitchFamily="2" charset="0"/>
              </a:rPr>
              <a:t>miembros</a:t>
            </a:r>
            <a:r>
              <a:rPr lang="en-US" b="0" i="0" dirty="0">
                <a:effectLst/>
                <a:latin typeface="Helvetica" pitchFamily="2" charset="0"/>
              </a:rPr>
              <a:t> del personal </a:t>
            </a:r>
            <a:r>
              <a:rPr lang="en-US" b="0" i="0" dirty="0" err="1">
                <a:effectLst/>
                <a:latin typeface="Helvetica" pitchFamily="2" charset="0"/>
              </a:rPr>
              <a:t>deben</a:t>
            </a:r>
            <a:r>
              <a:rPr lang="en-US" b="0" i="0" dirty="0">
                <a:effectLst/>
                <a:latin typeface="Helvetica" pitchFamily="2" charset="0"/>
              </a:rPr>
              <a:t> </a:t>
            </a:r>
            <a:r>
              <a:rPr lang="en-US" b="0" i="0" dirty="0" err="1">
                <a:effectLst/>
                <a:latin typeface="Helvetica" pitchFamily="2" charset="0"/>
              </a:rPr>
              <a:t>garantizar</a:t>
            </a:r>
            <a:r>
              <a:rPr lang="en-US" b="0" i="0" dirty="0">
                <a:effectLst/>
                <a:latin typeface="Helvetica" pitchFamily="2" charset="0"/>
              </a:rPr>
              <a:t> la </a:t>
            </a:r>
            <a:r>
              <a:rPr lang="en-US" b="0" i="0" dirty="0" err="1">
                <a:effectLst/>
                <a:latin typeface="Helvetica" pitchFamily="2" charset="0"/>
              </a:rPr>
              <a:t>completa</a:t>
            </a:r>
            <a:r>
              <a:rPr lang="en-US" b="0" i="0" dirty="0">
                <a:effectLst/>
                <a:latin typeface="Helvetica" pitchFamily="2" charset="0"/>
              </a:rPr>
              <a:t> </a:t>
            </a:r>
            <a:r>
              <a:rPr lang="en-US" b="0" i="0" dirty="0" err="1">
                <a:effectLst/>
                <a:latin typeface="Helvetica" pitchFamily="2" charset="0"/>
              </a:rPr>
              <a:t>separación</a:t>
            </a:r>
            <a:r>
              <a:rPr lang="en-US" b="0" i="0" dirty="0">
                <a:effectLst/>
                <a:latin typeface="Helvetica" pitchFamily="2" charset="0"/>
              </a:rPr>
              <a:t> </a:t>
            </a:r>
            <a:r>
              <a:rPr lang="en-US" b="0" i="0" dirty="0" err="1">
                <a:effectLst/>
                <a:latin typeface="Helvetica" pitchFamily="2" charset="0"/>
              </a:rPr>
              <a:t>entre</a:t>
            </a:r>
            <a:r>
              <a:rPr lang="en-US" b="0" i="0" dirty="0">
                <a:effectLst/>
                <a:latin typeface="Helvetica" pitchFamily="2" charset="0"/>
              </a:rPr>
              <a:t> su </a:t>
            </a:r>
            <a:r>
              <a:rPr lang="en-US" b="0" i="0" dirty="0" err="1">
                <a:effectLst/>
                <a:latin typeface="Helvetica" pitchFamily="2" charset="0"/>
              </a:rPr>
              <a:t>actividad</a:t>
            </a:r>
            <a:r>
              <a:rPr lang="en-US" b="0" i="0" dirty="0">
                <a:effectLst/>
                <a:latin typeface="Helvetica" pitchFamily="2" charset="0"/>
              </a:rPr>
              <a:t> personal y su </a:t>
            </a:r>
            <a:r>
              <a:rPr lang="en-US" b="0" i="0" dirty="0" err="1">
                <a:effectLst/>
                <a:latin typeface="Helvetica" pitchFamily="2" charset="0"/>
              </a:rPr>
              <a:t>condición</a:t>
            </a:r>
            <a:r>
              <a:rPr lang="en-US" b="0" i="0" dirty="0">
                <a:effectLst/>
                <a:latin typeface="Helvetica" pitchFamily="2" charset="0"/>
              </a:rPr>
              <a:t> de </a:t>
            </a:r>
            <a:r>
              <a:rPr lang="en-US" b="0" i="0" dirty="0" err="1">
                <a:effectLst/>
                <a:latin typeface="Helvetica" pitchFamily="2" charset="0"/>
              </a:rPr>
              <a:t>funcionarios</a:t>
            </a:r>
            <a:r>
              <a:rPr lang="en-US" b="0" i="0" dirty="0">
                <a:effectLst/>
                <a:latin typeface="Helvetica" pitchFamily="2" charset="0"/>
              </a:rPr>
              <a:t> de las </a:t>
            </a:r>
            <a:r>
              <a:rPr lang="en-US" b="0" i="0" dirty="0" err="1">
                <a:effectLst/>
                <a:latin typeface="Helvetica" pitchFamily="2" charset="0"/>
              </a:rPr>
              <a:t>Naciones</a:t>
            </a:r>
            <a:r>
              <a:rPr lang="en-US" b="0" i="0" dirty="0">
                <a:effectLst/>
                <a:latin typeface="Helvetica" pitchFamily="2" charset="0"/>
              </a:rPr>
              <a:t> </a:t>
            </a:r>
            <a:r>
              <a:rPr lang="en-US" b="0" i="0" dirty="0" err="1">
                <a:effectLst/>
                <a:latin typeface="Helvetica" pitchFamily="2" charset="0"/>
              </a:rPr>
              <a:t>Unidas</a:t>
            </a:r>
            <a:r>
              <a:rPr lang="en-US" b="0" i="0" dirty="0">
                <a:effectLst/>
                <a:latin typeface="Helvetica" pitchFamily="2" charset="0"/>
              </a:rPr>
              <a:t> y </a:t>
            </a:r>
            <a:r>
              <a:rPr lang="en-US" b="0" i="0" dirty="0" err="1">
                <a:effectLst/>
                <a:latin typeface="Helvetica" pitchFamily="2" charset="0"/>
              </a:rPr>
              <a:t>responsabilidades</a:t>
            </a:r>
            <a:r>
              <a:rPr lang="en-US" b="0" i="0" dirty="0">
                <a:effectLst/>
                <a:latin typeface="Helvetica" pitchFamily="2" charset="0"/>
              </a:rPr>
              <a:t> </a:t>
            </a:r>
            <a:r>
              <a:rPr lang="en-US" b="0" i="0" dirty="0" err="1">
                <a:effectLst/>
                <a:latin typeface="Helvetica" pitchFamily="2" charset="0"/>
              </a:rPr>
              <a:t>oficiales</a:t>
            </a:r>
            <a:r>
              <a:rPr lang="en-US" b="0" i="0" dirty="0">
                <a:effectLst/>
                <a:latin typeface="Helvetica" pitchFamily="2" charset="0"/>
              </a:rPr>
              <a:t>.</a:t>
            </a:r>
            <a:endParaRPr lang="en-US" dirty="0">
              <a:effectLst/>
              <a:latin typeface="Helvetica" pitchFamily="2" charset="0"/>
            </a:endParaRPr>
          </a:p>
          <a:p>
            <a:pPr marL="342900" indent="-342900">
              <a:buFont typeface="+mj-lt"/>
              <a:buAutoNum type="arabicPeriod"/>
            </a:pPr>
            <a:r>
              <a:rPr lang="en-US" b="0" i="0" dirty="0">
                <a:effectLst/>
                <a:latin typeface="Helvetica" pitchFamily="2" charset="0"/>
              </a:rPr>
              <a:t>﻿﻿Los </a:t>
            </a:r>
            <a:r>
              <a:rPr lang="en-US" b="0" i="0" dirty="0" err="1">
                <a:effectLst/>
                <a:latin typeface="Helvetica" pitchFamily="2" charset="0"/>
              </a:rPr>
              <a:t>funcionarios</a:t>
            </a:r>
            <a:r>
              <a:rPr lang="en-US" b="0" i="0" dirty="0">
                <a:effectLst/>
                <a:latin typeface="Helvetica" pitchFamily="2" charset="0"/>
              </a:rPr>
              <a:t> no </a:t>
            </a:r>
            <a:r>
              <a:rPr lang="en-US" b="0" i="0" dirty="0" err="1">
                <a:effectLst/>
                <a:latin typeface="Helvetica" pitchFamily="2" charset="0"/>
              </a:rPr>
              <a:t>deben</a:t>
            </a:r>
            <a:r>
              <a:rPr lang="en-US" b="0" i="0" dirty="0">
                <a:effectLst/>
                <a:latin typeface="Helvetica" pitchFamily="2" charset="0"/>
              </a:rPr>
              <a:t> </a:t>
            </a:r>
            <a:r>
              <a:rPr lang="en-US" b="0" i="0" dirty="0" err="1">
                <a:effectLst/>
                <a:latin typeface="Helvetica" pitchFamily="2" charset="0"/>
              </a:rPr>
              <a:t>aprovechar</a:t>
            </a:r>
            <a:r>
              <a:rPr lang="en-US" b="0" i="0" dirty="0">
                <a:effectLst/>
                <a:latin typeface="Helvetica" pitchFamily="2" charset="0"/>
              </a:rPr>
              <a:t> </a:t>
            </a:r>
            <a:r>
              <a:rPr lang="en-US" b="0" i="0" dirty="0" err="1">
                <a:effectLst/>
                <a:latin typeface="Helvetica" pitchFamily="2" charset="0"/>
              </a:rPr>
              <a:t>sus</a:t>
            </a:r>
            <a:r>
              <a:rPr lang="en-US" b="0" i="0" dirty="0">
                <a:effectLst/>
                <a:latin typeface="Helvetica" pitchFamily="2" charset="0"/>
              </a:rPr>
              <a:t> cargos para </a:t>
            </a:r>
            <a:r>
              <a:rPr lang="en-US" b="0" i="0" dirty="0" err="1">
                <a:effectLst/>
                <a:latin typeface="Helvetica" pitchFamily="2" charset="0"/>
              </a:rPr>
              <a:t>promocionar</a:t>
            </a:r>
            <a:r>
              <a:rPr lang="en-US" b="0" i="0" dirty="0">
                <a:effectLst/>
                <a:latin typeface="Helvetica" pitchFamily="2" charset="0"/>
              </a:rPr>
              <a:t> </a:t>
            </a:r>
            <a:r>
              <a:rPr lang="en-US" b="0" i="0" dirty="0" err="1">
                <a:effectLst/>
                <a:latin typeface="Helvetica" pitchFamily="2" charset="0"/>
              </a:rPr>
              <a:t>sus</a:t>
            </a:r>
            <a:r>
              <a:rPr lang="en-US" b="0" i="0" dirty="0">
                <a:effectLst/>
                <a:latin typeface="Helvetica" pitchFamily="2" charset="0"/>
              </a:rPr>
              <a:t> </a:t>
            </a:r>
            <a:r>
              <a:rPr lang="en-US" b="0" i="0" dirty="0" err="1">
                <a:effectLst/>
                <a:latin typeface="Helvetica" pitchFamily="2" charset="0"/>
              </a:rPr>
              <a:t>actividades</a:t>
            </a:r>
            <a:r>
              <a:rPr lang="en-US" b="0" i="0" dirty="0">
                <a:effectLst/>
                <a:latin typeface="Helvetica" pitchFamily="2" charset="0"/>
              </a:rPr>
              <a:t> </a:t>
            </a:r>
            <a:r>
              <a:rPr lang="en-US" b="0" i="0" dirty="0" err="1">
                <a:effectLst/>
                <a:latin typeface="Helvetica" pitchFamily="2" charset="0"/>
              </a:rPr>
              <a:t>personales</a:t>
            </a:r>
            <a:r>
              <a:rPr lang="en-US" b="0" i="0" dirty="0">
                <a:effectLst/>
                <a:latin typeface="Helvetica" pitchFamily="2" charset="0"/>
              </a:rPr>
              <a:t>, </a:t>
            </a:r>
            <a:r>
              <a:rPr lang="en-US" b="0" i="0" dirty="0" err="1">
                <a:effectLst/>
                <a:latin typeface="Helvetica" pitchFamily="2" charset="0"/>
              </a:rPr>
              <a:t>incluidos</a:t>
            </a:r>
            <a:r>
              <a:rPr lang="en-US" b="0" i="0" dirty="0">
                <a:effectLst/>
                <a:latin typeface="Helvetica" pitchFamily="2" charset="0"/>
              </a:rPr>
              <a:t> </a:t>
            </a:r>
            <a:r>
              <a:rPr lang="en-US" b="0" i="0" dirty="0" err="1">
                <a:effectLst/>
                <a:latin typeface="Helvetica" pitchFamily="2" charset="0"/>
              </a:rPr>
              <a:t>servicios</a:t>
            </a:r>
            <a:r>
              <a:rPr lang="en-US" b="0" i="0" dirty="0">
                <a:effectLst/>
                <a:latin typeface="Helvetica" pitchFamily="2" charset="0"/>
              </a:rPr>
              <a:t> o </a:t>
            </a:r>
            <a:r>
              <a:rPr lang="en-US" b="0" i="0" dirty="0" err="1">
                <a:effectLst/>
                <a:latin typeface="Helvetica" pitchFamily="2" charset="0"/>
              </a:rPr>
              <a:t>productos</a:t>
            </a:r>
            <a:r>
              <a:rPr lang="en-US" b="0" i="0" dirty="0">
                <a:effectLst/>
                <a:latin typeface="Helvetica" pitchFamily="2" charset="0"/>
              </a:rPr>
              <a:t> </a:t>
            </a:r>
            <a:r>
              <a:rPr lang="en-US" b="0" i="0" dirty="0" err="1">
                <a:effectLst/>
                <a:latin typeface="Helvetica" pitchFamily="2" charset="0"/>
              </a:rPr>
              <a:t>comerciales</a:t>
            </a:r>
            <a:r>
              <a:rPr lang="en-US" b="0" i="0" dirty="0">
                <a:effectLst/>
                <a:latin typeface="Helvetica" pitchFamily="2" charset="0"/>
              </a:rPr>
              <a:t> </a:t>
            </a:r>
            <a:r>
              <a:rPr lang="en-US" b="0" i="0" dirty="0" err="1">
                <a:effectLst/>
                <a:latin typeface="Helvetica" pitchFamily="2" charset="0"/>
              </a:rPr>
              <a:t>personales</a:t>
            </a:r>
            <a:r>
              <a:rPr lang="en-US" b="0" i="0" dirty="0">
                <a:effectLst/>
                <a:latin typeface="Helvetica" pitchFamily="2" charset="0"/>
              </a:rPr>
              <a:t>.</a:t>
            </a:r>
            <a:endParaRPr lang="en-US" dirty="0">
              <a:effectLst/>
              <a:latin typeface="Helvetica" pitchFamily="2" charset="0"/>
            </a:endParaRPr>
          </a:p>
          <a:p>
            <a:pPr marL="342900" indent="-342900">
              <a:buFont typeface="+mj-lt"/>
              <a:buAutoNum type="arabicPeriod"/>
            </a:pPr>
            <a:r>
              <a:rPr lang="en-US" b="0" i="0" dirty="0">
                <a:effectLst/>
                <a:latin typeface="Helvetica" pitchFamily="2" charset="0"/>
              </a:rPr>
              <a:t>﻿﻿Un </a:t>
            </a:r>
            <a:r>
              <a:rPr lang="en-US" b="0" i="0" dirty="0" err="1">
                <a:effectLst/>
                <a:latin typeface="Helvetica" pitchFamily="2" charset="0"/>
              </a:rPr>
              <a:t>conflicto</a:t>
            </a:r>
            <a:r>
              <a:rPr lang="en-US" b="0" i="0" dirty="0">
                <a:effectLst/>
                <a:latin typeface="Helvetica" pitchFamily="2" charset="0"/>
              </a:rPr>
              <a:t> de </a:t>
            </a:r>
            <a:r>
              <a:rPr lang="en-US" b="0" i="0" dirty="0" err="1">
                <a:effectLst/>
                <a:latin typeface="Helvetica" pitchFamily="2" charset="0"/>
              </a:rPr>
              <a:t>intereses</a:t>
            </a:r>
            <a:r>
              <a:rPr lang="en-US" b="0" i="0" dirty="0">
                <a:effectLst/>
                <a:latin typeface="Helvetica" pitchFamily="2" charset="0"/>
              </a:rPr>
              <a:t> </a:t>
            </a:r>
            <a:r>
              <a:rPr lang="en-US" b="0" i="0" dirty="0" err="1">
                <a:effectLst/>
                <a:latin typeface="Helvetica" pitchFamily="2" charset="0"/>
              </a:rPr>
              <a:t>efectivo</a:t>
            </a:r>
            <a:r>
              <a:rPr lang="en-US" b="0" i="0" dirty="0">
                <a:effectLst/>
                <a:latin typeface="Helvetica" pitchFamily="2" charset="0"/>
              </a:rPr>
              <a:t> o </a:t>
            </a:r>
            <a:r>
              <a:rPr lang="en-US" b="0" i="0" dirty="0" err="1">
                <a:effectLst/>
                <a:latin typeface="Helvetica" pitchFamily="2" charset="0"/>
              </a:rPr>
              <a:t>posible</a:t>
            </a:r>
            <a:r>
              <a:rPr lang="en-US" b="0" i="0" dirty="0">
                <a:effectLst/>
                <a:latin typeface="Helvetica" pitchFamily="2" charset="0"/>
              </a:rPr>
              <a:t> </a:t>
            </a:r>
            <a:r>
              <a:rPr lang="en-US" b="0" i="0" dirty="0" err="1">
                <a:effectLst/>
                <a:latin typeface="Helvetica" pitchFamily="2" charset="0"/>
              </a:rPr>
              <a:t>deberá</a:t>
            </a:r>
            <a:r>
              <a:rPr lang="en-US" b="0" i="0" dirty="0">
                <a:effectLst/>
                <a:latin typeface="Helvetica" pitchFamily="2" charset="0"/>
              </a:rPr>
              <a:t> </a:t>
            </a:r>
            <a:r>
              <a:rPr lang="en-US" b="0" i="0" dirty="0" err="1">
                <a:effectLst/>
                <a:latin typeface="Helvetica" pitchFamily="2" charset="0"/>
              </a:rPr>
              <a:t>ser</a:t>
            </a:r>
            <a:r>
              <a:rPr lang="en-US" b="0" i="0" dirty="0">
                <a:effectLst/>
                <a:latin typeface="Helvetica" pitchFamily="2" charset="0"/>
              </a:rPr>
              <a:t> </a:t>
            </a:r>
            <a:r>
              <a:rPr lang="en-US" b="0" i="0" dirty="0" err="1">
                <a:effectLst/>
                <a:latin typeface="Helvetica" pitchFamily="2" charset="0"/>
              </a:rPr>
              <a:t>mitigado</a:t>
            </a:r>
            <a:r>
              <a:rPr lang="en-US" b="0" i="0" dirty="0">
                <a:effectLst/>
                <a:latin typeface="Helvetica" pitchFamily="2" charset="0"/>
              </a:rPr>
              <a:t> </a:t>
            </a:r>
            <a:r>
              <a:rPr lang="en-US" b="0" i="0" dirty="0" err="1">
                <a:effectLst/>
                <a:latin typeface="Helvetica" pitchFamily="2" charset="0"/>
              </a:rPr>
              <a:t>por</a:t>
            </a:r>
            <a:r>
              <a:rPr lang="en-US" b="0" i="0" dirty="0">
                <a:effectLst/>
                <a:latin typeface="Helvetica" pitchFamily="2" charset="0"/>
              </a:rPr>
              <a:t> la </a:t>
            </a:r>
            <a:r>
              <a:rPr lang="en-US" b="0" i="0" dirty="0" err="1">
                <a:effectLst/>
                <a:latin typeface="Helvetica" pitchFamily="2" charset="0"/>
              </a:rPr>
              <a:t>Organización</a:t>
            </a:r>
            <a:r>
              <a:rPr lang="en-US" b="0" i="0" dirty="0">
                <a:effectLst/>
                <a:latin typeface="Helvetica" pitchFamily="2" charset="0"/>
              </a:rPr>
              <a:t> y </a:t>
            </a:r>
            <a:r>
              <a:rPr lang="en-US" b="0" i="0" dirty="0" err="1">
                <a:effectLst/>
                <a:latin typeface="Helvetica" pitchFamily="2" charset="0"/>
              </a:rPr>
              <a:t>resuelto</a:t>
            </a:r>
            <a:r>
              <a:rPr lang="en-US" b="0" i="0" dirty="0">
                <a:effectLst/>
                <a:latin typeface="Helvetica" pitchFamily="2" charset="0"/>
              </a:rPr>
              <a:t> a favor de los </a:t>
            </a:r>
            <a:r>
              <a:rPr lang="en-US" b="0" i="0" dirty="0" err="1">
                <a:effectLst/>
                <a:latin typeface="Helvetica" pitchFamily="2" charset="0"/>
              </a:rPr>
              <a:t>intereses</a:t>
            </a:r>
            <a:r>
              <a:rPr lang="en-US" b="0" i="0" dirty="0">
                <a:effectLst/>
                <a:latin typeface="Helvetica" pitchFamily="2" charset="0"/>
              </a:rPr>
              <a:t> de la </a:t>
            </a:r>
            <a:r>
              <a:rPr lang="en-US" b="0" i="0" dirty="0" err="1">
                <a:effectLst/>
                <a:latin typeface="Helvetica" pitchFamily="2" charset="0"/>
              </a:rPr>
              <a:t>Organización</a:t>
            </a:r>
            <a:r>
              <a:rPr lang="en-US" b="0" i="0" dirty="0">
                <a:effectLst/>
                <a:latin typeface="Helvetica" pitchFamily="2" charset="0"/>
              </a:rPr>
              <a:t>.</a:t>
            </a:r>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27</a:t>
            </a:fld>
            <a:endParaRPr lang="en-US"/>
          </a:p>
        </p:txBody>
      </p:sp>
    </p:spTree>
    <p:extLst>
      <p:ext uri="{BB962C8B-B14F-4D97-AF65-F5344CB8AC3E}">
        <p14:creationId xmlns:p14="http://schemas.microsoft.com/office/powerpoint/2010/main" val="1490253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dirty="0">
                <a:effectLst/>
                <a:latin typeface="Helvetica" pitchFamily="2" charset="0"/>
              </a:rPr>
              <a:t>"</a:t>
            </a:r>
            <a:r>
              <a:rPr lang="en-US" sz="2400" b="0" i="0" dirty="0" err="1">
                <a:effectLst/>
                <a:latin typeface="Helvetica" pitchFamily="2" charset="0"/>
              </a:rPr>
              <a:t>Tuvimos</a:t>
            </a:r>
            <a:r>
              <a:rPr lang="en-US" sz="2400" b="0" i="0" dirty="0">
                <a:effectLst/>
                <a:latin typeface="Helvetica" pitchFamily="2" charset="0"/>
              </a:rPr>
              <a:t> un </a:t>
            </a:r>
            <a:r>
              <a:rPr lang="en-US" sz="2400" b="0" i="0" dirty="0" err="1">
                <a:effectLst/>
                <a:latin typeface="Helvetica" pitchFamily="2" charset="0"/>
              </a:rPr>
              <a:t>excelente</a:t>
            </a:r>
            <a:r>
              <a:rPr lang="en-US" sz="2400" b="0" i="0" dirty="0">
                <a:effectLst/>
                <a:latin typeface="Helvetica" pitchFamily="2" charset="0"/>
              </a:rPr>
              <a:t> debate; se </a:t>
            </a:r>
            <a:r>
              <a:rPr lang="en-US" sz="2400" b="0" i="0" dirty="0" err="1">
                <a:effectLst/>
                <a:latin typeface="Helvetica" pitchFamily="2" charset="0"/>
              </a:rPr>
              <a:t>plantearon</a:t>
            </a:r>
            <a:r>
              <a:rPr lang="en-US" sz="2400" b="0" i="0" dirty="0">
                <a:effectLst/>
                <a:latin typeface="Helvetica" pitchFamily="2" charset="0"/>
              </a:rPr>
              <a:t> </a:t>
            </a:r>
            <a:r>
              <a:rPr lang="en-US" sz="2400" b="0" i="0" dirty="0" err="1">
                <a:effectLst/>
                <a:latin typeface="Helvetica" pitchFamily="2" charset="0"/>
              </a:rPr>
              <a:t>cuestiones</a:t>
            </a:r>
            <a:r>
              <a:rPr lang="en-US" sz="2400" b="0" i="0" dirty="0">
                <a:effectLst/>
                <a:latin typeface="Helvetica" pitchFamily="2" charset="0"/>
              </a:rPr>
              <a:t> </a:t>
            </a:r>
            <a:r>
              <a:rPr lang="en-US" sz="2400" b="0" i="0" dirty="0" err="1">
                <a:effectLst/>
                <a:latin typeface="Helvetica" pitchFamily="2" charset="0"/>
              </a:rPr>
              <a:t>muy</a:t>
            </a:r>
            <a:r>
              <a:rPr lang="en-US" sz="2400" b="0" i="0" dirty="0">
                <a:effectLst/>
                <a:latin typeface="Helvetica" pitchFamily="2" charset="0"/>
              </a:rPr>
              <a:t> </a:t>
            </a:r>
            <a:r>
              <a:rPr lang="en-US" sz="2400" b="0" i="0" dirty="0" err="1">
                <a:effectLst/>
                <a:latin typeface="Helvetica" pitchFamily="2" charset="0"/>
              </a:rPr>
              <a:t>interesantes</a:t>
            </a:r>
            <a:r>
              <a:rPr lang="en-US" sz="2400" b="0" i="0" dirty="0">
                <a:effectLst/>
                <a:latin typeface="Helvetica" pitchFamily="2" charset="0"/>
              </a:rPr>
              <a:t> e </a:t>
            </a:r>
            <a:r>
              <a:rPr lang="en-US" sz="2400" b="0" i="0" dirty="0" err="1">
                <a:effectLst/>
                <a:latin typeface="Helvetica" pitchFamily="2" charset="0"/>
              </a:rPr>
              <a:t>importantes</a:t>
            </a:r>
            <a:r>
              <a:rPr lang="en-US" sz="2400" b="0" i="0" dirty="0">
                <a:effectLst/>
                <a:latin typeface="Helvetica" pitchFamily="2" charset="0"/>
              </a:rPr>
              <a:t>.</a:t>
            </a:r>
          </a:p>
          <a:p>
            <a:br>
              <a:rPr lang="en-US" sz="2400" b="0" i="0" dirty="0">
                <a:effectLst/>
                <a:latin typeface="Helvetica" pitchFamily="2" charset="0"/>
              </a:rPr>
            </a:br>
            <a:r>
              <a:rPr lang="en-US" sz="2400" b="0" i="0" dirty="0">
                <a:effectLst/>
                <a:latin typeface="Helvetica" pitchFamily="2" charset="0"/>
              </a:rPr>
              <a:t>Como ya </a:t>
            </a:r>
            <a:r>
              <a:rPr lang="en-US" sz="2400" b="0" i="0" dirty="0" err="1">
                <a:effectLst/>
                <a:latin typeface="Helvetica" pitchFamily="2" charset="0"/>
              </a:rPr>
              <a:t>dijimos</a:t>
            </a:r>
            <a:r>
              <a:rPr lang="en-US" sz="2400" b="0" i="0" dirty="0">
                <a:effectLst/>
                <a:latin typeface="Helvetica" pitchFamily="2" charset="0"/>
              </a:rPr>
              <a:t>, </a:t>
            </a:r>
            <a:r>
              <a:rPr lang="en-US" sz="2400" b="0" i="0" dirty="0" err="1">
                <a:effectLst/>
                <a:latin typeface="Helvetica" pitchFamily="2" charset="0"/>
              </a:rPr>
              <a:t>si</a:t>
            </a:r>
            <a:r>
              <a:rPr lang="en-US" sz="2400" b="0" i="0" dirty="0">
                <a:effectLst/>
                <a:latin typeface="Helvetica" pitchFamily="2" charset="0"/>
              </a:rPr>
              <a:t> no se </a:t>
            </a:r>
            <a:r>
              <a:rPr lang="en-US" sz="2400" b="0" i="0" dirty="0" err="1">
                <a:effectLst/>
                <a:latin typeface="Helvetica" pitchFamily="2" charset="0"/>
              </a:rPr>
              <a:t>sintieron</a:t>
            </a:r>
            <a:r>
              <a:rPr lang="en-US" sz="2400" b="0" i="0" dirty="0">
                <a:effectLst/>
                <a:latin typeface="Helvetica" pitchFamily="2" charset="0"/>
              </a:rPr>
              <a:t> </a:t>
            </a:r>
            <a:r>
              <a:rPr lang="en-US" sz="2400" b="0" i="0" dirty="0" err="1">
                <a:effectLst/>
                <a:latin typeface="Helvetica" pitchFamily="2" charset="0"/>
              </a:rPr>
              <a:t>cómodos</a:t>
            </a:r>
            <a:r>
              <a:rPr lang="en-US" sz="2400" b="0" i="0" dirty="0">
                <a:effectLst/>
                <a:latin typeface="Helvetica" pitchFamily="2" charset="0"/>
              </a:rPr>
              <a:t> </a:t>
            </a:r>
            <a:r>
              <a:rPr lang="en-US" sz="2400" b="0" i="0" dirty="0" err="1">
                <a:effectLst/>
                <a:latin typeface="Helvetica" pitchFamily="2" charset="0"/>
              </a:rPr>
              <a:t>hablando</a:t>
            </a:r>
            <a:r>
              <a:rPr lang="en-US" sz="2400" b="0" i="0" dirty="0">
                <a:effectLst/>
                <a:latin typeface="Helvetica" pitchFamily="2" charset="0"/>
              </a:rPr>
              <a:t> con los </a:t>
            </a:r>
            <a:r>
              <a:rPr lang="en-US" sz="2400" b="0" i="0" dirty="0" err="1">
                <a:effectLst/>
                <a:latin typeface="Helvetica" pitchFamily="2" charset="0"/>
              </a:rPr>
              <a:t>demás</a:t>
            </a:r>
            <a:r>
              <a:rPr lang="en-US" sz="2400" b="0" i="0" dirty="0">
                <a:effectLst/>
                <a:latin typeface="Helvetica" pitchFamily="2" charset="0"/>
              </a:rPr>
              <a:t> </a:t>
            </a:r>
            <a:r>
              <a:rPr lang="en-US" sz="2400" b="0" i="0" dirty="0" err="1">
                <a:effectLst/>
                <a:latin typeface="Helvetica" pitchFamily="2" charset="0"/>
              </a:rPr>
              <a:t>sobre</a:t>
            </a:r>
            <a:r>
              <a:rPr lang="en-US" sz="2400" b="0" i="0" dirty="0">
                <a:effectLst/>
                <a:latin typeface="Helvetica" pitchFamily="2" charset="0"/>
              </a:rPr>
              <a:t> </a:t>
            </a:r>
            <a:r>
              <a:rPr lang="en-US" sz="2400" b="0" i="0" dirty="0" err="1">
                <a:effectLst/>
                <a:latin typeface="Helvetica" pitchFamily="2" charset="0"/>
              </a:rPr>
              <a:t>algún</a:t>
            </a:r>
            <a:r>
              <a:rPr lang="en-US" sz="2400" b="0" i="0" dirty="0">
                <a:effectLst/>
                <a:latin typeface="Helvetica" pitchFamily="2" charset="0"/>
              </a:rPr>
              <a:t> </a:t>
            </a:r>
            <a:r>
              <a:rPr lang="en-US" sz="2400" b="0" i="0" dirty="0" err="1">
                <a:effectLst/>
                <a:latin typeface="Helvetica" pitchFamily="2" charset="0"/>
              </a:rPr>
              <a:t>tema</a:t>
            </a:r>
            <a:r>
              <a:rPr lang="en-US" sz="2400" b="0" i="0" dirty="0">
                <a:effectLst/>
                <a:latin typeface="Helvetica" pitchFamily="2" charset="0"/>
              </a:rPr>
              <a:t> en </a:t>
            </a:r>
            <a:r>
              <a:rPr lang="en-US" sz="2400" b="0" i="0" dirty="0" err="1">
                <a:effectLst/>
                <a:latin typeface="Helvetica" pitchFamily="2" charset="0"/>
              </a:rPr>
              <a:t>concreto</a:t>
            </a:r>
            <a:r>
              <a:rPr lang="en-US" sz="2400" b="0" i="0" dirty="0">
                <a:effectLst/>
                <a:latin typeface="Helvetica" pitchFamily="2" charset="0"/>
              </a:rPr>
              <a:t> que </a:t>
            </a:r>
            <a:r>
              <a:rPr lang="en-US" sz="2400" b="0" i="0" dirty="0" err="1">
                <a:effectLst/>
                <a:latin typeface="Helvetica" pitchFamily="2" charset="0"/>
              </a:rPr>
              <a:t>haya</a:t>
            </a:r>
            <a:r>
              <a:rPr lang="en-US" sz="2400" b="0" i="0" dirty="0">
                <a:effectLst/>
                <a:latin typeface="Helvetica" pitchFamily="2" charset="0"/>
              </a:rPr>
              <a:t> </a:t>
            </a:r>
            <a:r>
              <a:rPr lang="en-US" sz="2400" b="0" i="0" dirty="0" err="1">
                <a:effectLst/>
                <a:latin typeface="Helvetica" pitchFamily="2" charset="0"/>
              </a:rPr>
              <a:t>podido</a:t>
            </a:r>
            <a:r>
              <a:rPr lang="en-US" sz="2400" b="0" i="0" dirty="0">
                <a:effectLst/>
                <a:latin typeface="Helvetica" pitchFamily="2" charset="0"/>
              </a:rPr>
              <a:t> </a:t>
            </a:r>
            <a:r>
              <a:rPr lang="en-US" sz="2400" b="0" i="0" dirty="0" err="1">
                <a:effectLst/>
                <a:latin typeface="Helvetica" pitchFamily="2" charset="0"/>
              </a:rPr>
              <a:t>surgir</a:t>
            </a:r>
            <a:r>
              <a:rPr lang="en-US" sz="2400" b="0" i="0" dirty="0">
                <a:effectLst/>
                <a:latin typeface="Helvetica" pitchFamily="2" charset="0"/>
              </a:rPr>
              <a:t> del </a:t>
            </a:r>
            <a:r>
              <a:rPr lang="en-US" sz="2400" b="0" i="0" dirty="0" err="1">
                <a:effectLst/>
                <a:latin typeface="Helvetica" pitchFamily="2" charset="0"/>
              </a:rPr>
              <a:t>Diálogo</a:t>
            </a:r>
            <a:r>
              <a:rPr lang="en-US" sz="2400" b="0" i="0" dirty="0">
                <a:effectLst/>
                <a:latin typeface="Helvetica" pitchFamily="2" charset="0"/>
              </a:rPr>
              <a:t>, </a:t>
            </a:r>
            <a:r>
              <a:rPr lang="en-US" sz="2400" b="0" i="0" dirty="0" err="1">
                <a:effectLst/>
                <a:latin typeface="Helvetica" pitchFamily="2" charset="0"/>
              </a:rPr>
              <a:t>pónganse</a:t>
            </a:r>
            <a:r>
              <a:rPr lang="en-US" sz="2400" b="0" i="0" dirty="0">
                <a:effectLst/>
                <a:latin typeface="Helvetica" pitchFamily="2" charset="0"/>
              </a:rPr>
              <a:t> en </a:t>
            </a:r>
            <a:r>
              <a:rPr lang="en-US" sz="2400" b="0" i="0" dirty="0" err="1">
                <a:effectLst/>
                <a:latin typeface="Helvetica" pitchFamily="2" charset="0"/>
              </a:rPr>
              <a:t>contacto</a:t>
            </a:r>
            <a:r>
              <a:rPr lang="en-US" sz="2400" b="0" i="0" dirty="0">
                <a:effectLst/>
                <a:latin typeface="Helvetica" pitchFamily="2" charset="0"/>
              </a:rPr>
              <a:t> </a:t>
            </a:r>
            <a:r>
              <a:rPr lang="en-US" sz="2400" b="0" i="0" dirty="0" err="1">
                <a:effectLst/>
                <a:latin typeface="Helvetica" pitchFamily="2" charset="0"/>
              </a:rPr>
              <a:t>conmigo</a:t>
            </a:r>
            <a:r>
              <a:rPr lang="en-US" sz="2400" b="0" i="0" dirty="0">
                <a:effectLst/>
                <a:latin typeface="Helvetica" pitchFamily="2" charset="0"/>
              </a:rPr>
              <a:t> </a:t>
            </a:r>
            <a:r>
              <a:rPr lang="en-US" sz="2400" b="0" i="0" dirty="0" err="1">
                <a:effectLst/>
                <a:latin typeface="Helvetica" pitchFamily="2" charset="0"/>
              </a:rPr>
              <a:t>después</a:t>
            </a:r>
            <a:r>
              <a:rPr lang="en-US" sz="2400" b="0" i="0" dirty="0">
                <a:effectLst/>
                <a:latin typeface="Helvetica" pitchFamily="2" charset="0"/>
              </a:rPr>
              <a:t> de la </a:t>
            </a:r>
            <a:r>
              <a:rPr lang="en-US" sz="2400" b="0" i="0" dirty="0" err="1">
                <a:effectLst/>
                <a:latin typeface="Helvetica" pitchFamily="2" charset="0"/>
              </a:rPr>
              <a:t>sesión</a:t>
            </a:r>
            <a:r>
              <a:rPr lang="en-US" sz="2400" b="0" i="0" dirty="0">
                <a:effectLst/>
                <a:latin typeface="Helvetica" pitchFamily="2" charset="0"/>
              </a:rPr>
              <a:t>.</a:t>
            </a:r>
          </a:p>
          <a:p>
            <a:br>
              <a:rPr lang="en-US" sz="2400" b="0" i="0" dirty="0">
                <a:effectLst/>
                <a:latin typeface="Helvetica" pitchFamily="2" charset="0"/>
              </a:rPr>
            </a:br>
            <a:r>
              <a:rPr lang="en-US" sz="2400" b="0" i="0" dirty="0">
                <a:effectLst/>
                <a:latin typeface="Helvetica" pitchFamily="2" charset="0"/>
              </a:rPr>
              <a:t>Si no se </a:t>
            </a:r>
            <a:r>
              <a:rPr lang="en-US" sz="2400" b="0" i="0" dirty="0" err="1">
                <a:effectLst/>
                <a:latin typeface="Helvetica" pitchFamily="2" charset="0"/>
              </a:rPr>
              <a:t>sienten</a:t>
            </a:r>
            <a:r>
              <a:rPr lang="en-US" sz="2400" b="0" i="0" dirty="0">
                <a:effectLst/>
                <a:latin typeface="Helvetica" pitchFamily="2" charset="0"/>
              </a:rPr>
              <a:t> </a:t>
            </a:r>
            <a:r>
              <a:rPr lang="en-US" sz="2400" b="0" i="0" dirty="0" err="1">
                <a:effectLst/>
                <a:latin typeface="Helvetica" pitchFamily="2" charset="0"/>
              </a:rPr>
              <a:t>cómodos</a:t>
            </a:r>
            <a:r>
              <a:rPr lang="en-US" sz="2400" b="0" i="0" dirty="0">
                <a:effectLst/>
                <a:latin typeface="Helvetica" pitchFamily="2" charset="0"/>
              </a:rPr>
              <a:t> </a:t>
            </a:r>
            <a:r>
              <a:rPr lang="en-US" sz="2400" b="0" i="0" dirty="0" err="1">
                <a:effectLst/>
                <a:latin typeface="Helvetica" pitchFamily="2" charset="0"/>
              </a:rPr>
              <a:t>hablando</a:t>
            </a:r>
            <a:r>
              <a:rPr lang="en-US" sz="2400" b="0" i="0" dirty="0">
                <a:effectLst/>
                <a:latin typeface="Helvetica" pitchFamily="2" charset="0"/>
              </a:rPr>
              <a:t> </a:t>
            </a:r>
            <a:r>
              <a:rPr lang="en-US" sz="2400" b="0" i="0" dirty="0" err="1">
                <a:effectLst/>
                <a:latin typeface="Helvetica" pitchFamily="2" charset="0"/>
              </a:rPr>
              <a:t>conmigo</a:t>
            </a:r>
            <a:r>
              <a:rPr lang="en-US" sz="2400" b="0" i="0" dirty="0">
                <a:effectLst/>
                <a:latin typeface="Helvetica" pitchFamily="2" charset="0"/>
              </a:rPr>
              <a:t>, hay </a:t>
            </a:r>
            <a:r>
              <a:rPr lang="en-US" sz="2400" b="0" i="0" dirty="0" err="1">
                <a:effectLst/>
                <a:latin typeface="Helvetica" pitchFamily="2" charset="0"/>
              </a:rPr>
              <a:t>muchas</a:t>
            </a:r>
            <a:r>
              <a:rPr lang="en-US" sz="2400" b="0" i="0" dirty="0">
                <a:effectLst/>
                <a:latin typeface="Helvetica" pitchFamily="2" charset="0"/>
              </a:rPr>
              <a:t> </a:t>
            </a:r>
            <a:r>
              <a:rPr lang="en-US" sz="2400" b="0" i="0" dirty="0" err="1">
                <a:effectLst/>
                <a:latin typeface="Helvetica" pitchFamily="2" charset="0"/>
              </a:rPr>
              <a:t>otras</a:t>
            </a:r>
            <a:r>
              <a:rPr lang="en-US" sz="2400" b="0" i="0" dirty="0">
                <a:effectLst/>
                <a:latin typeface="Helvetica" pitchFamily="2" charset="0"/>
              </a:rPr>
              <a:t> personas o </a:t>
            </a:r>
            <a:r>
              <a:rPr lang="en-US" sz="2400" b="0" i="0" dirty="0" err="1">
                <a:effectLst/>
                <a:latin typeface="Helvetica" pitchFamily="2" charset="0"/>
              </a:rPr>
              <a:t>instancias</a:t>
            </a:r>
            <a:r>
              <a:rPr lang="en-US" sz="2400" b="0" i="0" dirty="0">
                <a:effectLst/>
                <a:latin typeface="Helvetica" pitchFamily="2" charset="0"/>
              </a:rPr>
              <a:t> a las que </a:t>
            </a:r>
            <a:r>
              <a:rPr lang="en-US" sz="2400" b="0" i="0" dirty="0" err="1">
                <a:effectLst/>
                <a:latin typeface="Helvetica" pitchFamily="2" charset="0"/>
              </a:rPr>
              <a:t>pueden</a:t>
            </a:r>
            <a:r>
              <a:rPr lang="en-US" sz="2400" b="0" i="0" dirty="0">
                <a:effectLst/>
                <a:latin typeface="Helvetica" pitchFamily="2" charset="0"/>
              </a:rPr>
              <a:t> </a:t>
            </a:r>
            <a:r>
              <a:rPr lang="en-US" sz="2400" b="0" i="0" dirty="0" err="1">
                <a:effectLst/>
                <a:latin typeface="Helvetica" pitchFamily="2" charset="0"/>
              </a:rPr>
              <a:t>recurrir</a:t>
            </a:r>
            <a:r>
              <a:rPr lang="en-US" sz="2400" b="0" i="0" dirty="0">
                <a:effectLst/>
                <a:latin typeface="Helvetica" pitchFamily="2" charset="0"/>
              </a:rPr>
              <a:t>, </a:t>
            </a:r>
            <a:r>
              <a:rPr lang="en-US" sz="2400" b="0" i="0" dirty="0" err="1">
                <a:effectLst/>
                <a:latin typeface="Helvetica" pitchFamily="2" charset="0"/>
              </a:rPr>
              <a:t>como</a:t>
            </a:r>
            <a:r>
              <a:rPr lang="en-US" sz="2400" b="0" i="0" dirty="0">
                <a:effectLst/>
                <a:latin typeface="Helvetica" pitchFamily="2" charset="0"/>
              </a:rPr>
              <a:t> la </a:t>
            </a:r>
            <a:r>
              <a:rPr lang="en-US" sz="2400" b="0" i="0" dirty="0" err="1">
                <a:effectLst/>
                <a:latin typeface="Helvetica" pitchFamily="2" charset="0"/>
              </a:rPr>
              <a:t>Oficina</a:t>
            </a:r>
            <a:r>
              <a:rPr lang="en-US" sz="2400" b="0" i="0" dirty="0">
                <a:effectLst/>
                <a:latin typeface="Helvetica" pitchFamily="2" charset="0"/>
              </a:rPr>
              <a:t> de </a:t>
            </a:r>
            <a:r>
              <a:rPr lang="en-US" sz="2400" b="0" i="0" dirty="0" err="1">
                <a:effectLst/>
                <a:latin typeface="Helvetica" pitchFamily="2" charset="0"/>
              </a:rPr>
              <a:t>Ética</a:t>
            </a:r>
            <a:r>
              <a:rPr lang="en-US" sz="2400" b="0" i="0" dirty="0">
                <a:effectLst/>
                <a:latin typeface="Helvetica" pitchFamily="2" charset="0"/>
              </a:rPr>
              <a:t> u </a:t>
            </a:r>
            <a:r>
              <a:rPr lang="en-US" sz="2400" b="0" i="0" dirty="0" err="1">
                <a:effectLst/>
                <a:latin typeface="Helvetica" pitchFamily="2" charset="0"/>
              </a:rPr>
              <a:t>otros</a:t>
            </a:r>
            <a:r>
              <a:rPr lang="en-US" sz="2400" b="0" i="0" dirty="0">
                <a:effectLst/>
                <a:latin typeface="Helvetica" pitchFamily="2" charset="0"/>
              </a:rPr>
              <a:t> </a:t>
            </a:r>
            <a:r>
              <a:rPr lang="en-US" sz="2400" b="0" i="0" dirty="0" err="1">
                <a:effectLst/>
                <a:latin typeface="Helvetica" pitchFamily="2" charset="0"/>
              </a:rPr>
              <a:t>colegas</a:t>
            </a:r>
            <a:r>
              <a:rPr lang="en-US" sz="2400" b="0" i="0" dirty="0">
                <a:effectLst/>
                <a:latin typeface="Helvetica" pitchFamily="2" charset="0"/>
              </a:rPr>
              <a:t>.</a:t>
            </a:r>
          </a:p>
          <a:p>
            <a:br>
              <a:rPr lang="en-US" sz="2400" b="0" i="0" dirty="0">
                <a:effectLst/>
                <a:latin typeface="Helvetica" pitchFamily="2" charset="0"/>
              </a:rPr>
            </a:br>
            <a:r>
              <a:rPr lang="en-US" sz="2400" b="0" i="0" dirty="0" err="1">
                <a:effectLst/>
                <a:latin typeface="Helvetica" pitchFamily="2" charset="0"/>
              </a:rPr>
              <a:t>Otro</a:t>
            </a:r>
            <a:r>
              <a:rPr lang="en-US" sz="2400" b="0" i="0" dirty="0">
                <a:effectLst/>
                <a:latin typeface="Helvetica" pitchFamily="2" charset="0"/>
              </a:rPr>
              <a:t> </a:t>
            </a:r>
            <a:r>
              <a:rPr lang="en-US" sz="2400" b="0" i="0" dirty="0" err="1">
                <a:effectLst/>
                <a:latin typeface="Helvetica" pitchFamily="2" charset="0"/>
              </a:rPr>
              <a:t>recurso</a:t>
            </a:r>
            <a:r>
              <a:rPr lang="en-US" sz="2400" b="0" i="0" dirty="0">
                <a:effectLst/>
                <a:latin typeface="Helvetica" pitchFamily="2" charset="0"/>
              </a:rPr>
              <a:t>, </a:t>
            </a:r>
            <a:r>
              <a:rPr lang="en-US" sz="2400" b="0" i="0" dirty="0" err="1">
                <a:effectLst/>
                <a:latin typeface="Helvetica" pitchFamily="2" charset="0"/>
              </a:rPr>
              <a:t>publicado</a:t>
            </a:r>
            <a:r>
              <a:rPr lang="en-US" sz="2400" b="0" i="0" dirty="0">
                <a:effectLst/>
                <a:latin typeface="Helvetica" pitchFamily="2" charset="0"/>
              </a:rPr>
              <a:t> </a:t>
            </a:r>
            <a:r>
              <a:rPr lang="en-US" sz="2400" b="0" i="0" dirty="0" err="1">
                <a:effectLst/>
                <a:latin typeface="Helvetica" pitchFamily="2" charset="0"/>
              </a:rPr>
              <a:t>por</a:t>
            </a:r>
            <a:r>
              <a:rPr lang="en-US" sz="2400" b="0" i="0" dirty="0">
                <a:effectLst/>
                <a:latin typeface="Helvetica" pitchFamily="2" charset="0"/>
              </a:rPr>
              <a:t> la </a:t>
            </a:r>
            <a:r>
              <a:rPr lang="en-US" sz="2400" b="0" i="0" dirty="0" err="1">
                <a:effectLst/>
                <a:latin typeface="Helvetica" pitchFamily="2" charset="0"/>
              </a:rPr>
              <a:t>Oficina</a:t>
            </a:r>
            <a:r>
              <a:rPr lang="en-US" sz="2400" b="0" i="0" dirty="0">
                <a:effectLst/>
                <a:latin typeface="Helvetica" pitchFamily="2" charset="0"/>
              </a:rPr>
              <a:t> de </a:t>
            </a:r>
            <a:r>
              <a:rPr lang="en-US" sz="2400" b="0" i="0" dirty="0" err="1">
                <a:effectLst/>
                <a:latin typeface="Helvetica" pitchFamily="2" charset="0"/>
              </a:rPr>
              <a:t>Ética</a:t>
            </a:r>
            <a:r>
              <a:rPr lang="en-US" sz="2400" b="0" i="0" dirty="0">
                <a:effectLst/>
                <a:latin typeface="Helvetica" pitchFamily="2" charset="0"/>
              </a:rPr>
              <a:t>, es La </a:t>
            </a:r>
            <a:r>
              <a:rPr lang="en-US" sz="2400" b="0" i="0" dirty="0" err="1">
                <a:effectLst/>
                <a:latin typeface="Helvetica" pitchFamily="2" charset="0"/>
              </a:rPr>
              <a:t>hoja</a:t>
            </a:r>
            <a:r>
              <a:rPr lang="en-US" sz="2400" b="0" i="0" dirty="0">
                <a:effectLst/>
                <a:latin typeface="Helvetica" pitchFamily="2" charset="0"/>
              </a:rPr>
              <a:t> de </a:t>
            </a:r>
            <a:r>
              <a:rPr lang="en-US" sz="2400" b="0" i="0" dirty="0" err="1">
                <a:effectLst/>
                <a:latin typeface="Helvetica" pitchFamily="2" charset="0"/>
              </a:rPr>
              <a:t>ruta</a:t>
            </a:r>
            <a:r>
              <a:rPr lang="en-US" sz="2400" b="0" i="0" dirty="0">
                <a:effectLst/>
                <a:latin typeface="Helvetica" pitchFamily="2" charset="0"/>
              </a:rPr>
              <a:t>, </a:t>
            </a:r>
            <a:r>
              <a:rPr lang="en-US" sz="2400" b="0" i="0" dirty="0" err="1">
                <a:effectLst/>
                <a:latin typeface="Helvetica" pitchFamily="2" charset="0"/>
              </a:rPr>
              <a:t>una</a:t>
            </a:r>
            <a:r>
              <a:rPr lang="en-US" sz="2400" b="0" i="0" dirty="0">
                <a:effectLst/>
                <a:latin typeface="Helvetica" pitchFamily="2" charset="0"/>
              </a:rPr>
              <a:t> </a:t>
            </a:r>
            <a:r>
              <a:rPr lang="en-US" sz="2400" b="0" i="0" dirty="0" err="1">
                <a:effectLst/>
                <a:latin typeface="Helvetica" pitchFamily="2" charset="0"/>
              </a:rPr>
              <a:t>guía</a:t>
            </a:r>
            <a:r>
              <a:rPr lang="en-US" sz="2400" b="0" i="0" dirty="0">
                <a:effectLst/>
                <a:latin typeface="Helvetica" pitchFamily="2" charset="0"/>
              </a:rPr>
              <a:t> para </a:t>
            </a:r>
            <a:r>
              <a:rPr lang="en-US" sz="2400" b="0" i="0" dirty="0" err="1">
                <a:effectLst/>
                <a:latin typeface="Helvetica" pitchFamily="2" charset="0"/>
              </a:rPr>
              <a:t>quienes</a:t>
            </a:r>
            <a:r>
              <a:rPr lang="en-US" sz="2400" b="0" i="0" dirty="0">
                <a:effectLst/>
                <a:latin typeface="Helvetica" pitchFamily="2" charset="0"/>
              </a:rPr>
              <a:t> </a:t>
            </a:r>
            <a:r>
              <a:rPr lang="en-US" sz="2400" b="0" i="0" dirty="0" err="1">
                <a:effectLst/>
                <a:latin typeface="Helvetica" pitchFamily="2" charset="0"/>
              </a:rPr>
              <a:t>buscan</a:t>
            </a:r>
            <a:r>
              <a:rPr lang="en-US" sz="2400" b="0" i="0" dirty="0">
                <a:effectLst/>
                <a:latin typeface="Helvetica" pitchFamily="2" charset="0"/>
              </a:rPr>
              <a:t> </a:t>
            </a:r>
            <a:r>
              <a:rPr lang="en-US" sz="2400" b="0" i="0" dirty="0" err="1">
                <a:effectLst/>
                <a:latin typeface="Helvetica" pitchFamily="2" charset="0"/>
              </a:rPr>
              <a:t>asistencia</a:t>
            </a:r>
            <a:r>
              <a:rPr lang="en-US" sz="2400" b="0" i="0" dirty="0">
                <a:effectLst/>
                <a:latin typeface="Helvetica" pitchFamily="2" charset="0"/>
              </a:rPr>
              <a:t> que </a:t>
            </a:r>
            <a:r>
              <a:rPr lang="en-US" sz="2400" b="0" i="0" dirty="0" err="1">
                <a:effectLst/>
                <a:latin typeface="Helvetica" pitchFamily="2" charset="0"/>
              </a:rPr>
              <a:t>está</a:t>
            </a:r>
            <a:r>
              <a:rPr lang="en-US" sz="2400" b="0" i="0" dirty="0">
                <a:effectLst/>
                <a:latin typeface="Helvetica" pitchFamily="2" charset="0"/>
              </a:rPr>
              <a:t> </a:t>
            </a:r>
            <a:r>
              <a:rPr lang="en-US" sz="2400" b="0" i="0" dirty="0" err="1">
                <a:effectLst/>
                <a:latin typeface="Helvetica" pitchFamily="2" charset="0"/>
              </a:rPr>
              <a:t>disponible</a:t>
            </a:r>
            <a:r>
              <a:rPr lang="en-US" sz="2400" b="0" i="0" dirty="0">
                <a:effectLst/>
                <a:latin typeface="Helvetica" pitchFamily="2" charset="0"/>
              </a:rPr>
              <a:t> en la </a:t>
            </a:r>
            <a:r>
              <a:rPr lang="en-US" sz="2400" b="0" i="0" dirty="0" err="1">
                <a:effectLst/>
                <a:latin typeface="Helvetica" pitchFamily="2" charset="0"/>
              </a:rPr>
              <a:t>página</a:t>
            </a:r>
            <a:r>
              <a:rPr lang="en-US" sz="2400" b="0" i="0" dirty="0">
                <a:effectLst/>
                <a:latin typeface="Helvetica" pitchFamily="2" charset="0"/>
              </a:rPr>
              <a:t> de iSeek de la </a:t>
            </a:r>
            <a:r>
              <a:rPr lang="en-US" sz="2400" b="0" i="0" dirty="0" err="1">
                <a:effectLst/>
                <a:latin typeface="Helvetica" pitchFamily="2" charset="0"/>
              </a:rPr>
              <a:t>Oficina</a:t>
            </a:r>
            <a:r>
              <a:rPr lang="en-US" sz="2400" b="0" i="0" dirty="0">
                <a:effectLst/>
                <a:latin typeface="Helvetica" pitchFamily="2" charset="0"/>
              </a:rPr>
              <a:t> de </a:t>
            </a:r>
            <a:r>
              <a:rPr lang="en-US" sz="2400" b="0" i="0" dirty="0" err="1">
                <a:effectLst/>
                <a:latin typeface="Helvetica" pitchFamily="2" charset="0"/>
              </a:rPr>
              <a:t>Ética</a:t>
            </a:r>
            <a:r>
              <a:rPr lang="en-US" sz="2400" b="0" i="0" dirty="0">
                <a:effectLst/>
                <a:latin typeface="Helvetica" pitchFamily="2" charset="0"/>
              </a:rPr>
              <a:t>".</a:t>
            </a:r>
            <a:endParaRPr lang="en-US" sz="2400" dirty="0">
              <a:effectLst/>
              <a:latin typeface="Helvetica" pitchFamily="2"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28</a:t>
            </a:fld>
            <a:endParaRPr lang="en-US"/>
          </a:p>
        </p:txBody>
      </p:sp>
    </p:spTree>
    <p:extLst>
      <p:ext uri="{BB962C8B-B14F-4D97-AF65-F5344CB8AC3E}">
        <p14:creationId xmlns:p14="http://schemas.microsoft.com/office/powerpoint/2010/main" val="1214764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err="1">
                <a:effectLst/>
                <a:latin typeface="Helvetica" pitchFamily="2" charset="0"/>
              </a:rPr>
              <a:t>Recapitulación</a:t>
            </a:r>
            <a:r>
              <a:rPr lang="en-US" b="1" i="0" dirty="0">
                <a:effectLst/>
                <a:latin typeface="Helvetica" pitchFamily="2" charset="0"/>
              </a:rPr>
              <a:t> de </a:t>
            </a:r>
            <a:r>
              <a:rPr lang="en-US" b="1" i="0" dirty="0" err="1">
                <a:effectLst/>
                <a:latin typeface="Helvetica" pitchFamily="2" charset="0"/>
              </a:rPr>
              <a:t>mensajes</a:t>
            </a:r>
            <a:r>
              <a:rPr lang="en-US" b="1" i="0" dirty="0">
                <a:effectLst/>
                <a:latin typeface="Helvetica" pitchFamily="2" charset="0"/>
              </a:rPr>
              <a:t> clave</a:t>
            </a:r>
            <a:br>
              <a:rPr lang="en-US" b="0" i="0" dirty="0">
                <a:effectLst/>
                <a:latin typeface="Helvetica" pitchFamily="2" charset="0"/>
              </a:rPr>
            </a:br>
            <a:r>
              <a:rPr lang="en-US" b="0" i="0" dirty="0">
                <a:effectLst/>
                <a:latin typeface="Helvetica" pitchFamily="2" charset="0"/>
              </a:rPr>
              <a:t>"</a:t>
            </a:r>
            <a:r>
              <a:rPr lang="en-US" b="0" i="0" dirty="0" err="1">
                <a:effectLst/>
                <a:latin typeface="Helvetica" pitchFamily="2" charset="0"/>
              </a:rPr>
              <a:t>Concluyamos</a:t>
            </a:r>
            <a:r>
              <a:rPr lang="en-US" b="0" i="0" dirty="0">
                <a:effectLst/>
                <a:latin typeface="Helvetica" pitchFamily="2" charset="0"/>
              </a:rPr>
              <a:t> </a:t>
            </a:r>
            <a:r>
              <a:rPr lang="en-US" b="0" i="0" dirty="0" err="1">
                <a:effectLst/>
                <a:latin typeface="Helvetica" pitchFamily="2" charset="0"/>
              </a:rPr>
              <a:t>recordando</a:t>
            </a:r>
            <a:r>
              <a:rPr lang="en-US" b="0" i="0" dirty="0">
                <a:effectLst/>
                <a:latin typeface="Helvetica" pitchFamily="2" charset="0"/>
              </a:rPr>
              <a:t> los </a:t>
            </a:r>
            <a:r>
              <a:rPr lang="en-US" b="0" i="0" dirty="0" err="1">
                <a:effectLst/>
                <a:latin typeface="Helvetica" pitchFamily="2" charset="0"/>
              </a:rPr>
              <a:t>mensajes</a:t>
            </a:r>
            <a:r>
              <a:rPr lang="en-US" b="0" i="0" dirty="0">
                <a:effectLst/>
                <a:latin typeface="Helvetica" pitchFamily="2" charset="0"/>
              </a:rPr>
              <a:t> clave de hoy:</a:t>
            </a:r>
            <a:endParaRPr lang="en-US" dirty="0">
              <a:effectLst/>
              <a:latin typeface="Helvetica" pitchFamily="2" charset="0"/>
            </a:endParaRPr>
          </a:p>
          <a:p>
            <a:pPr marL="457200" indent="-457200" algn="just" defTabSz="975208" rtl="0" eaLnBrk="1" latinLnBrk="0" hangingPunct="1">
              <a:lnSpc>
                <a:spcPct val="115000"/>
              </a:lnSpc>
              <a:spcBef>
                <a:spcPts val="500"/>
              </a:spcBef>
              <a:spcAft>
                <a:spcPts val="1000"/>
              </a:spcAft>
              <a:buFont typeface="+mj-lt"/>
              <a:buAutoNum type="arabicPeriod"/>
            </a:pPr>
            <a:r>
              <a:rPr lang="en-US" b="0" i="0" dirty="0">
                <a:effectLst/>
                <a:latin typeface="Helvetica" pitchFamily="2" charset="0"/>
              </a:rPr>
              <a:t>﻿﻿﻿</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Los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miembros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del personal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deben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garantizar</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la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completa</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separación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entre</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su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actividad</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personal y su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condición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de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funcionarios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de las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Naciones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Unidas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y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responsabilidades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oficiales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a:t>
            </a:r>
          </a:p>
          <a:p>
            <a:pPr marL="457200" indent="-457200" algn="just" defTabSz="975208" rtl="0" eaLnBrk="1" latinLnBrk="0" hangingPunct="1">
              <a:lnSpc>
                <a:spcPct val="115000"/>
              </a:lnSpc>
              <a:spcBef>
                <a:spcPts val="500"/>
              </a:spcBef>
              <a:spcAft>
                <a:spcPts val="1000"/>
              </a:spcAft>
              <a:buFont typeface="+mj-lt"/>
              <a:buAutoNum type="arabicPeriod"/>
            </a:pP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﻿﻿﻿Un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conflicto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de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intereses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efectivo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o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posible</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deberá</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ser</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mitigado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por</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la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Organización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y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resuelto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 favor de los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intereses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de la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Organización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a:t>
            </a:r>
          </a:p>
          <a:p>
            <a:pPr marL="457200" indent="-457200" algn="just" defTabSz="975208" rtl="0" eaLnBrk="1" latinLnBrk="0" hangingPunct="1">
              <a:lnSpc>
                <a:spcPct val="115000"/>
              </a:lnSpc>
              <a:spcBef>
                <a:spcPts val="500"/>
              </a:spcBef>
              <a:spcAft>
                <a:spcPts val="1000"/>
              </a:spcAft>
              <a:buFont typeface="+mj-lt"/>
              <a:buAutoNum type="arabicPeriod"/>
            </a:pP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﻿﻿﻿Los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funcionarios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no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deben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aprovechar</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sus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cargos ni los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conocimientos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adquiridos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en el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desempeño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de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sus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funciones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oficiales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para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obtener</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beneficios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personales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sean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financieros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o de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otro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tipo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ni para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beneficiar</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terceros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como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familiares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amigos y personas 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quienes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deseen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favorecer</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a:t>
            </a:r>
          </a:p>
          <a:p>
            <a:pPr marL="457200" indent="-457200" algn="just" defTabSz="975208" rtl="0" eaLnBrk="1" latinLnBrk="0" hangingPunct="1">
              <a:lnSpc>
                <a:spcPct val="115000"/>
              </a:lnSpc>
              <a:spcBef>
                <a:spcPts val="500"/>
              </a:spcBef>
              <a:spcAft>
                <a:spcPts val="1000"/>
              </a:spcAft>
              <a:buFont typeface="+mj-lt"/>
              <a:buAutoNum type="arabicPeriod"/>
            </a:pP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﻿﻿﻿La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participación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título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personal en juntas,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paneles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comités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grupos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de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expertos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u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órganos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similares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externos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 la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Organización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requiere</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la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aprobación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previa</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del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Secretario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General. Del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mismo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modo, el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ejercicio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de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una</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profesión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ya sea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como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empleado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o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como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contratista</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independiente</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para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cualquier</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entidad</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ajena</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 las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Naciones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Unidas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está</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cubierto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por</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las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nociones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de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ocupación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y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empleo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y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requiere</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la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aprobación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del</a:t>
            </a:r>
            <a:b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b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Secretario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General.</a:t>
            </a:r>
          </a:p>
          <a:p>
            <a:pPr marL="457200" indent="-457200" algn="just" defTabSz="975208" rtl="0" eaLnBrk="1" latinLnBrk="0" hangingPunct="1">
              <a:lnSpc>
                <a:spcPct val="115000"/>
              </a:lnSpc>
              <a:spcBef>
                <a:spcPts val="500"/>
              </a:spcBef>
              <a:spcAft>
                <a:spcPts val="1000"/>
              </a:spcAft>
              <a:buFont typeface="+mj-lt"/>
              <a:buAutoNum type="arabicPeriod"/>
            </a:pP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﻿﻿﻿Los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funcionarios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no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podrán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comunicar</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ninguna</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fuente</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información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de las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Naciones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Unidas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que no se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haya</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hecho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pública</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salvo en el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ejercicio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normal de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sus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funciones</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o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cuando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los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autorice</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para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ello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el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Secretario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General, ni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podrán</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utilizar</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su cargo en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beneficio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 </a:t>
            </a:r>
            <a:r>
              <a:rPr lang="en-US" sz="2000" kern="1200" dirty="0" err="1">
                <a:solidFill>
                  <a:schemeClr val="tx1"/>
                </a:solidFill>
                <a:latin typeface="Roboto" panose="02000000000000000000" pitchFamily="2" charset="0"/>
                <a:ea typeface="Roboto" panose="02000000000000000000" pitchFamily="2" charset="0"/>
                <a:cs typeface="Tahoma" panose="020B0604030504040204" pitchFamily="34" charset="0"/>
              </a:rPr>
              <a:t>propio</a:t>
            </a:r>
            <a:r>
              <a:rPr lang="en-US" sz="2000" kern="1200" dirty="0">
                <a:solidFill>
                  <a:schemeClr val="tx1"/>
                </a:solidFill>
                <a:latin typeface="Roboto" panose="02000000000000000000" pitchFamily="2" charset="0"/>
                <a:ea typeface="Roboto" panose="02000000000000000000" pitchFamily="2" charset="0"/>
                <a:cs typeface="Tahoma" panose="020B0604030504040204" pitchFamily="34" charset="0"/>
              </a:rPr>
              <a:t>".</a:t>
            </a:r>
          </a:p>
        </p:txBody>
      </p:sp>
      <p:sp>
        <p:nvSpPr>
          <p:cNvPr id="4" name="Slide Number Placeholder 3"/>
          <p:cNvSpPr>
            <a:spLocks noGrp="1"/>
          </p:cNvSpPr>
          <p:nvPr>
            <p:ph type="sldNum" sz="quarter" idx="5"/>
          </p:nvPr>
        </p:nvSpPr>
        <p:spPr/>
        <p:txBody>
          <a:bodyPr/>
          <a:lstStyle/>
          <a:p>
            <a:fld id="{B2BA5675-0DCA-0049-9F30-898DE165463C}" type="slidenum">
              <a:rPr lang="en-US" smtClean="0"/>
              <a:t>29</a:t>
            </a:fld>
            <a:endParaRPr lang="en-US"/>
          </a:p>
        </p:txBody>
      </p:sp>
    </p:spTree>
    <p:extLst>
      <p:ext uri="{BB962C8B-B14F-4D97-AF65-F5344CB8AC3E}">
        <p14:creationId xmlns:p14="http://schemas.microsoft.com/office/powerpoint/2010/main" val="57907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spcBef>
                <a:spcPts val="5"/>
              </a:spcBef>
              <a:spcAft>
                <a:spcPts val="0"/>
              </a:spcAft>
            </a:pPr>
            <a:endParaRPr lang="en-US" sz="3600" spc="0" baseline="0" dirty="0">
              <a:effectLst/>
              <a:latin typeface="Roboto" panose="02000000000000000000" pitchFamily="2" charset="0"/>
              <a:ea typeface="Roboto" panose="02000000000000000000" pitchFamily="2" charset="0"/>
              <a:cs typeface="Roboto" panose="02000000000000000000" pitchFamily="2" charset="0"/>
            </a:endParaRPr>
          </a:p>
          <a:p>
            <a:pPr marL="182880" marR="182880" algn="just">
              <a:spcBef>
                <a:spcPts val="5"/>
              </a:spcBef>
              <a:spcAft>
                <a:spcPts val="0"/>
              </a:spcAft>
            </a:pPr>
            <a:r>
              <a:rPr lang="en-GB" sz="3600" b="1"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Reglas </a:t>
            </a:r>
            <a:r>
              <a:rPr lang="en-GB" sz="3600" b="1"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básicas</a:t>
            </a:r>
            <a:endParaRPr lang="en-US" sz="3600" b="1"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endParaRPr>
          </a:p>
          <a:p>
            <a:pPr marL="182880" marR="182880" algn="just">
              <a:spcBef>
                <a:spcPts val="5"/>
              </a:spcBef>
              <a:spcAft>
                <a:spcPts val="0"/>
              </a:spcAft>
            </a:pP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“Para que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debate de hoy sea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fructífero</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vamos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acordar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algunas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reglas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básicas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para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trabajar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juntos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754380" marR="182880" indent="-571500" algn="just">
              <a:spcBef>
                <a:spcPts val="5"/>
              </a:spcBef>
              <a:spcAft>
                <a:spcPts val="0"/>
              </a:spcAft>
              <a:buFont typeface="Arial" panose="020B0604020202020204" pitchFamily="34" charset="0"/>
              <a:buChar char="•"/>
            </a:pP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•Por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favor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participen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y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ayuden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los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demás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participar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también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ejemplo</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intentando</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escuchar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ademásde</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hablar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754380" marR="182880" indent="-571500" algn="just">
              <a:spcBef>
                <a:spcPts val="5"/>
              </a:spcBef>
              <a:spcAft>
                <a:spcPts val="0"/>
              </a:spcAft>
              <a:buFont typeface="Arial" panose="020B0604020202020204" pitchFamily="34" charset="0"/>
              <a:buChar char="•"/>
            </a:pP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Siéntanse</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libres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hacer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cualquier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pregunta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cualquier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momento</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toda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inquietud</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es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bienvenida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754380" marR="182880" indent="-571500" algn="just">
              <a:spcBef>
                <a:spcPts val="5"/>
              </a:spcBef>
              <a:spcAft>
                <a:spcPts val="0"/>
              </a:spcAft>
              <a:buFont typeface="Arial" panose="020B0604020202020204" pitchFamily="34" charset="0"/>
              <a:buChar char="•"/>
            </a:pP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•Las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siguientes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son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algunas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reglas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básicas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extraídas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 www.hsdinstitute.org) que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pueden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resultar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utilidad</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al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discutir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temas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complejos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sobre</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los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que las personas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pueden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tener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opiniones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diferentes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754380" marR="182880" indent="-571500" algn="just">
              <a:spcBef>
                <a:spcPts val="5"/>
              </a:spcBef>
              <a:spcAft>
                <a:spcPts val="0"/>
              </a:spcAft>
              <a:buFont typeface="Arial" panose="020B0604020202020204" pitchFamily="34" charset="0"/>
              <a:buChar char="•"/>
            </a:pP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Convertir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juicio</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curiosidad</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(es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decir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lugar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juzgar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alguien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lo que dice,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preguntarnos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qué</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puede</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estar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diciendo</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eso</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754380" marR="182880" indent="-571500" algn="just">
              <a:spcBef>
                <a:spcPts val="5"/>
              </a:spcBef>
              <a:spcAft>
                <a:spcPts val="0"/>
              </a:spcAft>
              <a:buFont typeface="Arial" panose="020B0604020202020204" pitchFamily="34" charset="0"/>
              <a:buChar char="•"/>
            </a:pP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Convertir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desacuerdo</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exploración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compartida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(es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decir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si</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hay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diferencia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opiniones,aprovecharla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como</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oportunidad</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para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explorar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diferentes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perspectivas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y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experiencias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754380" marR="182880" indent="-571500" algn="just">
              <a:spcBef>
                <a:spcPts val="5"/>
              </a:spcBef>
              <a:spcAft>
                <a:spcPts val="0"/>
              </a:spcAft>
              <a:buFont typeface="Arial" panose="020B0604020202020204" pitchFamily="34" charset="0"/>
              <a:buChar char="•"/>
            </a:pP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Convertir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la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actitud</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defensiva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autorreflexión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(es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decir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si</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alguien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dice algo que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nos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hace</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ponernos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 la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defensiva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preguntarnos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qué</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hay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nosotros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mismos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que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nos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hace</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reaccionar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esa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manera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754380" marR="182880" indent="-571500" algn="just">
              <a:spcBef>
                <a:spcPts val="5"/>
              </a:spcBef>
              <a:spcAft>
                <a:spcPts val="0"/>
              </a:spcAft>
              <a:buFont typeface="Arial" panose="020B0604020202020204" pitchFamily="34" charset="0"/>
              <a:buChar char="•"/>
            </a:pP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Convertir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las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suposiciones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preguntas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(es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decir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lugar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suponer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lo que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alguien</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quiere</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decir</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preguntarlesi</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es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así</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182880" marR="182880" indent="0" algn="just">
              <a:spcBef>
                <a:spcPts val="5"/>
              </a:spcBef>
              <a:spcAft>
                <a:spcPts val="0"/>
              </a:spcAft>
              <a:buFont typeface="Arial" panose="020B0604020202020204" pitchFamily="34" charset="0"/>
              <a:buNone/>
            </a:pP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¿Hay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alguna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otra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regla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básica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que les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gustaría</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que </a:t>
            </a:r>
            <a:r>
              <a:rPr lang="en-GB" sz="360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siguiéramos</a:t>
            </a: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endParaRPr lang="en-US" sz="3600" spc="0" baseline="0" dirty="0"/>
          </a:p>
        </p:txBody>
      </p:sp>
      <p:sp>
        <p:nvSpPr>
          <p:cNvPr id="4" name="Slide Number Placeholder 3"/>
          <p:cNvSpPr>
            <a:spLocks noGrp="1"/>
          </p:cNvSpPr>
          <p:nvPr>
            <p:ph type="sldNum" sz="quarter" idx="5"/>
          </p:nvPr>
        </p:nvSpPr>
        <p:spPr/>
        <p:txBody>
          <a:bodyPr/>
          <a:lstStyle/>
          <a:p>
            <a:fld id="{B2BA5675-0DCA-0049-9F30-898DE165463C}" type="slidenum">
              <a:rPr lang="en-US" smtClean="0"/>
              <a:t>3</a:t>
            </a:fld>
            <a:endParaRPr lang="en-US"/>
          </a:p>
        </p:txBody>
      </p:sp>
    </p:spTree>
    <p:extLst>
      <p:ext uri="{BB962C8B-B14F-4D97-AF65-F5344CB8AC3E}">
        <p14:creationId xmlns:p14="http://schemas.microsoft.com/office/powerpoint/2010/main" val="1006931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dirty="0">
                <a:effectLst/>
                <a:latin typeface="Helvetica" pitchFamily="2" charset="0"/>
              </a:rPr>
              <a:t>"</a:t>
            </a:r>
            <a:r>
              <a:rPr lang="en-US" sz="2400" b="0" i="0" dirty="0" err="1">
                <a:effectLst/>
                <a:latin typeface="Helvetica" pitchFamily="2" charset="0"/>
              </a:rPr>
              <a:t>Muchas</a:t>
            </a:r>
            <a:r>
              <a:rPr lang="en-US" sz="2400" b="0" i="0" dirty="0">
                <a:effectLst/>
                <a:latin typeface="Helvetica" pitchFamily="2" charset="0"/>
              </a:rPr>
              <a:t> gracias </a:t>
            </a:r>
            <a:r>
              <a:rPr lang="en-US" sz="2400" b="0" i="0" dirty="0" err="1">
                <a:effectLst/>
                <a:latin typeface="Helvetica" pitchFamily="2" charset="0"/>
              </a:rPr>
              <a:t>por</a:t>
            </a:r>
            <a:r>
              <a:rPr lang="en-US" sz="2400" b="0" i="0" dirty="0">
                <a:effectLst/>
                <a:latin typeface="Helvetica" pitchFamily="2" charset="0"/>
              </a:rPr>
              <a:t> </a:t>
            </a:r>
            <a:r>
              <a:rPr lang="en-US" sz="2400" b="0" i="0" dirty="0" err="1">
                <a:effectLst/>
                <a:latin typeface="Helvetica" pitchFamily="2" charset="0"/>
              </a:rPr>
              <a:t>haber</a:t>
            </a:r>
            <a:r>
              <a:rPr lang="en-US" sz="2400" b="0" i="0" dirty="0">
                <a:effectLst/>
                <a:latin typeface="Helvetica" pitchFamily="2" charset="0"/>
              </a:rPr>
              <a:t> </a:t>
            </a:r>
            <a:r>
              <a:rPr lang="en-US" sz="2400" b="0" i="0" dirty="0" err="1">
                <a:effectLst/>
                <a:latin typeface="Helvetica" pitchFamily="2" charset="0"/>
              </a:rPr>
              <a:t>participado</a:t>
            </a:r>
            <a:r>
              <a:rPr lang="en-US" sz="2400" b="0" i="0" dirty="0">
                <a:effectLst/>
                <a:latin typeface="Helvetica" pitchFamily="2" charset="0"/>
              </a:rPr>
              <a:t> en </a:t>
            </a:r>
            <a:r>
              <a:rPr lang="en-US" sz="2400" b="0" i="0" dirty="0" err="1">
                <a:effectLst/>
                <a:latin typeface="Helvetica" pitchFamily="2" charset="0"/>
              </a:rPr>
              <a:t>esta</a:t>
            </a:r>
            <a:r>
              <a:rPr lang="en-US" sz="2400" b="0" i="0" dirty="0">
                <a:effectLst/>
                <a:latin typeface="Helvetica" pitchFamily="2" charset="0"/>
              </a:rPr>
              <a:t> </a:t>
            </a:r>
            <a:r>
              <a:rPr lang="en-US" sz="2400" b="0" i="0" dirty="0" err="1">
                <a:effectLst/>
                <a:latin typeface="Helvetica" pitchFamily="2" charset="0"/>
              </a:rPr>
              <a:t>sesión</a:t>
            </a:r>
            <a:r>
              <a:rPr lang="en-US" sz="2400" b="0" i="0" dirty="0">
                <a:effectLst/>
                <a:latin typeface="Helvetica" pitchFamily="2" charset="0"/>
              </a:rPr>
              <a:t>; </a:t>
            </a:r>
            <a:r>
              <a:rPr lang="en-US" sz="2400" b="0" i="0" dirty="0" err="1">
                <a:effectLst/>
                <a:latin typeface="Helvetica" pitchFamily="2" charset="0"/>
              </a:rPr>
              <a:t>espero</a:t>
            </a:r>
            <a:r>
              <a:rPr lang="en-US" sz="2400" b="0" i="0" dirty="0">
                <a:effectLst/>
                <a:latin typeface="Helvetica" pitchFamily="2" charset="0"/>
              </a:rPr>
              <a:t> que les </a:t>
            </a:r>
            <a:r>
              <a:rPr lang="en-US" sz="2400" b="0" i="0" dirty="0" err="1">
                <a:effectLst/>
                <a:latin typeface="Helvetica" pitchFamily="2" charset="0"/>
              </a:rPr>
              <a:t>haya</a:t>
            </a:r>
            <a:r>
              <a:rPr lang="en-US" sz="2400" b="0" i="0" dirty="0">
                <a:effectLst/>
                <a:latin typeface="Helvetica" pitchFamily="2" charset="0"/>
              </a:rPr>
              <a:t> </a:t>
            </a:r>
            <a:r>
              <a:rPr lang="en-US" sz="2400" b="0" i="0" dirty="0" err="1">
                <a:effectLst/>
                <a:latin typeface="Helvetica" pitchFamily="2" charset="0"/>
              </a:rPr>
              <a:t>parecido</a:t>
            </a:r>
            <a:r>
              <a:rPr lang="en-US" sz="2400" b="0" i="0" dirty="0">
                <a:effectLst/>
                <a:latin typeface="Helvetica" pitchFamily="2" charset="0"/>
              </a:rPr>
              <a:t> </a:t>
            </a:r>
            <a:r>
              <a:rPr lang="en-US" sz="2400" b="0" i="0" dirty="0" err="1">
                <a:effectLst/>
                <a:latin typeface="Helvetica" pitchFamily="2" charset="0"/>
              </a:rPr>
              <a:t>útil</a:t>
            </a:r>
            <a:r>
              <a:rPr lang="en-US" sz="2400" b="0" i="0" dirty="0">
                <a:effectLst/>
                <a:latin typeface="Helvetica" pitchFamily="2" charset="0"/>
              </a:rPr>
              <a:t>. </a:t>
            </a:r>
            <a:r>
              <a:rPr lang="en-US" sz="2400" b="0" i="0" dirty="0" err="1">
                <a:effectLst/>
                <a:latin typeface="Helvetica" pitchFamily="2" charset="0"/>
              </a:rPr>
              <a:t>Agradezco</a:t>
            </a:r>
            <a:r>
              <a:rPr lang="en-US" sz="2400" b="0" i="0" dirty="0">
                <a:effectLst/>
                <a:latin typeface="Helvetica" pitchFamily="2" charset="0"/>
              </a:rPr>
              <a:t> el </a:t>
            </a:r>
            <a:r>
              <a:rPr lang="en-US" sz="2400" b="0" i="0" dirty="0" err="1">
                <a:effectLst/>
                <a:latin typeface="Helvetica" pitchFamily="2" charset="0"/>
              </a:rPr>
              <a:t>entusiasmo</a:t>
            </a:r>
            <a:r>
              <a:rPr lang="en-US" sz="2400" b="0" i="0" dirty="0">
                <a:effectLst/>
                <a:latin typeface="Helvetica" pitchFamily="2" charset="0"/>
              </a:rPr>
              <a:t> que </a:t>
            </a:r>
            <a:r>
              <a:rPr lang="en-US" sz="2400" b="0" i="0" dirty="0" err="1">
                <a:effectLst/>
                <a:latin typeface="Helvetica" pitchFamily="2" charset="0"/>
              </a:rPr>
              <a:t>mostraron</a:t>
            </a:r>
            <a:r>
              <a:rPr lang="en-US" sz="2400" b="0" i="0" dirty="0">
                <a:effectLst/>
                <a:latin typeface="Helvetica" pitchFamily="2" charset="0"/>
              </a:rPr>
              <a:t> </a:t>
            </a:r>
            <a:r>
              <a:rPr lang="en-US" sz="2400" b="0" i="0" dirty="0" err="1">
                <a:effectLst/>
                <a:latin typeface="Helvetica" pitchFamily="2" charset="0"/>
              </a:rPr>
              <a:t>durante</a:t>
            </a:r>
            <a:r>
              <a:rPr lang="en-US" sz="2400" b="0" i="0" dirty="0">
                <a:effectLst/>
                <a:latin typeface="Helvetica" pitchFamily="2" charset="0"/>
              </a:rPr>
              <a:t> el debate y </a:t>
            </a:r>
            <a:r>
              <a:rPr lang="en-US" sz="2400" b="0" i="0" dirty="0" err="1">
                <a:effectLst/>
                <a:latin typeface="Helvetica" pitchFamily="2" charset="0"/>
              </a:rPr>
              <a:t>sus</a:t>
            </a:r>
            <a:r>
              <a:rPr lang="en-US" sz="2400" b="0" i="0" dirty="0">
                <a:effectLst/>
                <a:latin typeface="Helvetica" pitchFamily="2" charset="0"/>
              </a:rPr>
              <a:t> ideas y </a:t>
            </a:r>
            <a:r>
              <a:rPr lang="en-US" sz="2400" b="0" i="0" dirty="0" err="1">
                <a:effectLst/>
                <a:latin typeface="Helvetica" pitchFamily="2" charset="0"/>
              </a:rPr>
              <a:t>comentarios</a:t>
            </a:r>
            <a:r>
              <a:rPr lang="en-US" sz="2400" b="0" i="0" dirty="0">
                <a:effectLst/>
                <a:latin typeface="Helvetica" pitchFamily="2" charset="0"/>
              </a:rPr>
              <a:t>.</a:t>
            </a:r>
            <a:br>
              <a:rPr lang="en-US" sz="2400" b="0" i="0" dirty="0">
                <a:effectLst/>
                <a:latin typeface="Helvetica" pitchFamily="2" charset="0"/>
              </a:rPr>
            </a:br>
            <a:r>
              <a:rPr lang="en-US" sz="2400" b="0" i="0" dirty="0" err="1">
                <a:effectLst/>
                <a:latin typeface="Helvetica" pitchFamily="2" charset="0"/>
              </a:rPr>
              <a:t>Por</a:t>
            </a:r>
            <a:r>
              <a:rPr lang="en-US" sz="2400" b="0" i="0" dirty="0">
                <a:effectLst/>
                <a:latin typeface="Helvetica" pitchFamily="2" charset="0"/>
              </a:rPr>
              <a:t> </a:t>
            </a:r>
            <a:r>
              <a:rPr lang="en-US" sz="2400" b="0" i="0" dirty="0" err="1">
                <a:effectLst/>
                <a:latin typeface="Helvetica" pitchFamily="2" charset="0"/>
              </a:rPr>
              <a:t>último</a:t>
            </a:r>
            <a:r>
              <a:rPr lang="en-US" sz="2400" b="0" i="0" dirty="0">
                <a:effectLst/>
                <a:latin typeface="Helvetica" pitchFamily="2" charset="0"/>
              </a:rPr>
              <a:t>, </a:t>
            </a:r>
            <a:r>
              <a:rPr lang="en-US" sz="2400" b="0" i="0" dirty="0" err="1">
                <a:effectLst/>
                <a:latin typeface="Helvetica" pitchFamily="2" charset="0"/>
              </a:rPr>
              <a:t>si</a:t>
            </a:r>
            <a:r>
              <a:rPr lang="en-US" sz="2400" b="0" i="0" dirty="0">
                <a:effectLst/>
                <a:latin typeface="Helvetica" pitchFamily="2" charset="0"/>
              </a:rPr>
              <a:t> </a:t>
            </a:r>
            <a:r>
              <a:rPr lang="en-US" sz="2400" b="0" i="0" dirty="0" err="1">
                <a:effectLst/>
                <a:latin typeface="Helvetica" pitchFamily="2" charset="0"/>
              </a:rPr>
              <a:t>tienen</a:t>
            </a:r>
            <a:r>
              <a:rPr lang="en-US" sz="2400" b="0" i="0" dirty="0">
                <a:effectLst/>
                <a:latin typeface="Helvetica" pitchFamily="2" charset="0"/>
              </a:rPr>
              <a:t> </a:t>
            </a:r>
            <a:r>
              <a:rPr lang="en-US" sz="2400" b="0" i="0" dirty="0" err="1">
                <a:effectLst/>
                <a:latin typeface="Helvetica" pitchFamily="2" charset="0"/>
              </a:rPr>
              <a:t>alguna</a:t>
            </a:r>
            <a:r>
              <a:rPr lang="en-US" sz="2400" b="0" i="0" dirty="0">
                <a:effectLst/>
                <a:latin typeface="Helvetica" pitchFamily="2" charset="0"/>
              </a:rPr>
              <a:t> </a:t>
            </a:r>
            <a:r>
              <a:rPr lang="en-US" sz="2400" b="0" i="0" dirty="0" err="1">
                <a:effectLst/>
                <a:latin typeface="Helvetica" pitchFamily="2" charset="0"/>
              </a:rPr>
              <a:t>sugerencia</a:t>
            </a:r>
            <a:r>
              <a:rPr lang="en-US" sz="2400" b="0" i="0" dirty="0">
                <a:effectLst/>
                <a:latin typeface="Helvetica" pitchFamily="2" charset="0"/>
              </a:rPr>
              <a:t> </a:t>
            </a:r>
            <a:r>
              <a:rPr lang="en-US" sz="2400" b="0" i="0" dirty="0" err="1">
                <a:effectLst/>
                <a:latin typeface="Helvetica" pitchFamily="2" charset="0"/>
              </a:rPr>
              <a:t>sobre</a:t>
            </a:r>
            <a:r>
              <a:rPr lang="en-US" sz="2400" b="0" i="0" dirty="0">
                <a:effectLst/>
                <a:latin typeface="Helvetica" pitchFamily="2" charset="0"/>
              </a:rPr>
              <a:t> </a:t>
            </a:r>
            <a:r>
              <a:rPr lang="en-US" sz="2400" b="0" i="0" dirty="0" err="1">
                <a:effectLst/>
                <a:latin typeface="Helvetica" pitchFamily="2" charset="0"/>
              </a:rPr>
              <a:t>cómo</a:t>
            </a:r>
            <a:r>
              <a:rPr lang="en-US" sz="2400" b="0" i="0" dirty="0">
                <a:effectLst/>
                <a:latin typeface="Helvetica" pitchFamily="2" charset="0"/>
              </a:rPr>
              <a:t> </a:t>
            </a:r>
            <a:r>
              <a:rPr lang="en-US" sz="2400" b="0" i="0" dirty="0" err="1">
                <a:effectLst/>
                <a:latin typeface="Helvetica" pitchFamily="2" charset="0"/>
              </a:rPr>
              <a:t>mejorar</a:t>
            </a:r>
            <a:r>
              <a:rPr lang="en-US" sz="2400" b="0" i="0" dirty="0">
                <a:effectLst/>
                <a:latin typeface="Helvetica" pitchFamily="2" charset="0"/>
              </a:rPr>
              <a:t> los </a:t>
            </a:r>
            <a:r>
              <a:rPr lang="en-US" sz="2400" b="0" i="0" dirty="0" err="1">
                <a:effectLst/>
                <a:latin typeface="Helvetica" pitchFamily="2" charset="0"/>
              </a:rPr>
              <a:t>Diálogos</a:t>
            </a:r>
            <a:r>
              <a:rPr lang="en-US" sz="2400" b="0" i="0" dirty="0">
                <a:effectLst/>
                <a:latin typeface="Helvetica" pitchFamily="2" charset="0"/>
              </a:rPr>
              <a:t> de los </a:t>
            </a:r>
            <a:r>
              <a:rPr lang="en-US" sz="2400" b="0" i="0" dirty="0" err="1">
                <a:effectLst/>
                <a:latin typeface="Helvetica" pitchFamily="2" charset="0"/>
              </a:rPr>
              <a:t>próximos</a:t>
            </a:r>
            <a:r>
              <a:rPr lang="en-US" sz="2400" b="0" i="0" dirty="0">
                <a:effectLst/>
                <a:latin typeface="Helvetica" pitchFamily="2" charset="0"/>
              </a:rPr>
              <a:t> </a:t>
            </a:r>
            <a:r>
              <a:rPr lang="en-US" sz="2400" b="0" i="0" dirty="0" err="1">
                <a:effectLst/>
                <a:latin typeface="Helvetica" pitchFamily="2" charset="0"/>
              </a:rPr>
              <a:t>años</a:t>
            </a:r>
            <a:r>
              <a:rPr lang="en-US" sz="2400" b="0" i="0" dirty="0">
                <a:effectLst/>
                <a:latin typeface="Helvetica" pitchFamily="2" charset="0"/>
              </a:rPr>
              <a:t>, </a:t>
            </a:r>
            <a:r>
              <a:rPr lang="en-US" sz="2400" b="0" i="0" dirty="0" err="1">
                <a:effectLst/>
                <a:latin typeface="Helvetica" pitchFamily="2" charset="0"/>
              </a:rPr>
              <a:t>comuníquenmela</a:t>
            </a:r>
            <a:r>
              <a:rPr lang="en-US" sz="2400" b="0" i="0" dirty="0">
                <a:effectLst/>
                <a:latin typeface="Helvetica" pitchFamily="2" charset="0"/>
              </a:rPr>
              <a:t> a </a:t>
            </a:r>
            <a:r>
              <a:rPr lang="en-US" sz="2400" b="0" i="0" dirty="0" err="1">
                <a:effectLst/>
                <a:latin typeface="Helvetica" pitchFamily="2" charset="0"/>
              </a:rPr>
              <a:t>mí</a:t>
            </a:r>
            <a:r>
              <a:rPr lang="en-US" sz="2400" b="0" i="0" dirty="0">
                <a:effectLst/>
                <a:latin typeface="Helvetica" pitchFamily="2" charset="0"/>
              </a:rPr>
              <a:t> o a la </a:t>
            </a:r>
            <a:r>
              <a:rPr lang="en-US" sz="2400" b="0" i="0" dirty="0" err="1">
                <a:effectLst/>
                <a:latin typeface="Helvetica" pitchFamily="2" charset="0"/>
              </a:rPr>
              <a:t>Oficina</a:t>
            </a:r>
            <a:r>
              <a:rPr lang="en-US" sz="2400" b="0" i="0" dirty="0">
                <a:effectLst/>
                <a:latin typeface="Helvetica" pitchFamily="2" charset="0"/>
              </a:rPr>
              <a:t> de </a:t>
            </a:r>
            <a:r>
              <a:rPr lang="en-US" sz="2400" b="0" i="0" dirty="0" err="1">
                <a:effectLst/>
                <a:latin typeface="Helvetica" pitchFamily="2" charset="0"/>
              </a:rPr>
              <a:t>Ética</a:t>
            </a:r>
            <a:r>
              <a:rPr lang="en-US" sz="2400" b="0" i="0" dirty="0">
                <a:effectLst/>
                <a:latin typeface="Helvetica" pitchFamily="2" charset="0"/>
              </a:rPr>
              <a:t>".</a:t>
            </a:r>
            <a:endParaRPr lang="en-US" sz="2400" dirty="0">
              <a:effectLst/>
              <a:latin typeface="Helvetica" pitchFamily="2"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30</a:t>
            </a:fld>
            <a:endParaRPr lang="en-US"/>
          </a:p>
        </p:txBody>
      </p:sp>
    </p:spTree>
    <p:extLst>
      <p:ext uri="{BB962C8B-B14F-4D97-AF65-F5344CB8AC3E}">
        <p14:creationId xmlns:p14="http://schemas.microsoft.com/office/powerpoint/2010/main" val="240709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948">
              <a:lnSpc>
                <a:spcPct val="115000"/>
              </a:lnSpc>
              <a:spcBef>
                <a:spcPts val="1268"/>
              </a:spcBef>
              <a:spcAft>
                <a:spcPts val="634"/>
              </a:spcAft>
            </a:pPr>
            <a:r>
              <a:rPr lang="en-GB" dirty="0">
                <a:ea typeface="Meiryo" panose="020B0604030504040204" pitchFamily="34" charset="-128"/>
                <a:cs typeface="Tahoma" panose="020B0604030504040204" pitchFamily="34" charset="0"/>
              </a:rPr>
              <a:t>“A </a:t>
            </a:r>
            <a:r>
              <a:rPr lang="en-GB" dirty="0" err="1">
                <a:ea typeface="Meiryo" panose="020B0604030504040204" pitchFamily="34" charset="-128"/>
                <a:cs typeface="Tahoma" panose="020B0604030504040204" pitchFamily="34" charset="0"/>
              </a:rPr>
              <a:t>veces</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los</a:t>
            </a:r>
            <a:r>
              <a:rPr lang="en-GB" dirty="0">
                <a:ea typeface="Meiryo" panose="020B0604030504040204" pitchFamily="34" charset="-128"/>
                <a:cs typeface="Tahoma" panose="020B0604030504040204" pitchFamily="34" charset="0"/>
              </a:rPr>
              <a:t> debates del </a:t>
            </a:r>
            <a:r>
              <a:rPr lang="en-GB" dirty="0" err="1">
                <a:ea typeface="Meiryo" panose="020B0604030504040204" pitchFamily="34" charset="-128"/>
                <a:cs typeface="Tahoma" panose="020B0604030504040204" pitchFamily="34" charset="0"/>
              </a:rPr>
              <a:t>Diálogo</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sobre</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Liderazgo</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sacan</a:t>
            </a:r>
            <a:r>
              <a:rPr lang="en-GB" dirty="0">
                <a:ea typeface="Meiryo" panose="020B0604030504040204" pitchFamily="34" charset="-128"/>
                <a:cs typeface="Tahoma" panose="020B0604030504040204" pitchFamily="34" charset="0"/>
              </a:rPr>
              <a:t> a </a:t>
            </a:r>
            <a:r>
              <a:rPr lang="en-GB" dirty="0" err="1">
                <a:ea typeface="Meiryo" panose="020B0604030504040204" pitchFamily="34" charset="-128"/>
                <a:cs typeface="Tahoma" panose="020B0604030504040204" pitchFamily="34" charset="0"/>
              </a:rPr>
              <a:t>relucir</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cuestiones</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difíciles</a:t>
            </a:r>
            <a:r>
              <a:rPr lang="en-GB" dirty="0">
                <a:ea typeface="Meiryo" panose="020B0604030504040204" pitchFamily="34" charset="-128"/>
                <a:cs typeface="Tahoma" panose="020B0604030504040204" pitchFamily="34" charset="0"/>
              </a:rPr>
              <a:t> que </a:t>
            </a:r>
            <a:r>
              <a:rPr lang="en-GB" dirty="0" err="1">
                <a:ea typeface="Meiryo" panose="020B0604030504040204" pitchFamily="34" charset="-128"/>
                <a:cs typeface="Tahoma" panose="020B0604030504040204" pitchFamily="34" charset="0"/>
              </a:rPr>
              <a:t>quizás</a:t>
            </a:r>
            <a:r>
              <a:rPr lang="en-GB" dirty="0">
                <a:ea typeface="Meiryo" panose="020B0604030504040204" pitchFamily="34" charset="-128"/>
                <a:cs typeface="Tahoma" panose="020B0604030504040204" pitchFamily="34" charset="0"/>
              </a:rPr>
              <a:t> no </a:t>
            </a:r>
            <a:r>
              <a:rPr lang="en-GB" dirty="0" err="1">
                <a:ea typeface="Meiryo" panose="020B0604030504040204" pitchFamily="34" charset="-128"/>
                <a:cs typeface="Tahoma" panose="020B0604030504040204" pitchFamily="34" charset="0"/>
              </a:rPr>
              <a:t>quieran</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discutir</a:t>
            </a:r>
            <a:r>
              <a:rPr lang="en-GB" dirty="0">
                <a:ea typeface="Meiryo" panose="020B0604030504040204" pitchFamily="34" charset="-128"/>
                <a:cs typeface="Tahoma" panose="020B0604030504040204" pitchFamily="34" charset="0"/>
              </a:rPr>
              <a:t> con sus </a:t>
            </a:r>
            <a:r>
              <a:rPr lang="en-GB" dirty="0" err="1">
                <a:ea typeface="Meiryo" panose="020B0604030504040204" pitchFamily="34" charset="-128"/>
                <a:cs typeface="Tahoma" panose="020B0604030504040204" pitchFamily="34" charset="0"/>
              </a:rPr>
              <a:t>colegas</a:t>
            </a:r>
            <a:r>
              <a:rPr lang="en-GB" dirty="0">
                <a:ea typeface="Meiryo" panose="020B0604030504040204" pitchFamily="34" charset="-128"/>
                <a:cs typeface="Tahoma" panose="020B0604030504040204" pitchFamily="34" charset="0"/>
              </a:rPr>
              <a:t>. Si no se </a:t>
            </a:r>
            <a:r>
              <a:rPr lang="en-GB" dirty="0" err="1">
                <a:ea typeface="Meiryo" panose="020B0604030504040204" pitchFamily="34" charset="-128"/>
                <a:cs typeface="Tahoma" panose="020B0604030504040204" pitchFamily="34" charset="0"/>
              </a:rPr>
              <a:t>sienten</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cómodos</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hablando</a:t>
            </a:r>
            <a:r>
              <a:rPr lang="en-GB" dirty="0">
                <a:ea typeface="Meiryo" panose="020B0604030504040204" pitchFamily="34" charset="-128"/>
                <a:cs typeface="Tahoma" panose="020B0604030504040204" pitchFamily="34" charset="0"/>
              </a:rPr>
              <a:t> con </a:t>
            </a:r>
            <a:r>
              <a:rPr lang="en-GB" dirty="0" err="1">
                <a:ea typeface="Meiryo" panose="020B0604030504040204" pitchFamily="34" charset="-128"/>
                <a:cs typeface="Tahoma" panose="020B0604030504040204" pitchFamily="34" charset="0"/>
              </a:rPr>
              <a:t>los</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demás</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sobre</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algún</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tema</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en</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concreto</a:t>
            </a:r>
            <a:r>
              <a:rPr lang="en-GB" dirty="0">
                <a:ea typeface="Meiryo" panose="020B0604030504040204" pitchFamily="34" charset="-128"/>
                <a:cs typeface="Tahoma" panose="020B0604030504040204" pitchFamily="34" charset="0"/>
              </a:rPr>
              <a:t> que </a:t>
            </a:r>
            <a:r>
              <a:rPr lang="en-GB" dirty="0" err="1">
                <a:ea typeface="Meiryo" panose="020B0604030504040204" pitchFamily="34" charset="-128"/>
                <a:cs typeface="Tahoma" panose="020B0604030504040204" pitchFamily="34" charset="0"/>
              </a:rPr>
              <a:t>pueda</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surgir</a:t>
            </a:r>
            <a:r>
              <a:rPr lang="en-GB" dirty="0">
                <a:ea typeface="Meiryo" panose="020B0604030504040204" pitchFamily="34" charset="-128"/>
                <a:cs typeface="Tahoma" panose="020B0604030504040204" pitchFamily="34" charset="0"/>
              </a:rPr>
              <a:t> del </a:t>
            </a:r>
            <a:r>
              <a:rPr lang="en-GB" dirty="0" err="1">
                <a:ea typeface="Meiryo" panose="020B0604030504040204" pitchFamily="34" charset="-128"/>
                <a:cs typeface="Tahoma" panose="020B0604030504040204" pitchFamily="34" charset="0"/>
              </a:rPr>
              <a:t>Diálogo,pónganse</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en</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contacto</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conmigo</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después</a:t>
            </a:r>
            <a:r>
              <a:rPr lang="en-GB" dirty="0">
                <a:ea typeface="Meiryo" panose="020B0604030504040204" pitchFamily="34" charset="-128"/>
                <a:cs typeface="Tahoma" panose="020B0604030504040204" pitchFamily="34" charset="0"/>
              </a:rPr>
              <a:t> de la </a:t>
            </a:r>
            <a:r>
              <a:rPr lang="en-GB" dirty="0" err="1">
                <a:ea typeface="Meiryo" panose="020B0604030504040204" pitchFamily="34" charset="-128"/>
                <a:cs typeface="Tahoma" panose="020B0604030504040204" pitchFamily="34" charset="0"/>
              </a:rPr>
              <a:t>sesión.Si</a:t>
            </a:r>
            <a:r>
              <a:rPr lang="en-GB" dirty="0">
                <a:ea typeface="Meiryo" panose="020B0604030504040204" pitchFamily="34" charset="-128"/>
                <a:cs typeface="Tahoma" panose="020B0604030504040204" pitchFamily="34" charset="0"/>
              </a:rPr>
              <a:t> no se </a:t>
            </a:r>
            <a:r>
              <a:rPr lang="en-GB" dirty="0" err="1">
                <a:ea typeface="Meiryo" panose="020B0604030504040204" pitchFamily="34" charset="-128"/>
                <a:cs typeface="Tahoma" panose="020B0604030504040204" pitchFamily="34" charset="0"/>
              </a:rPr>
              <a:t>sienten</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cómodos</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hablando</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conmigo</a:t>
            </a:r>
            <a:r>
              <a:rPr lang="en-GB" dirty="0">
                <a:ea typeface="Meiryo" panose="020B0604030504040204" pitchFamily="34" charset="-128"/>
                <a:cs typeface="Tahoma" panose="020B0604030504040204" pitchFamily="34" charset="0"/>
              </a:rPr>
              <a:t>, hay </a:t>
            </a:r>
            <a:r>
              <a:rPr lang="en-GB" dirty="0" err="1">
                <a:ea typeface="Meiryo" panose="020B0604030504040204" pitchFamily="34" charset="-128"/>
                <a:cs typeface="Tahoma" panose="020B0604030504040204" pitchFamily="34" charset="0"/>
              </a:rPr>
              <a:t>muchas</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otras</a:t>
            </a:r>
            <a:r>
              <a:rPr lang="en-GB" dirty="0">
                <a:ea typeface="Meiryo" panose="020B0604030504040204" pitchFamily="34" charset="-128"/>
                <a:cs typeface="Tahoma" panose="020B0604030504040204" pitchFamily="34" charset="0"/>
              </a:rPr>
              <a:t> personas o </a:t>
            </a:r>
            <a:r>
              <a:rPr lang="en-GB" dirty="0" err="1">
                <a:ea typeface="Meiryo" panose="020B0604030504040204" pitchFamily="34" charset="-128"/>
                <a:cs typeface="Tahoma" panose="020B0604030504040204" pitchFamily="34" charset="0"/>
              </a:rPr>
              <a:t>instancias</a:t>
            </a:r>
            <a:r>
              <a:rPr lang="en-GB" dirty="0">
                <a:ea typeface="Meiryo" panose="020B0604030504040204" pitchFamily="34" charset="-128"/>
                <a:cs typeface="Tahoma" panose="020B0604030504040204" pitchFamily="34" charset="0"/>
              </a:rPr>
              <a:t> a las que </a:t>
            </a:r>
            <a:r>
              <a:rPr lang="en-GB" dirty="0" err="1">
                <a:ea typeface="Meiryo" panose="020B0604030504040204" pitchFamily="34" charset="-128"/>
                <a:cs typeface="Tahoma" panose="020B0604030504040204" pitchFamily="34" charset="0"/>
              </a:rPr>
              <a:t>pueden</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recurrir,como</a:t>
            </a:r>
            <a:r>
              <a:rPr lang="en-GB" dirty="0">
                <a:ea typeface="Meiryo" panose="020B0604030504040204" pitchFamily="34" charset="-128"/>
                <a:cs typeface="Tahoma" panose="020B0604030504040204" pitchFamily="34" charset="0"/>
              </a:rPr>
              <a:t> la </a:t>
            </a:r>
            <a:r>
              <a:rPr lang="en-GB" dirty="0" err="1">
                <a:ea typeface="Meiryo" panose="020B0604030504040204" pitchFamily="34" charset="-128"/>
                <a:cs typeface="Tahoma" panose="020B0604030504040204" pitchFamily="34" charset="0"/>
              </a:rPr>
              <a:t>Oficina</a:t>
            </a:r>
            <a:r>
              <a:rPr lang="en-GB" dirty="0">
                <a:ea typeface="Meiryo" panose="020B0604030504040204" pitchFamily="34" charset="-128"/>
                <a:cs typeface="Tahoma" panose="020B0604030504040204" pitchFamily="34" charset="0"/>
              </a:rPr>
              <a:t> de </a:t>
            </a:r>
            <a:r>
              <a:rPr lang="en-GB" dirty="0" err="1">
                <a:ea typeface="Meiryo" panose="020B0604030504040204" pitchFamily="34" charset="-128"/>
                <a:cs typeface="Tahoma" panose="020B0604030504040204" pitchFamily="34" charset="0"/>
              </a:rPr>
              <a:t>Recursos</a:t>
            </a:r>
            <a:r>
              <a:rPr lang="en-GB" dirty="0">
                <a:ea typeface="Meiryo" panose="020B0604030504040204" pitchFamily="34" charset="-128"/>
                <a:cs typeface="Tahoma" panose="020B0604030504040204" pitchFamily="34" charset="0"/>
              </a:rPr>
              <a:t> Humanos (ORH) y la </a:t>
            </a:r>
            <a:r>
              <a:rPr lang="en-GB" dirty="0" err="1">
                <a:ea typeface="Meiryo" panose="020B0604030504040204" pitchFamily="34" charset="-128"/>
                <a:cs typeface="Tahoma" panose="020B0604030504040204" pitchFamily="34" charset="0"/>
              </a:rPr>
              <a:t>Oficina</a:t>
            </a:r>
            <a:r>
              <a:rPr lang="en-GB" dirty="0">
                <a:ea typeface="Meiryo" panose="020B0604030504040204" pitchFamily="34" charset="-128"/>
                <a:cs typeface="Tahoma" panose="020B0604030504040204" pitchFamily="34" charset="0"/>
              </a:rPr>
              <a:t> de </a:t>
            </a:r>
            <a:r>
              <a:rPr lang="en-GB" dirty="0" err="1">
                <a:ea typeface="Meiryo" panose="020B0604030504040204" pitchFamily="34" charset="-128"/>
                <a:cs typeface="Tahoma" panose="020B0604030504040204" pitchFamily="34" charset="0"/>
              </a:rPr>
              <a:t>Ética</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Otro</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recurso</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publicado</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por</a:t>
            </a:r>
            <a:r>
              <a:rPr lang="en-GB" dirty="0">
                <a:ea typeface="Meiryo" panose="020B0604030504040204" pitchFamily="34" charset="-128"/>
                <a:cs typeface="Tahoma" panose="020B0604030504040204" pitchFamily="34" charset="0"/>
              </a:rPr>
              <a:t> la </a:t>
            </a:r>
            <a:r>
              <a:rPr lang="en-GB" dirty="0" err="1">
                <a:ea typeface="Meiryo" panose="020B0604030504040204" pitchFamily="34" charset="-128"/>
                <a:cs typeface="Tahoma" panose="020B0604030504040204" pitchFamily="34" charset="0"/>
              </a:rPr>
              <a:t>Oficina</a:t>
            </a:r>
            <a:r>
              <a:rPr lang="en-GB" dirty="0">
                <a:ea typeface="Meiryo" panose="020B0604030504040204" pitchFamily="34" charset="-128"/>
                <a:cs typeface="Tahoma" panose="020B0604030504040204" pitchFamily="34" charset="0"/>
              </a:rPr>
              <a:t> de </a:t>
            </a:r>
            <a:r>
              <a:rPr lang="en-GB" dirty="0" err="1">
                <a:ea typeface="Meiryo" panose="020B0604030504040204" pitchFamily="34" charset="-128"/>
                <a:cs typeface="Tahoma" panose="020B0604030504040204" pitchFamily="34" charset="0"/>
              </a:rPr>
              <a:t>Ética</a:t>
            </a:r>
            <a:r>
              <a:rPr lang="en-GB" dirty="0">
                <a:ea typeface="Meiryo" panose="020B0604030504040204" pitchFamily="34" charset="-128"/>
                <a:cs typeface="Tahoma" panose="020B0604030504040204" pitchFamily="34" charset="0"/>
              </a:rPr>
              <a:t>, es La </a:t>
            </a:r>
            <a:r>
              <a:rPr lang="en-GB" dirty="0" err="1">
                <a:ea typeface="Meiryo" panose="020B0604030504040204" pitchFamily="34" charset="-128"/>
                <a:cs typeface="Tahoma" panose="020B0604030504040204" pitchFamily="34" charset="0"/>
              </a:rPr>
              <a:t>hoja</a:t>
            </a:r>
            <a:r>
              <a:rPr lang="en-GB" dirty="0">
                <a:ea typeface="Meiryo" panose="020B0604030504040204" pitchFamily="34" charset="-128"/>
                <a:cs typeface="Tahoma" panose="020B0604030504040204" pitchFamily="34" charset="0"/>
              </a:rPr>
              <a:t> de </a:t>
            </a:r>
            <a:r>
              <a:rPr lang="en-GB" dirty="0" err="1">
                <a:ea typeface="Meiryo" panose="020B0604030504040204" pitchFamily="34" charset="-128"/>
                <a:cs typeface="Tahoma" panose="020B0604030504040204" pitchFamily="34" charset="0"/>
              </a:rPr>
              <a:t>ruta</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una</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guía</a:t>
            </a:r>
            <a:r>
              <a:rPr lang="en-GB" dirty="0">
                <a:ea typeface="Meiryo" panose="020B0604030504040204" pitchFamily="34" charset="-128"/>
                <a:cs typeface="Tahoma" panose="020B0604030504040204" pitchFamily="34" charset="0"/>
              </a:rPr>
              <a:t> para </a:t>
            </a:r>
            <a:r>
              <a:rPr lang="en-GB" dirty="0" err="1">
                <a:ea typeface="Meiryo" panose="020B0604030504040204" pitchFamily="34" charset="-128"/>
                <a:cs typeface="Tahoma" panose="020B0604030504040204" pitchFamily="34" charset="0"/>
              </a:rPr>
              <a:t>quienes</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buscan</a:t>
            </a:r>
            <a:r>
              <a:rPr lang="en-GB" dirty="0">
                <a:ea typeface="Meiryo" panose="020B0604030504040204" pitchFamily="34" charset="-128"/>
                <a:cs typeface="Tahoma" panose="020B0604030504040204" pitchFamily="34" charset="0"/>
              </a:rPr>
              <a:t> </a:t>
            </a:r>
            <a:r>
              <a:rPr lang="en-GB" dirty="0" err="1">
                <a:ea typeface="Meiryo" panose="020B0604030504040204" pitchFamily="34" charset="-128"/>
                <a:cs typeface="Tahoma" panose="020B0604030504040204" pitchFamily="34" charset="0"/>
              </a:rPr>
              <a:t>asistencia</a:t>
            </a:r>
            <a:r>
              <a:rPr lang="en-GB" dirty="0">
                <a:ea typeface="Meiryo" panose="020B0604030504040204" pitchFamily="34" charset="-128"/>
                <a:cs typeface="Tahoma" panose="020B0604030504040204" pitchFamily="34" charset="0"/>
              </a:rPr>
              <a:t> que </a:t>
            </a:r>
            <a:r>
              <a:rPr lang="en-GB" dirty="0" err="1">
                <a:ea typeface="Meiryo" panose="020B0604030504040204" pitchFamily="34" charset="-128"/>
                <a:cs typeface="Tahoma" panose="020B0604030504040204" pitchFamily="34" charset="0"/>
              </a:rPr>
              <a:t>está</a:t>
            </a:r>
            <a:r>
              <a:rPr lang="en-GB" dirty="0">
                <a:ea typeface="Meiryo" panose="020B0604030504040204" pitchFamily="34" charset="-128"/>
                <a:cs typeface="Tahoma" panose="020B0604030504040204" pitchFamily="34" charset="0"/>
              </a:rPr>
              <a:t> disponible </a:t>
            </a:r>
            <a:r>
              <a:rPr lang="en-GB" dirty="0" err="1">
                <a:ea typeface="Meiryo" panose="020B0604030504040204" pitchFamily="34" charset="-128"/>
                <a:cs typeface="Tahoma" panose="020B0604030504040204" pitchFamily="34" charset="0"/>
              </a:rPr>
              <a:t>en</a:t>
            </a:r>
            <a:r>
              <a:rPr lang="en-GB" dirty="0">
                <a:ea typeface="Meiryo" panose="020B0604030504040204" pitchFamily="34" charset="-128"/>
                <a:cs typeface="Tahoma" panose="020B0604030504040204" pitchFamily="34" charset="0"/>
              </a:rPr>
              <a:t> la </a:t>
            </a:r>
            <a:r>
              <a:rPr lang="en-GB" dirty="0" err="1">
                <a:ea typeface="Meiryo" panose="020B0604030504040204" pitchFamily="34" charset="-128"/>
                <a:cs typeface="Tahoma" panose="020B0604030504040204" pitchFamily="34" charset="0"/>
              </a:rPr>
              <a:t>página</a:t>
            </a:r>
            <a:r>
              <a:rPr lang="en-GB" dirty="0">
                <a:ea typeface="Meiryo" panose="020B0604030504040204" pitchFamily="34" charset="-128"/>
                <a:cs typeface="Tahoma" panose="020B0604030504040204" pitchFamily="34" charset="0"/>
              </a:rPr>
              <a:t> de iSeek de la </a:t>
            </a:r>
            <a:r>
              <a:rPr lang="en-GB" dirty="0" err="1">
                <a:ea typeface="Meiryo" panose="020B0604030504040204" pitchFamily="34" charset="-128"/>
                <a:cs typeface="Tahoma" panose="020B0604030504040204" pitchFamily="34" charset="0"/>
              </a:rPr>
              <a:t>Oficina</a:t>
            </a:r>
            <a:r>
              <a:rPr lang="en-GB" dirty="0">
                <a:ea typeface="Meiryo" panose="020B0604030504040204" pitchFamily="34" charset="-128"/>
                <a:cs typeface="Tahoma" panose="020B0604030504040204" pitchFamily="34" charset="0"/>
              </a:rPr>
              <a:t> de </a:t>
            </a:r>
            <a:r>
              <a:rPr lang="en-GB" dirty="0" err="1">
                <a:ea typeface="Meiryo" panose="020B0604030504040204" pitchFamily="34" charset="-128"/>
                <a:cs typeface="Tahoma" panose="020B0604030504040204" pitchFamily="34" charset="0"/>
              </a:rPr>
              <a:t>Ética</a:t>
            </a:r>
            <a:r>
              <a:rPr lang="en-GB" dirty="0">
                <a:ea typeface="Meiryo" panose="020B0604030504040204" pitchFamily="34" charset="-128"/>
                <a:cs typeface="Tahoma" panose="020B0604030504040204" pitchFamily="34" charset="0"/>
              </a:rPr>
              <a:t>”</a:t>
            </a:r>
            <a:endParaRPr lang="en-US" dirty="0"/>
          </a:p>
        </p:txBody>
      </p:sp>
      <p:sp>
        <p:nvSpPr>
          <p:cNvPr id="4" name="Slide Number Placeholder 3"/>
          <p:cNvSpPr>
            <a:spLocks noGrp="1"/>
          </p:cNvSpPr>
          <p:nvPr>
            <p:ph type="sldNum" sz="quarter" idx="5"/>
          </p:nvPr>
        </p:nvSpPr>
        <p:spPr/>
        <p:txBody>
          <a:bodyPr/>
          <a:lstStyle/>
          <a:p>
            <a:fld id="{B2BA5675-0DCA-0049-9F30-898DE165463C}" type="slidenum">
              <a:rPr lang="en-US" smtClean="0"/>
              <a:t>4</a:t>
            </a:fld>
            <a:endParaRPr lang="en-US"/>
          </a:p>
        </p:txBody>
      </p:sp>
    </p:spTree>
    <p:extLst>
      <p:ext uri="{BB962C8B-B14F-4D97-AF65-F5344CB8AC3E}">
        <p14:creationId xmlns:p14="http://schemas.microsoft.com/office/powerpoint/2010/main" val="26352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lnSpc>
                <a:spcPct val="125000"/>
              </a:lnSpc>
              <a:spcBef>
                <a:spcPts val="5"/>
              </a:spcBef>
              <a:spcAft>
                <a:spcPts val="0"/>
              </a:spcAft>
            </a:pPr>
            <a:r>
              <a:rPr lang="en-GB" sz="1800" b="1"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Descripción</a:t>
            </a:r>
            <a:r>
              <a:rPr lang="en-GB" sz="1800" b="1"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 la session</a:t>
            </a:r>
          </a:p>
          <a:p>
            <a:pPr marL="182880" marR="182880" algn="just">
              <a:lnSpc>
                <a:spcPct val="125000"/>
              </a:lnSpc>
              <a:spcBef>
                <a:spcPts val="5"/>
              </a:spcBef>
              <a:spcAft>
                <a:spcPts val="0"/>
              </a:spcAft>
            </a:pP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Nuestros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colegas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 la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Oficina</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Ética</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han</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elaborado</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materiales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para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orientar</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nuestro</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debate. Ya he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participado</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una</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sesión</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similar,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así</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que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estoy</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familiarizado</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con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materiales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y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creo</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que les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parecerán</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interesantes.A</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continuación</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les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ofrezco</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un panorama general de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nuestra</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sesión</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 hoy, que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durará</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90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minutos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total:</a:t>
            </a:r>
          </a:p>
          <a:p>
            <a:pPr marL="525780" marR="182880" indent="-342900" algn="just">
              <a:lnSpc>
                <a:spcPct val="125000"/>
              </a:lnSpc>
              <a:spcBef>
                <a:spcPts val="5"/>
              </a:spcBef>
              <a:spcAft>
                <a:spcPts val="0"/>
              </a:spcAft>
              <a:buAutoNum type="arabicPeriod"/>
            </a:pP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Repasaré</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brevemente</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nuestras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obligaciones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como</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funcionarios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públicos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internacionales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s-ES" sz="1800" dirty="0">
                <a:solidFill>
                  <a:srgbClr val="FFFFFF"/>
                </a:solidFill>
                <a:latin typeface="Roboto" panose="02000000000000000000" pitchFamily="2" charset="0"/>
                <a:ea typeface="Roboto" panose="02000000000000000000" pitchFamily="2" charset="0"/>
                <a:cs typeface="Roboto" panose="02000000000000000000" pitchFamily="2" charset="0"/>
              </a:rPr>
              <a:t>acerca de la participación en actividades externas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525780" marR="182880" indent="-342900" algn="just">
              <a:lnSpc>
                <a:spcPct val="125000"/>
              </a:lnSpc>
              <a:spcBef>
                <a:spcPts val="5"/>
              </a:spcBef>
              <a:spcAft>
                <a:spcPts val="0"/>
              </a:spcAft>
              <a:buAutoNum type="arabicPeriod"/>
            </a:pP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continuación</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tendremos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un debate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inicial</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sobre</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las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actividades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externas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usando</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como</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punto de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partida</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un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ejemplo</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 mi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experiencia</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personal.</a:t>
            </a:r>
          </a:p>
          <a:p>
            <a:pPr marL="525780" marR="182880" indent="-342900" algn="just">
              <a:lnSpc>
                <a:spcPct val="125000"/>
              </a:lnSpc>
              <a:spcBef>
                <a:spcPts val="5"/>
              </a:spcBef>
              <a:spcAft>
                <a:spcPts val="0"/>
              </a:spcAft>
              <a:buAutoNum type="arabicPeriod"/>
            </a:pP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Después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examinaremos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dos o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tres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casos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hipotéticos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relacionados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con la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participación</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actividades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externas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Lo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más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probable es que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discutamos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dos,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pero</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si</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queda</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tiempo</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podemos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analizar</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tercero</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525780" marR="182880" indent="-342900" algn="just">
              <a:lnSpc>
                <a:spcPct val="125000"/>
              </a:lnSpc>
              <a:spcBef>
                <a:spcPts val="5"/>
              </a:spcBef>
              <a:spcAft>
                <a:spcPts val="0"/>
              </a:spcAft>
              <a:buAutoNum type="arabicPeriod"/>
            </a:pP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Terminaremos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reflexionando</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acerca</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cuáles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son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nuestras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responsabilidades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como</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funcionarios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públicos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internacionales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 la hora de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abordar</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la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realización</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actividades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externas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182880" marR="182880" indent="0" algn="just">
              <a:lnSpc>
                <a:spcPct val="125000"/>
              </a:lnSpc>
              <a:spcBef>
                <a:spcPts val="5"/>
              </a:spcBef>
              <a:spcAft>
                <a:spcPts val="0"/>
              </a:spcAft>
              <a:buNone/>
            </a:pPr>
            <a:endPar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endParaRPr>
          </a:p>
          <a:p>
            <a:pPr marL="182880" marR="182880" indent="0" algn="just">
              <a:lnSpc>
                <a:spcPct val="125000"/>
              </a:lnSpc>
              <a:spcBef>
                <a:spcPts val="5"/>
              </a:spcBef>
              <a:spcAft>
                <a:spcPts val="0"/>
              </a:spcAft>
              <a:buNone/>
            </a:pP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¿Tienen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alguna</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pregunta</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hasta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ahora</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GB" sz="1800" b="0" spc="0" baseline="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Empecemos</a:t>
            </a:r>
            <a:r>
              <a:rPr lang="en-GB" sz="1800" b="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endParaRPr lang="en-US" b="0" spc="0" baseline="0" dirty="0"/>
          </a:p>
        </p:txBody>
      </p:sp>
      <p:sp>
        <p:nvSpPr>
          <p:cNvPr id="4" name="Slide Number Placeholder 3"/>
          <p:cNvSpPr>
            <a:spLocks noGrp="1"/>
          </p:cNvSpPr>
          <p:nvPr>
            <p:ph type="sldNum" sz="quarter" idx="5"/>
          </p:nvPr>
        </p:nvSpPr>
        <p:spPr/>
        <p:txBody>
          <a:bodyPr/>
          <a:lstStyle/>
          <a:p>
            <a:fld id="{B2BA5675-0DCA-0049-9F30-898DE165463C}" type="slidenum">
              <a:rPr lang="en-US" smtClean="0"/>
              <a:t>5</a:t>
            </a:fld>
            <a:endParaRPr lang="en-US"/>
          </a:p>
        </p:txBody>
      </p:sp>
    </p:spTree>
    <p:extLst>
      <p:ext uri="{BB962C8B-B14F-4D97-AF65-F5344CB8AC3E}">
        <p14:creationId xmlns:p14="http://schemas.microsoft.com/office/powerpoint/2010/main" val="14703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lnSpc>
                <a:spcPct val="125000"/>
              </a:lnSpc>
              <a:spcBef>
                <a:spcPts val="5"/>
              </a:spcBef>
              <a:spcAft>
                <a:spcPts val="0"/>
              </a:spcAft>
            </a:pPr>
            <a:r>
              <a:rPr lang="en-US" sz="1800" b="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Introducción</a:t>
            </a:r>
            <a:endParaRPr lang="en-US" sz="1800" b="1" dirty="0">
              <a:solidFill>
                <a:srgbClr val="231F20"/>
              </a:solidFill>
              <a:effectLst/>
              <a:latin typeface="Roboto" panose="02000000000000000000" pitchFamily="2" charset="0"/>
              <a:ea typeface="Roboto" panose="02000000000000000000" pitchFamily="2" charset="0"/>
              <a:cs typeface="Roboto" panose="02000000000000000000" pitchFamily="2" charset="0"/>
            </a:endParaRP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“Es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posible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que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muchos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nosotros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hayamos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participado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alguna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externa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un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momento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dado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nuestra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trayectoria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profesional</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Naciones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Unidas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ya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sea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oradores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título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personal,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asesorando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organización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comunitaria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local 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publicando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material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relacionado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con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propósitos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intereses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Naciones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Unidas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externas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definición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no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forman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parte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nuestras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obligaciones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funciones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oficiales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Por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consiguiente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un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funcionario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que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participa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externa no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actúa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representante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Naciones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Unidas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externas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se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realizan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título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personal,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nuestro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tiempo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libre y 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nuestra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cuenta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endParaRPr lang="en-US" b="0" dirty="0"/>
          </a:p>
        </p:txBody>
      </p:sp>
      <p:sp>
        <p:nvSpPr>
          <p:cNvPr id="4" name="Slide Number Placeholder 3"/>
          <p:cNvSpPr>
            <a:spLocks noGrp="1"/>
          </p:cNvSpPr>
          <p:nvPr>
            <p:ph type="sldNum" sz="quarter" idx="5"/>
          </p:nvPr>
        </p:nvSpPr>
        <p:spPr/>
        <p:txBody>
          <a:bodyPr/>
          <a:lstStyle/>
          <a:p>
            <a:fld id="{B2BA5675-0DCA-0049-9F30-898DE165463C}" type="slidenum">
              <a:rPr lang="en-US" smtClean="0"/>
              <a:t>6</a:t>
            </a:fld>
            <a:endParaRPr lang="en-US"/>
          </a:p>
        </p:txBody>
      </p:sp>
    </p:spTree>
    <p:extLst>
      <p:ext uri="{BB962C8B-B14F-4D97-AF65-F5344CB8AC3E}">
        <p14:creationId xmlns:p14="http://schemas.microsoft.com/office/powerpoint/2010/main" val="77071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lnSpc>
                <a:spcPct val="125000"/>
              </a:lnSpc>
              <a:spcBef>
                <a:spcPts val="5"/>
              </a:spcBef>
              <a:spcAft>
                <a:spcPts val="0"/>
              </a:spcAft>
            </a:pP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Algunas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externas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tienen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potencial</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poner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entredicho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nuestra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independencia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imparcialidad</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decrear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situación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conflicto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intereses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perjudicar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la imagen de 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Organización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182880" marR="182880" algn="just">
              <a:lnSpc>
                <a:spcPct val="125000"/>
              </a:lnSpc>
              <a:spcBef>
                <a:spcPts val="5"/>
              </a:spcBef>
              <a:spcAft>
                <a:spcPts val="0"/>
              </a:spcAft>
            </a:pPr>
            <a:endPar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endParaRP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ocupación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empleo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fuera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Organización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externas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que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guarden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relación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con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propósitos,actividades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intereses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Naciones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Unidas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y 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participación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juntas,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paneles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comités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grupos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expertos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u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órganos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similares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externos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 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Organización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requieren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aprobación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previa del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Secretario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General,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conformidad</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con 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cláusulas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1.2 o) y p) del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Estatuto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del Personal, 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regla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1.2 r) del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Reglamento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del Personal y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párrafo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11 de la circular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informativa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sobre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externas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(ST/IC/2006/30). </a:t>
            </a:r>
          </a:p>
          <a:p>
            <a:pPr marL="182880" marR="182880" algn="just">
              <a:lnSpc>
                <a:spcPct val="125000"/>
              </a:lnSpc>
              <a:spcBef>
                <a:spcPts val="5"/>
              </a:spcBef>
              <a:spcAft>
                <a:spcPts val="0"/>
              </a:spcAft>
            </a:pPr>
            <a:endPar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endParaRPr>
          </a:p>
          <a:p>
            <a:pPr marL="182880" marR="182880" algn="just">
              <a:lnSpc>
                <a:spcPct val="125000"/>
              </a:lnSpc>
              <a:spcBef>
                <a:spcPts val="5"/>
              </a:spcBef>
              <a:spcAft>
                <a:spcPts val="0"/>
              </a:spcAft>
            </a:pP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Algunas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se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pueden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realizar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discreción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según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lo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dispuesto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instrucción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administrativa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sobre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externas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(ST/AI/2000/13)”.</a:t>
            </a:r>
            <a:endParaRPr lang="en-US" b="0" dirty="0"/>
          </a:p>
        </p:txBody>
      </p:sp>
      <p:sp>
        <p:nvSpPr>
          <p:cNvPr id="4" name="Slide Number Placeholder 3"/>
          <p:cNvSpPr>
            <a:spLocks noGrp="1"/>
          </p:cNvSpPr>
          <p:nvPr>
            <p:ph type="sldNum" sz="quarter" idx="5"/>
          </p:nvPr>
        </p:nvSpPr>
        <p:spPr/>
        <p:txBody>
          <a:bodyPr/>
          <a:lstStyle/>
          <a:p>
            <a:fld id="{B2BA5675-0DCA-0049-9F30-898DE165463C}" type="slidenum">
              <a:rPr lang="en-US" smtClean="0"/>
              <a:t>7</a:t>
            </a:fld>
            <a:endParaRPr lang="en-US"/>
          </a:p>
        </p:txBody>
      </p:sp>
    </p:spTree>
    <p:extLst>
      <p:ext uri="{BB962C8B-B14F-4D97-AF65-F5344CB8AC3E}">
        <p14:creationId xmlns:p14="http://schemas.microsoft.com/office/powerpoint/2010/main" val="749136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l">
              <a:lnSpc>
                <a:spcPct val="125000"/>
              </a:lnSpc>
              <a:spcBef>
                <a:spcPts val="5"/>
              </a:spcBef>
              <a:spcAft>
                <a:spcPts val="0"/>
              </a:spcAft>
            </a:pP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A la hora de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decidir</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si</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una</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externa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puede</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dar</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lugar</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a un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conflicto</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intereses</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sería</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importante</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tener</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encuenta</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la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cláusula</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1.2 m) del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Estatuto</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del Personal, que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establece</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 lo </a:t>
            </a:r>
            <a:r>
              <a:rPr lang="en-US" sz="1800" i="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siguiente</a:t>
            </a: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182880" marR="182880" algn="l">
              <a:lnSpc>
                <a:spcPct val="125000"/>
              </a:lnSpc>
              <a:spcBef>
                <a:spcPts val="5"/>
              </a:spcBef>
              <a:spcAft>
                <a:spcPts val="0"/>
              </a:spcAft>
            </a:pPr>
            <a:endPar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endParaRPr>
          </a:p>
          <a:p>
            <a:pPr marL="182880" marR="182880" algn="ctr">
              <a:lnSpc>
                <a:spcPct val="125000"/>
              </a:lnSpc>
              <a:spcBef>
                <a:spcPts val="5"/>
              </a:spcBef>
              <a:spcAft>
                <a:spcPts val="0"/>
              </a:spcAft>
            </a:pP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Se produce un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conflicto</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intereses</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cuando</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por</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acción</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u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omisión</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los</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intereses</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personales</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de un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funcionario</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interfieren</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con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desempeño</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de sus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tareas</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y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funciones</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oficiales</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o con la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integridad</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la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independencia</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y la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imparcialidad</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que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exige</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su</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condición</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funcionario</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público</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internacional</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Cuando</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surja</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un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conflicto</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intereses</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efectivo</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o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posible</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este</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deberá</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ser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comunicado</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por</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funcionario</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al jefe de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su</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oficina</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mitigado</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por</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la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Organización</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y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resuelto</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a favor delos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intereses</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de la </a:t>
            </a: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Organización</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endParaRPr lang="en-US" i="1" dirty="0"/>
          </a:p>
        </p:txBody>
      </p:sp>
      <p:sp>
        <p:nvSpPr>
          <p:cNvPr id="4" name="Slide Number Placeholder 3"/>
          <p:cNvSpPr>
            <a:spLocks noGrp="1"/>
          </p:cNvSpPr>
          <p:nvPr>
            <p:ph type="sldNum" sz="quarter" idx="5"/>
          </p:nvPr>
        </p:nvSpPr>
        <p:spPr/>
        <p:txBody>
          <a:bodyPr/>
          <a:lstStyle/>
          <a:p>
            <a:fld id="{B2BA5675-0DCA-0049-9F30-898DE165463C}" type="slidenum">
              <a:rPr lang="en-US" smtClean="0"/>
              <a:t>8</a:t>
            </a:fld>
            <a:endParaRPr lang="en-US"/>
          </a:p>
        </p:txBody>
      </p:sp>
    </p:spTree>
    <p:extLst>
      <p:ext uri="{BB962C8B-B14F-4D97-AF65-F5344CB8AC3E}">
        <p14:creationId xmlns:p14="http://schemas.microsoft.com/office/powerpoint/2010/main" val="3913690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“En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este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Diálogo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sobre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Liderazgo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preguntamos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525780" marR="182880" indent="-342900" algn="just">
              <a:lnSpc>
                <a:spcPct val="125000"/>
              </a:lnSpc>
              <a:spcBef>
                <a:spcPts val="5"/>
              </a:spcBef>
              <a:spcAft>
                <a:spcPts val="0"/>
              </a:spcAft>
              <a:buAutoNum type="arabicPeriod"/>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¿Por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qué</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es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importante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obtener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autorización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previa para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ejercer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profesión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u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ocupar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un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puesto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fuera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Organización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para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realizar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externa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relacionada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con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propósitos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intereses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Naciones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Unidas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para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participar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juntas,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paneles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comités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externos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525780" marR="182880" indent="-342900" algn="just">
              <a:lnSpc>
                <a:spcPct val="125000"/>
              </a:lnSpc>
              <a:spcBef>
                <a:spcPts val="5"/>
              </a:spcBef>
              <a:spcAft>
                <a:spcPts val="0"/>
              </a:spcAft>
              <a:buAutoNum type="arabicPeriod"/>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¿Por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qué</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es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necesario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obtener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autorización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antes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publicar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un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escrito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personal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relacionado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con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propósitos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actividades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intereses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Naciones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Unidas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525780" marR="182880" indent="-342900" algn="just">
              <a:lnSpc>
                <a:spcPct val="125000"/>
              </a:lnSpc>
              <a:spcBef>
                <a:spcPts val="5"/>
              </a:spcBef>
              <a:spcAft>
                <a:spcPts val="0"/>
              </a:spcAft>
              <a:buAutoNum type="arabicPeriod"/>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Constituye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un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conflicto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intereses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formar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parte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un panel 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comité</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externo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título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personal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sobre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cuestiones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directamente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relacionadas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con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su</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área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trabajo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525780" marR="182880" indent="-342900" algn="just">
              <a:lnSpc>
                <a:spcPct val="125000"/>
              </a:lnSpc>
              <a:spcBef>
                <a:spcPts val="5"/>
              </a:spcBef>
              <a:spcAft>
                <a:spcPts val="0"/>
              </a:spcAft>
              <a:buAutoNum type="arabicPeriod"/>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Puede</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personal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utilizar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su</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título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oficial</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Naciones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Unidas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indicar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su</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afiliación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 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Naciones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Unidas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cuando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participa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título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personal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junta, panel o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comité</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externo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525780" marR="182880" indent="-342900" algn="just">
              <a:lnSpc>
                <a:spcPct val="125000"/>
              </a:lnSpc>
              <a:spcBef>
                <a:spcPts val="5"/>
              </a:spcBef>
              <a:spcAft>
                <a:spcPts val="0"/>
              </a:spcAft>
              <a:buAutoNum type="arabicPeriod"/>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¿Es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apropiado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que un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miembro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del personal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promueva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sus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intereses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comerciales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personales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su</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lugar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trabajo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las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Naciones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Unidas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ante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cualquier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entidad</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 persona con la que se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haya</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relacionado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el</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desempeño</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de sus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funciones</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en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la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Organización</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endParaRPr lang="en-US" b="0" dirty="0"/>
          </a:p>
        </p:txBody>
      </p:sp>
      <p:sp>
        <p:nvSpPr>
          <p:cNvPr id="4" name="Slide Number Placeholder 3"/>
          <p:cNvSpPr>
            <a:spLocks noGrp="1"/>
          </p:cNvSpPr>
          <p:nvPr>
            <p:ph type="sldNum" sz="quarter" idx="5"/>
          </p:nvPr>
        </p:nvSpPr>
        <p:spPr/>
        <p:txBody>
          <a:bodyPr/>
          <a:lstStyle/>
          <a:p>
            <a:fld id="{B2BA5675-0DCA-0049-9F30-898DE165463C}" type="slidenum">
              <a:rPr lang="en-US" smtClean="0"/>
              <a:t>9</a:t>
            </a:fld>
            <a:endParaRPr lang="en-US"/>
          </a:p>
        </p:txBody>
      </p:sp>
    </p:spTree>
    <p:extLst>
      <p:ext uri="{BB962C8B-B14F-4D97-AF65-F5344CB8AC3E}">
        <p14:creationId xmlns:p14="http://schemas.microsoft.com/office/powerpoint/2010/main" val="3568608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9E9A-B97F-F743-883E-769E24CA3650}"/>
              </a:ext>
            </a:extLst>
          </p:cNvPr>
          <p:cNvSpPr>
            <a:spLocks noGrp="1"/>
          </p:cNvSpPr>
          <p:nvPr>
            <p:ph type="ctrTitle"/>
          </p:nvPr>
        </p:nvSpPr>
        <p:spPr>
          <a:xfrm>
            <a:off x="1625402" y="1197187"/>
            <a:ext cx="9752410" cy="2546773"/>
          </a:xfrm>
          <a:prstGeom prst="rect">
            <a:avLst/>
          </a:prstGeom>
        </p:spPr>
        <p:txBody>
          <a:bodyPr anchor="b"/>
          <a:lstStyle>
            <a:lvl1pPr algn="ctr">
              <a:defRPr sz="6399"/>
            </a:lvl1pPr>
          </a:lstStyle>
          <a:p>
            <a:r>
              <a:rPr lang="en-US"/>
              <a:t>Click to edit Master title style</a:t>
            </a:r>
          </a:p>
        </p:txBody>
      </p:sp>
      <p:sp>
        <p:nvSpPr>
          <p:cNvPr id="3" name="Subtitle 2">
            <a:extLst>
              <a:ext uri="{FF2B5EF4-FFF2-40B4-BE49-F238E27FC236}">
                <a16:creationId xmlns:a16="http://schemas.microsoft.com/office/drawing/2014/main" id="{8588DFE5-2CF9-1949-A960-BA7E2E9F890E}"/>
              </a:ext>
            </a:extLst>
          </p:cNvPr>
          <p:cNvSpPr>
            <a:spLocks noGrp="1"/>
          </p:cNvSpPr>
          <p:nvPr>
            <p:ph type="subTitle" idx="1"/>
          </p:nvPr>
        </p:nvSpPr>
        <p:spPr>
          <a:xfrm>
            <a:off x="1625402" y="3842174"/>
            <a:ext cx="9752410" cy="1766146"/>
          </a:xfrm>
          <a:prstGeom prst="rect">
            <a:avLst/>
          </a:prstGeom>
        </p:spPr>
        <p:txBody>
          <a:bodyPr/>
          <a:lstStyle>
            <a:lvl1pPr marL="0" indent="0" algn="ctr">
              <a:buNone/>
              <a:defRPr sz="2560"/>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a:t>Click to edit Master subtitle style</a:t>
            </a:r>
          </a:p>
        </p:txBody>
      </p:sp>
      <p:sp>
        <p:nvSpPr>
          <p:cNvPr id="4" name="Date Placeholder 3">
            <a:extLst>
              <a:ext uri="{FF2B5EF4-FFF2-40B4-BE49-F238E27FC236}">
                <a16:creationId xmlns:a16="http://schemas.microsoft.com/office/drawing/2014/main" id="{49F095D5-1356-C74A-993D-C7027B9E4F9D}"/>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7/26/2024</a:t>
            </a:fld>
            <a:endParaRPr lang="en-US"/>
          </a:p>
        </p:txBody>
      </p:sp>
      <p:sp>
        <p:nvSpPr>
          <p:cNvPr id="5" name="Footer Placeholder 4">
            <a:extLst>
              <a:ext uri="{FF2B5EF4-FFF2-40B4-BE49-F238E27FC236}">
                <a16:creationId xmlns:a16="http://schemas.microsoft.com/office/drawing/2014/main" id="{D43512DF-3E37-C048-BB20-04C84BA31081}"/>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BAB94B-EB04-CB44-ADD2-761E7F8D051B}"/>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309175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C42F-CC10-8B42-B0E2-F0CC2254F0E0}"/>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46DC96-2ECE-AC4D-82E2-27AAE2195712}"/>
              </a:ext>
            </a:extLst>
          </p:cNvPr>
          <p:cNvSpPr>
            <a:spLocks noGrp="1"/>
          </p:cNvSpPr>
          <p:nvPr>
            <p:ph type="body" orient="vert" idx="1"/>
          </p:nvPr>
        </p:nvSpPr>
        <p:spPr>
          <a:xfrm>
            <a:off x="893971" y="1947333"/>
            <a:ext cx="11215271" cy="464142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AE112-A84D-6C41-B400-B4FE7DB7038B}"/>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7/26/2024</a:t>
            </a:fld>
            <a:endParaRPr lang="en-US"/>
          </a:p>
        </p:txBody>
      </p:sp>
      <p:sp>
        <p:nvSpPr>
          <p:cNvPr id="5" name="Footer Placeholder 4">
            <a:extLst>
              <a:ext uri="{FF2B5EF4-FFF2-40B4-BE49-F238E27FC236}">
                <a16:creationId xmlns:a16="http://schemas.microsoft.com/office/drawing/2014/main" id="{A3234AF7-6442-9147-9A6B-3058586B77AB}"/>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F07A53-EA56-7941-A6C5-B963CA17BF61}"/>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345589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E9DAA5-5E0B-704D-87FA-64185AD45ECA}"/>
              </a:ext>
            </a:extLst>
          </p:cNvPr>
          <p:cNvSpPr>
            <a:spLocks noGrp="1"/>
          </p:cNvSpPr>
          <p:nvPr>
            <p:ph type="title" orient="vert"/>
          </p:nvPr>
        </p:nvSpPr>
        <p:spPr>
          <a:xfrm>
            <a:off x="9305424" y="389467"/>
            <a:ext cx="2803818" cy="6199294"/>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C1DB0-3ADC-9E41-83B9-DEC06B890BEF}"/>
              </a:ext>
            </a:extLst>
          </p:cNvPr>
          <p:cNvSpPr>
            <a:spLocks noGrp="1"/>
          </p:cNvSpPr>
          <p:nvPr>
            <p:ph type="body" orient="vert" idx="1"/>
          </p:nvPr>
        </p:nvSpPr>
        <p:spPr>
          <a:xfrm>
            <a:off x="893971" y="389467"/>
            <a:ext cx="8248913" cy="619929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F505C-814F-F84A-ABE6-27D1CC1B3B64}"/>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7/26/2024</a:t>
            </a:fld>
            <a:endParaRPr lang="en-US"/>
          </a:p>
        </p:txBody>
      </p:sp>
      <p:sp>
        <p:nvSpPr>
          <p:cNvPr id="5" name="Footer Placeholder 4">
            <a:extLst>
              <a:ext uri="{FF2B5EF4-FFF2-40B4-BE49-F238E27FC236}">
                <a16:creationId xmlns:a16="http://schemas.microsoft.com/office/drawing/2014/main" id="{45E597CA-C72F-6746-A738-FC6B06DD08F4}"/>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978F94-5755-2D4D-A02A-7A9A74DDC49B}"/>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66832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15558-C93E-554B-A47D-5483AE64EF02}"/>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0FAFFB8-CD28-AA41-9E31-98CBD52A231B}"/>
              </a:ext>
            </a:extLst>
          </p:cNvPr>
          <p:cNvSpPr>
            <a:spLocks noGrp="1"/>
          </p:cNvSpPr>
          <p:nvPr>
            <p:ph idx="1"/>
          </p:nvPr>
        </p:nvSpPr>
        <p:spPr>
          <a:xfrm>
            <a:off x="893971" y="1947333"/>
            <a:ext cx="11215271" cy="46414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609B9-858B-5C43-8C98-5D82F69BAF11}"/>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7/26/2024</a:t>
            </a:fld>
            <a:endParaRPr lang="en-US"/>
          </a:p>
        </p:txBody>
      </p:sp>
      <p:sp>
        <p:nvSpPr>
          <p:cNvPr id="5" name="Footer Placeholder 4">
            <a:extLst>
              <a:ext uri="{FF2B5EF4-FFF2-40B4-BE49-F238E27FC236}">
                <a16:creationId xmlns:a16="http://schemas.microsoft.com/office/drawing/2014/main" id="{74E3288B-400B-484A-9ECC-3C7D04046D0E}"/>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EBCCCF-4F7B-7742-A7C1-4CA477942859}"/>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353048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E313E-F150-6B4E-9961-1226E8C1C9BB}"/>
              </a:ext>
            </a:extLst>
          </p:cNvPr>
          <p:cNvSpPr>
            <a:spLocks noGrp="1"/>
          </p:cNvSpPr>
          <p:nvPr>
            <p:ph type="title" hasCustomPrompt="1"/>
          </p:nvPr>
        </p:nvSpPr>
        <p:spPr>
          <a:xfrm>
            <a:off x="887198" y="1823721"/>
            <a:ext cx="11215271" cy="3042919"/>
          </a:xfrm>
          <a:prstGeom prst="rect">
            <a:avLst/>
          </a:prstGeom>
        </p:spPr>
        <p:txBody>
          <a:bodyPr anchor="b">
            <a:normAutofit/>
          </a:bodyPr>
          <a:lstStyle>
            <a:lvl1pPr>
              <a:defRPr sz="6600" b="1"/>
            </a:lvl1pPr>
          </a:lstStyle>
          <a:p>
            <a:r>
              <a:rPr lang="en-US"/>
              <a:t>Click to edit title</a:t>
            </a:r>
          </a:p>
        </p:txBody>
      </p:sp>
      <p:sp>
        <p:nvSpPr>
          <p:cNvPr id="3" name="Text Placeholder 2">
            <a:extLst>
              <a:ext uri="{FF2B5EF4-FFF2-40B4-BE49-F238E27FC236}">
                <a16:creationId xmlns:a16="http://schemas.microsoft.com/office/drawing/2014/main" id="{E0B65D3D-D16E-B74E-A1E2-138931C651BD}"/>
              </a:ext>
            </a:extLst>
          </p:cNvPr>
          <p:cNvSpPr>
            <a:spLocks noGrp="1"/>
          </p:cNvSpPr>
          <p:nvPr>
            <p:ph type="body" idx="1"/>
          </p:nvPr>
        </p:nvSpPr>
        <p:spPr>
          <a:xfrm>
            <a:off x="887198" y="4895428"/>
            <a:ext cx="11215271" cy="1600199"/>
          </a:xfrm>
          <a:prstGeom prst="rect">
            <a:avLst/>
          </a:prstGeom>
        </p:spPr>
        <p:txBody>
          <a:bodyPr>
            <a:normAutofit/>
          </a:bodyPr>
          <a:lstStyle>
            <a:lvl1pPr marL="0" indent="0">
              <a:buNone/>
              <a:defRPr sz="2000">
                <a:solidFill>
                  <a:schemeClr val="bg1"/>
                </a:solidFill>
              </a:defRPr>
            </a:lvl1pPr>
            <a:lvl2pPr marL="487604" indent="0">
              <a:buNone/>
              <a:defRPr sz="2133">
                <a:solidFill>
                  <a:schemeClr val="tx1">
                    <a:tint val="75000"/>
                  </a:schemeClr>
                </a:solidFill>
              </a:defRPr>
            </a:lvl2pPr>
            <a:lvl3pPr marL="975208" indent="0">
              <a:buNone/>
              <a:defRPr sz="1920">
                <a:solidFill>
                  <a:schemeClr val="tx1">
                    <a:tint val="75000"/>
                  </a:schemeClr>
                </a:solidFill>
              </a:defRPr>
            </a:lvl3pPr>
            <a:lvl4pPr marL="1462811" indent="0">
              <a:buNone/>
              <a:defRPr sz="1706">
                <a:solidFill>
                  <a:schemeClr val="tx1">
                    <a:tint val="75000"/>
                  </a:schemeClr>
                </a:solidFill>
              </a:defRPr>
            </a:lvl4pPr>
            <a:lvl5pPr marL="1950415" indent="0">
              <a:buNone/>
              <a:defRPr sz="1706">
                <a:solidFill>
                  <a:schemeClr val="tx1">
                    <a:tint val="75000"/>
                  </a:schemeClr>
                </a:solidFill>
              </a:defRPr>
            </a:lvl5pPr>
            <a:lvl6pPr marL="2438019" indent="0">
              <a:buNone/>
              <a:defRPr sz="1706">
                <a:solidFill>
                  <a:schemeClr val="tx1">
                    <a:tint val="75000"/>
                  </a:schemeClr>
                </a:solidFill>
              </a:defRPr>
            </a:lvl6pPr>
            <a:lvl7pPr marL="2925623" indent="0">
              <a:buNone/>
              <a:defRPr sz="1706">
                <a:solidFill>
                  <a:schemeClr val="tx1">
                    <a:tint val="75000"/>
                  </a:schemeClr>
                </a:solidFill>
              </a:defRPr>
            </a:lvl7pPr>
            <a:lvl8pPr marL="3413227" indent="0">
              <a:buNone/>
              <a:defRPr sz="1706">
                <a:solidFill>
                  <a:schemeClr val="tx1">
                    <a:tint val="75000"/>
                  </a:schemeClr>
                </a:solidFill>
              </a:defRPr>
            </a:lvl8pPr>
            <a:lvl9pPr marL="3900830" indent="0">
              <a:buNone/>
              <a:defRPr sz="1706">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3705230-8952-A547-ACE1-15DFC911D8B1}"/>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pic>
        <p:nvPicPr>
          <p:cNvPr id="8" name="Picture 7" descr="A close up of a fan&#10;&#10;Description automatically generated">
            <a:extLst>
              <a:ext uri="{FF2B5EF4-FFF2-40B4-BE49-F238E27FC236}">
                <a16:creationId xmlns:a16="http://schemas.microsoft.com/office/drawing/2014/main" id="{17FF5D5B-921E-EC4E-B038-AB919A85B573}"/>
              </a:ext>
            </a:extLst>
          </p:cNvPr>
          <p:cNvPicPr>
            <a:picLocks noChangeAspect="1"/>
          </p:cNvPicPr>
          <p:nvPr userDrawn="1"/>
        </p:nvPicPr>
        <p:blipFill>
          <a:blip r:embed="rId2"/>
          <a:stretch>
            <a:fillRect/>
          </a:stretch>
        </p:blipFill>
        <p:spPr>
          <a:xfrm>
            <a:off x="12275506" y="145626"/>
            <a:ext cx="542723" cy="458201"/>
          </a:xfrm>
          <a:prstGeom prst="rect">
            <a:avLst/>
          </a:prstGeom>
        </p:spPr>
      </p:pic>
    </p:spTree>
    <p:extLst>
      <p:ext uri="{BB962C8B-B14F-4D97-AF65-F5344CB8AC3E}">
        <p14:creationId xmlns:p14="http://schemas.microsoft.com/office/powerpoint/2010/main" val="34626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0CAE-10EC-D049-88D1-C77EDEFF18CC}"/>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C23294B-5CD8-DA46-B80A-A2A3C3D050D7}"/>
              </a:ext>
            </a:extLst>
          </p:cNvPr>
          <p:cNvSpPr>
            <a:spLocks noGrp="1"/>
          </p:cNvSpPr>
          <p:nvPr>
            <p:ph sz="half" idx="1"/>
          </p:nvPr>
        </p:nvSpPr>
        <p:spPr>
          <a:xfrm>
            <a:off x="893971" y="1947333"/>
            <a:ext cx="5526366" cy="46414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C9FC77-3886-0547-AC61-E501A0B10CB9}"/>
              </a:ext>
            </a:extLst>
          </p:cNvPr>
          <p:cNvSpPr>
            <a:spLocks noGrp="1"/>
          </p:cNvSpPr>
          <p:nvPr>
            <p:ph sz="half" idx="2"/>
          </p:nvPr>
        </p:nvSpPr>
        <p:spPr>
          <a:xfrm>
            <a:off x="6582876" y="1947333"/>
            <a:ext cx="5526366" cy="46414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4EA0E5-50A4-8942-8AB7-CF4642A850E9}"/>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7/26/2024</a:t>
            </a:fld>
            <a:endParaRPr lang="en-US"/>
          </a:p>
        </p:txBody>
      </p:sp>
      <p:sp>
        <p:nvSpPr>
          <p:cNvPr id="6" name="Footer Placeholder 5">
            <a:extLst>
              <a:ext uri="{FF2B5EF4-FFF2-40B4-BE49-F238E27FC236}">
                <a16:creationId xmlns:a16="http://schemas.microsoft.com/office/drawing/2014/main" id="{E9D81F10-EF1B-0E4D-B9DA-DF4F451EDE71}"/>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6AC16E-DEC9-564D-8CA2-30FB8016D4CC}"/>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57969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B0C0-F449-0E40-9CCE-661135E112F0}"/>
              </a:ext>
            </a:extLst>
          </p:cNvPr>
          <p:cNvSpPr>
            <a:spLocks noGrp="1"/>
          </p:cNvSpPr>
          <p:nvPr>
            <p:ph type="title"/>
          </p:nvPr>
        </p:nvSpPr>
        <p:spPr>
          <a:xfrm>
            <a:off x="895665" y="389467"/>
            <a:ext cx="11215271" cy="1413934"/>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7CB940D-FB42-3C4C-B6C4-FA2740CF73CD}"/>
              </a:ext>
            </a:extLst>
          </p:cNvPr>
          <p:cNvSpPr>
            <a:spLocks noGrp="1"/>
          </p:cNvSpPr>
          <p:nvPr>
            <p:ph type="body" idx="1"/>
          </p:nvPr>
        </p:nvSpPr>
        <p:spPr>
          <a:xfrm>
            <a:off x="895665" y="1793241"/>
            <a:ext cx="5500968" cy="878839"/>
          </a:xfrm>
          <a:prstGeom prst="rect">
            <a:avLst/>
          </a:prstGeom>
        </p:spPr>
        <p:txBody>
          <a:bodyPr anchor="b"/>
          <a:lstStyle>
            <a:lvl1pPr marL="0" indent="0">
              <a:buNone/>
              <a:defRPr sz="2560" b="1"/>
            </a:lvl1pPr>
            <a:lvl2pPr marL="487604" indent="0">
              <a:buNone/>
              <a:defRPr sz="2133" b="1"/>
            </a:lvl2pPr>
            <a:lvl3pPr marL="975208" indent="0">
              <a:buNone/>
              <a:defRPr sz="1920" b="1"/>
            </a:lvl3pPr>
            <a:lvl4pPr marL="1462811" indent="0">
              <a:buNone/>
              <a:defRPr sz="1706" b="1"/>
            </a:lvl4pPr>
            <a:lvl5pPr marL="1950415" indent="0">
              <a:buNone/>
              <a:defRPr sz="1706" b="1"/>
            </a:lvl5pPr>
            <a:lvl6pPr marL="2438019" indent="0">
              <a:buNone/>
              <a:defRPr sz="1706" b="1"/>
            </a:lvl6pPr>
            <a:lvl7pPr marL="2925623" indent="0">
              <a:buNone/>
              <a:defRPr sz="1706" b="1"/>
            </a:lvl7pPr>
            <a:lvl8pPr marL="3413227" indent="0">
              <a:buNone/>
              <a:defRPr sz="1706" b="1"/>
            </a:lvl8pPr>
            <a:lvl9pPr marL="3900830" indent="0">
              <a:buNone/>
              <a:defRPr sz="1706" b="1"/>
            </a:lvl9pPr>
          </a:lstStyle>
          <a:p>
            <a:pPr lvl="0"/>
            <a:r>
              <a:rPr lang="en-US"/>
              <a:t>Click to edit Master text styles</a:t>
            </a:r>
          </a:p>
        </p:txBody>
      </p:sp>
      <p:sp>
        <p:nvSpPr>
          <p:cNvPr id="4" name="Content Placeholder 3">
            <a:extLst>
              <a:ext uri="{FF2B5EF4-FFF2-40B4-BE49-F238E27FC236}">
                <a16:creationId xmlns:a16="http://schemas.microsoft.com/office/drawing/2014/main" id="{4668EAAC-6599-414A-A233-A68A8A79D969}"/>
              </a:ext>
            </a:extLst>
          </p:cNvPr>
          <p:cNvSpPr>
            <a:spLocks noGrp="1"/>
          </p:cNvSpPr>
          <p:nvPr>
            <p:ph sz="half" idx="2"/>
          </p:nvPr>
        </p:nvSpPr>
        <p:spPr>
          <a:xfrm>
            <a:off x="895665" y="2672080"/>
            <a:ext cx="5500968" cy="39302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F57E6E-EB26-AE4E-AFB7-2D12E8A1C794}"/>
              </a:ext>
            </a:extLst>
          </p:cNvPr>
          <p:cNvSpPr>
            <a:spLocks noGrp="1"/>
          </p:cNvSpPr>
          <p:nvPr>
            <p:ph type="body" sz="quarter" idx="3"/>
          </p:nvPr>
        </p:nvSpPr>
        <p:spPr>
          <a:xfrm>
            <a:off x="6582877" y="1793241"/>
            <a:ext cx="5528059" cy="878839"/>
          </a:xfrm>
          <a:prstGeom prst="rect">
            <a:avLst/>
          </a:prstGeom>
        </p:spPr>
        <p:txBody>
          <a:bodyPr anchor="b"/>
          <a:lstStyle>
            <a:lvl1pPr marL="0" indent="0">
              <a:buNone/>
              <a:defRPr sz="2560" b="1"/>
            </a:lvl1pPr>
            <a:lvl2pPr marL="487604" indent="0">
              <a:buNone/>
              <a:defRPr sz="2133" b="1"/>
            </a:lvl2pPr>
            <a:lvl3pPr marL="975208" indent="0">
              <a:buNone/>
              <a:defRPr sz="1920" b="1"/>
            </a:lvl3pPr>
            <a:lvl4pPr marL="1462811" indent="0">
              <a:buNone/>
              <a:defRPr sz="1706" b="1"/>
            </a:lvl4pPr>
            <a:lvl5pPr marL="1950415" indent="0">
              <a:buNone/>
              <a:defRPr sz="1706" b="1"/>
            </a:lvl5pPr>
            <a:lvl6pPr marL="2438019" indent="0">
              <a:buNone/>
              <a:defRPr sz="1706" b="1"/>
            </a:lvl6pPr>
            <a:lvl7pPr marL="2925623" indent="0">
              <a:buNone/>
              <a:defRPr sz="1706" b="1"/>
            </a:lvl7pPr>
            <a:lvl8pPr marL="3413227" indent="0">
              <a:buNone/>
              <a:defRPr sz="1706" b="1"/>
            </a:lvl8pPr>
            <a:lvl9pPr marL="3900830" indent="0">
              <a:buNone/>
              <a:defRPr sz="1706" b="1"/>
            </a:lvl9pPr>
          </a:lstStyle>
          <a:p>
            <a:pPr lvl="0"/>
            <a:r>
              <a:rPr lang="en-US"/>
              <a:t>Click to edit Master text styles</a:t>
            </a:r>
          </a:p>
        </p:txBody>
      </p:sp>
      <p:sp>
        <p:nvSpPr>
          <p:cNvPr id="6" name="Content Placeholder 5">
            <a:extLst>
              <a:ext uri="{FF2B5EF4-FFF2-40B4-BE49-F238E27FC236}">
                <a16:creationId xmlns:a16="http://schemas.microsoft.com/office/drawing/2014/main" id="{7B33FEC1-18D3-8F45-BDDF-BDE8636CBD85}"/>
              </a:ext>
            </a:extLst>
          </p:cNvPr>
          <p:cNvSpPr>
            <a:spLocks noGrp="1"/>
          </p:cNvSpPr>
          <p:nvPr>
            <p:ph sz="quarter" idx="4"/>
          </p:nvPr>
        </p:nvSpPr>
        <p:spPr>
          <a:xfrm>
            <a:off x="6582877" y="2672080"/>
            <a:ext cx="5528059" cy="39302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30053-037E-D841-9CC9-E9E633751911}"/>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7/26/2024</a:t>
            </a:fld>
            <a:endParaRPr lang="en-US"/>
          </a:p>
        </p:txBody>
      </p:sp>
      <p:sp>
        <p:nvSpPr>
          <p:cNvPr id="8" name="Footer Placeholder 7">
            <a:extLst>
              <a:ext uri="{FF2B5EF4-FFF2-40B4-BE49-F238E27FC236}">
                <a16:creationId xmlns:a16="http://schemas.microsoft.com/office/drawing/2014/main" id="{0FDB4037-5432-BB46-91F1-EAA85DA3B28B}"/>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C7FC59-E54C-E041-B477-3D800D43A525}"/>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64574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886B-5FAA-E74B-96A1-50F6D7B55F21}"/>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C15F92B-19AF-9F46-A5C9-2A9210583006}"/>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7/26/2024</a:t>
            </a:fld>
            <a:endParaRPr lang="en-US"/>
          </a:p>
        </p:txBody>
      </p:sp>
      <p:sp>
        <p:nvSpPr>
          <p:cNvPr id="4" name="Footer Placeholder 3">
            <a:extLst>
              <a:ext uri="{FF2B5EF4-FFF2-40B4-BE49-F238E27FC236}">
                <a16:creationId xmlns:a16="http://schemas.microsoft.com/office/drawing/2014/main" id="{4D447733-2AFE-974A-B10C-72B65BE908D9}"/>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00B5144-EAD6-334F-817C-CE6FE94D006D}"/>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45450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C54FA5-E384-7E49-AB9A-08AE9ADDFBFA}"/>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7/26/2024</a:t>
            </a:fld>
            <a:endParaRPr lang="en-US"/>
          </a:p>
        </p:txBody>
      </p:sp>
      <p:sp>
        <p:nvSpPr>
          <p:cNvPr id="3" name="Footer Placeholder 2">
            <a:extLst>
              <a:ext uri="{FF2B5EF4-FFF2-40B4-BE49-F238E27FC236}">
                <a16:creationId xmlns:a16="http://schemas.microsoft.com/office/drawing/2014/main" id="{B78A1A40-5AE7-A543-A41A-FA592FDBC408}"/>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6C2261A-2030-E047-A081-7C3A76C54869}"/>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287623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13D5-B5D6-D24A-A633-66CC4461C471}"/>
              </a:ext>
            </a:extLst>
          </p:cNvPr>
          <p:cNvSpPr>
            <a:spLocks noGrp="1"/>
          </p:cNvSpPr>
          <p:nvPr>
            <p:ph type="title"/>
          </p:nvPr>
        </p:nvSpPr>
        <p:spPr>
          <a:xfrm>
            <a:off x="895665" y="487680"/>
            <a:ext cx="4193874" cy="1706880"/>
          </a:xfrm>
          <a:prstGeom prst="rect">
            <a:avLst/>
          </a:prstGeom>
        </p:spPr>
        <p:txBody>
          <a:bodyPr anchor="b"/>
          <a:lstStyle>
            <a:lvl1pPr>
              <a:defRPr sz="3413"/>
            </a:lvl1pPr>
          </a:lstStyle>
          <a:p>
            <a:r>
              <a:rPr lang="en-US"/>
              <a:t>Click to edit Master title style</a:t>
            </a:r>
          </a:p>
        </p:txBody>
      </p:sp>
      <p:sp>
        <p:nvSpPr>
          <p:cNvPr id="3" name="Content Placeholder 2">
            <a:extLst>
              <a:ext uri="{FF2B5EF4-FFF2-40B4-BE49-F238E27FC236}">
                <a16:creationId xmlns:a16="http://schemas.microsoft.com/office/drawing/2014/main" id="{16144284-322B-3C45-88D1-74DF165EA8A0}"/>
              </a:ext>
            </a:extLst>
          </p:cNvPr>
          <p:cNvSpPr>
            <a:spLocks noGrp="1"/>
          </p:cNvSpPr>
          <p:nvPr>
            <p:ph idx="1"/>
          </p:nvPr>
        </p:nvSpPr>
        <p:spPr>
          <a:xfrm>
            <a:off x="5528059" y="1053254"/>
            <a:ext cx="6582877" cy="5198533"/>
          </a:xfrm>
          <a:prstGeom prst="rect">
            <a:avLst/>
          </a:prstGeom>
        </p:spPr>
        <p:txBody>
          <a:bodyPr/>
          <a:lstStyle>
            <a:lvl1pPr>
              <a:defRPr sz="3413"/>
            </a:lvl1pPr>
            <a:lvl2pPr>
              <a:defRPr sz="2986"/>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39234-5EF5-F741-93CD-C69D926DBD72}"/>
              </a:ext>
            </a:extLst>
          </p:cNvPr>
          <p:cNvSpPr>
            <a:spLocks noGrp="1"/>
          </p:cNvSpPr>
          <p:nvPr>
            <p:ph type="body" sz="half" idx="2"/>
          </p:nvPr>
        </p:nvSpPr>
        <p:spPr>
          <a:xfrm>
            <a:off x="895665" y="2194560"/>
            <a:ext cx="4193874" cy="4065694"/>
          </a:xfrm>
          <a:prstGeom prst="rect">
            <a:avLst/>
          </a:prstGeom>
        </p:spPr>
        <p:txBody>
          <a:bodyPr/>
          <a:lstStyle>
            <a:lvl1pPr marL="0" indent="0">
              <a:buNone/>
              <a:defRPr sz="1706"/>
            </a:lvl1pPr>
            <a:lvl2pPr marL="487604" indent="0">
              <a:buNone/>
              <a:defRPr sz="1493"/>
            </a:lvl2pPr>
            <a:lvl3pPr marL="975208" indent="0">
              <a:buNone/>
              <a:defRPr sz="1280"/>
            </a:lvl3pPr>
            <a:lvl4pPr marL="1462811" indent="0">
              <a:buNone/>
              <a:defRPr sz="1067"/>
            </a:lvl4pPr>
            <a:lvl5pPr marL="1950415" indent="0">
              <a:buNone/>
              <a:defRPr sz="1067"/>
            </a:lvl5pPr>
            <a:lvl6pPr marL="2438019" indent="0">
              <a:buNone/>
              <a:defRPr sz="1067"/>
            </a:lvl6pPr>
            <a:lvl7pPr marL="2925623" indent="0">
              <a:buNone/>
              <a:defRPr sz="1067"/>
            </a:lvl7pPr>
            <a:lvl8pPr marL="3413227" indent="0">
              <a:buNone/>
              <a:defRPr sz="1067"/>
            </a:lvl8pPr>
            <a:lvl9pPr marL="3900830"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60DCB23E-FBB5-744B-9DCB-D73A61A14798}"/>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7/26/2024</a:t>
            </a:fld>
            <a:endParaRPr lang="en-US"/>
          </a:p>
        </p:txBody>
      </p:sp>
      <p:sp>
        <p:nvSpPr>
          <p:cNvPr id="6" name="Footer Placeholder 5">
            <a:extLst>
              <a:ext uri="{FF2B5EF4-FFF2-40B4-BE49-F238E27FC236}">
                <a16:creationId xmlns:a16="http://schemas.microsoft.com/office/drawing/2014/main" id="{6B4E7778-4A8B-294F-9AE8-E06C75CB5009}"/>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CE86043-27DD-9B4B-865D-F884A0AC7184}"/>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7699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4C8F-6E2D-FB44-8614-CF1C55EA0C70}"/>
              </a:ext>
            </a:extLst>
          </p:cNvPr>
          <p:cNvSpPr>
            <a:spLocks noGrp="1"/>
          </p:cNvSpPr>
          <p:nvPr>
            <p:ph type="title"/>
          </p:nvPr>
        </p:nvSpPr>
        <p:spPr>
          <a:xfrm>
            <a:off x="895665" y="487680"/>
            <a:ext cx="4193874" cy="1706880"/>
          </a:xfrm>
          <a:prstGeom prst="rect">
            <a:avLst/>
          </a:prstGeom>
        </p:spPr>
        <p:txBody>
          <a:bodyPr anchor="b"/>
          <a:lstStyle>
            <a:lvl1pPr>
              <a:defRPr sz="3413"/>
            </a:lvl1pPr>
          </a:lstStyle>
          <a:p>
            <a:r>
              <a:rPr lang="en-US"/>
              <a:t>Click to edit Master title style</a:t>
            </a:r>
          </a:p>
        </p:txBody>
      </p:sp>
      <p:sp>
        <p:nvSpPr>
          <p:cNvPr id="3" name="Picture Placeholder 2">
            <a:extLst>
              <a:ext uri="{FF2B5EF4-FFF2-40B4-BE49-F238E27FC236}">
                <a16:creationId xmlns:a16="http://schemas.microsoft.com/office/drawing/2014/main" id="{226699F7-9D8D-0243-AF43-69C7ADE60BBA}"/>
              </a:ext>
            </a:extLst>
          </p:cNvPr>
          <p:cNvSpPr>
            <a:spLocks noGrp="1"/>
          </p:cNvSpPr>
          <p:nvPr>
            <p:ph type="pic" idx="1"/>
          </p:nvPr>
        </p:nvSpPr>
        <p:spPr>
          <a:xfrm>
            <a:off x="5528059" y="1053254"/>
            <a:ext cx="6582877" cy="5198533"/>
          </a:xfrm>
          <a:prstGeom prst="rect">
            <a:avLst/>
          </a:prstGeom>
        </p:spPr>
        <p:txBody>
          <a:bodyPr/>
          <a:lstStyle>
            <a:lvl1pPr marL="0" indent="0">
              <a:buNone/>
              <a:defRPr sz="3413"/>
            </a:lvl1pPr>
            <a:lvl2pPr marL="487604" indent="0">
              <a:buNone/>
              <a:defRPr sz="2986"/>
            </a:lvl2pPr>
            <a:lvl3pPr marL="975208" indent="0">
              <a:buNone/>
              <a:defRPr sz="2560"/>
            </a:lvl3pPr>
            <a:lvl4pPr marL="1462811" indent="0">
              <a:buNone/>
              <a:defRPr sz="2133"/>
            </a:lvl4pPr>
            <a:lvl5pPr marL="1950415" indent="0">
              <a:buNone/>
              <a:defRPr sz="2133"/>
            </a:lvl5pPr>
            <a:lvl6pPr marL="2438019" indent="0">
              <a:buNone/>
              <a:defRPr sz="2133"/>
            </a:lvl6pPr>
            <a:lvl7pPr marL="2925623" indent="0">
              <a:buNone/>
              <a:defRPr sz="2133"/>
            </a:lvl7pPr>
            <a:lvl8pPr marL="3413227" indent="0">
              <a:buNone/>
              <a:defRPr sz="2133"/>
            </a:lvl8pPr>
            <a:lvl9pPr marL="3900830" indent="0">
              <a:buNone/>
              <a:defRPr sz="2133"/>
            </a:lvl9pPr>
          </a:lstStyle>
          <a:p>
            <a:endParaRPr lang="en-US"/>
          </a:p>
        </p:txBody>
      </p:sp>
      <p:sp>
        <p:nvSpPr>
          <p:cNvPr id="4" name="Text Placeholder 3">
            <a:extLst>
              <a:ext uri="{FF2B5EF4-FFF2-40B4-BE49-F238E27FC236}">
                <a16:creationId xmlns:a16="http://schemas.microsoft.com/office/drawing/2014/main" id="{1A59CC2C-67CE-7746-8941-7E4E622D8090}"/>
              </a:ext>
            </a:extLst>
          </p:cNvPr>
          <p:cNvSpPr>
            <a:spLocks noGrp="1"/>
          </p:cNvSpPr>
          <p:nvPr>
            <p:ph type="body" sz="half" idx="2"/>
          </p:nvPr>
        </p:nvSpPr>
        <p:spPr>
          <a:xfrm>
            <a:off x="895665" y="2194560"/>
            <a:ext cx="4193874" cy="4065694"/>
          </a:xfrm>
          <a:prstGeom prst="rect">
            <a:avLst/>
          </a:prstGeom>
        </p:spPr>
        <p:txBody>
          <a:bodyPr/>
          <a:lstStyle>
            <a:lvl1pPr marL="0" indent="0">
              <a:buNone/>
              <a:defRPr sz="1706"/>
            </a:lvl1pPr>
            <a:lvl2pPr marL="487604" indent="0">
              <a:buNone/>
              <a:defRPr sz="1493"/>
            </a:lvl2pPr>
            <a:lvl3pPr marL="975208" indent="0">
              <a:buNone/>
              <a:defRPr sz="1280"/>
            </a:lvl3pPr>
            <a:lvl4pPr marL="1462811" indent="0">
              <a:buNone/>
              <a:defRPr sz="1067"/>
            </a:lvl4pPr>
            <a:lvl5pPr marL="1950415" indent="0">
              <a:buNone/>
              <a:defRPr sz="1067"/>
            </a:lvl5pPr>
            <a:lvl6pPr marL="2438019" indent="0">
              <a:buNone/>
              <a:defRPr sz="1067"/>
            </a:lvl6pPr>
            <a:lvl7pPr marL="2925623" indent="0">
              <a:buNone/>
              <a:defRPr sz="1067"/>
            </a:lvl7pPr>
            <a:lvl8pPr marL="3413227" indent="0">
              <a:buNone/>
              <a:defRPr sz="1067"/>
            </a:lvl8pPr>
            <a:lvl9pPr marL="3900830"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6E0EB0A8-86C3-AE4E-9A11-BE818FDA0A44}"/>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7/26/2024</a:t>
            </a:fld>
            <a:endParaRPr lang="en-US"/>
          </a:p>
        </p:txBody>
      </p:sp>
      <p:sp>
        <p:nvSpPr>
          <p:cNvPr id="6" name="Footer Placeholder 5">
            <a:extLst>
              <a:ext uri="{FF2B5EF4-FFF2-40B4-BE49-F238E27FC236}">
                <a16:creationId xmlns:a16="http://schemas.microsoft.com/office/drawing/2014/main" id="{24B82E6C-60AD-8949-B6EE-DFE592095D42}"/>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090AD1-8CB0-F743-A558-87E84FAF4D5E}"/>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76549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9ED9"/>
        </a:solidFill>
        <a:effectLst/>
      </p:bgPr>
    </p:bg>
    <p:spTree>
      <p:nvGrpSpPr>
        <p:cNvPr id="1" name=""/>
        <p:cNvGrpSpPr/>
        <p:nvPr/>
      </p:nvGrpSpPr>
      <p:grpSpPr>
        <a:xfrm>
          <a:off x="0" y="0"/>
          <a:ext cx="0" cy="0"/>
          <a:chOff x="0" y="0"/>
          <a:chExt cx="0" cy="0"/>
        </a:xfrm>
      </p:grpSpPr>
      <p:pic>
        <p:nvPicPr>
          <p:cNvPr id="8" name="Picture 7" descr="A close up of a fan&#10;&#10;Description automatically generated">
            <a:extLst>
              <a:ext uri="{FF2B5EF4-FFF2-40B4-BE49-F238E27FC236}">
                <a16:creationId xmlns:a16="http://schemas.microsoft.com/office/drawing/2014/main" id="{FF4F1E02-79EF-534C-B855-E6BB68415314}"/>
              </a:ext>
            </a:extLst>
          </p:cNvPr>
          <p:cNvPicPr>
            <a:picLocks noChangeAspect="1"/>
          </p:cNvPicPr>
          <p:nvPr userDrawn="1"/>
        </p:nvPicPr>
        <p:blipFill>
          <a:blip r:embed="rId13"/>
          <a:stretch>
            <a:fillRect/>
          </a:stretch>
        </p:blipFill>
        <p:spPr>
          <a:xfrm>
            <a:off x="12275506" y="145626"/>
            <a:ext cx="542723" cy="458201"/>
          </a:xfrm>
          <a:prstGeom prst="rect">
            <a:avLst/>
          </a:prstGeom>
        </p:spPr>
      </p:pic>
    </p:spTree>
    <p:extLst>
      <p:ext uri="{BB962C8B-B14F-4D97-AF65-F5344CB8AC3E}">
        <p14:creationId xmlns:p14="http://schemas.microsoft.com/office/powerpoint/2010/main" val="41885063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75208" rtl="0" eaLnBrk="1" latinLnBrk="0" hangingPunct="1">
        <a:lnSpc>
          <a:spcPct val="90000"/>
        </a:lnSpc>
        <a:spcBef>
          <a:spcPct val="0"/>
        </a:spcBef>
        <a:buNone/>
        <a:defRPr sz="4693" kern="1200">
          <a:solidFill>
            <a:schemeClr val="bg1"/>
          </a:solidFill>
          <a:latin typeface="Roboto" panose="02000000000000000000" pitchFamily="2" charset="0"/>
          <a:ea typeface="Roboto" panose="02000000000000000000" pitchFamily="2" charset="0"/>
          <a:cs typeface="+mj-cs"/>
        </a:defRPr>
      </a:lvl1pPr>
    </p:titleStyle>
    <p:bodyStyle>
      <a:lvl1pPr marL="243802" indent="-243802" algn="l" defTabSz="975208" rtl="0" eaLnBrk="1" latinLnBrk="0" hangingPunct="1">
        <a:lnSpc>
          <a:spcPct val="90000"/>
        </a:lnSpc>
        <a:spcBef>
          <a:spcPts val="1067"/>
        </a:spcBef>
        <a:buFont typeface="Arial" panose="020B0604020202020204" pitchFamily="34" charset="0"/>
        <a:buChar char="•"/>
        <a:defRPr sz="2986" kern="1200">
          <a:solidFill>
            <a:schemeClr val="bg1"/>
          </a:solidFill>
          <a:latin typeface="Roboto" panose="02000000000000000000" pitchFamily="2" charset="0"/>
          <a:ea typeface="Roboto" panose="02000000000000000000" pitchFamily="2" charset="0"/>
          <a:cs typeface="+mn-cs"/>
        </a:defRPr>
      </a:lvl1pPr>
      <a:lvl2pPr marL="731406" indent="-243802" algn="l" defTabSz="975208" rtl="0" eaLnBrk="1" latinLnBrk="0" hangingPunct="1">
        <a:lnSpc>
          <a:spcPct val="90000"/>
        </a:lnSpc>
        <a:spcBef>
          <a:spcPts val="533"/>
        </a:spcBef>
        <a:buFont typeface="Arial" panose="020B0604020202020204" pitchFamily="34" charset="0"/>
        <a:buChar char="•"/>
        <a:defRPr sz="2560" kern="1200">
          <a:solidFill>
            <a:schemeClr val="bg1"/>
          </a:solidFill>
          <a:latin typeface="Roboto" panose="02000000000000000000" pitchFamily="2" charset="0"/>
          <a:ea typeface="Roboto" panose="02000000000000000000" pitchFamily="2" charset="0"/>
          <a:cs typeface="+mn-cs"/>
        </a:defRPr>
      </a:lvl2pPr>
      <a:lvl3pPr marL="1219010" indent="-243802" algn="l" defTabSz="975208" rtl="0" eaLnBrk="1" latinLnBrk="0" hangingPunct="1">
        <a:lnSpc>
          <a:spcPct val="90000"/>
        </a:lnSpc>
        <a:spcBef>
          <a:spcPts val="533"/>
        </a:spcBef>
        <a:buFont typeface="Arial" panose="020B0604020202020204" pitchFamily="34" charset="0"/>
        <a:buChar char="•"/>
        <a:defRPr sz="2133" kern="1200">
          <a:solidFill>
            <a:schemeClr val="bg1"/>
          </a:solidFill>
          <a:latin typeface="Roboto" panose="02000000000000000000" pitchFamily="2" charset="0"/>
          <a:ea typeface="Roboto" panose="02000000000000000000" pitchFamily="2" charset="0"/>
          <a:cs typeface="+mn-cs"/>
        </a:defRPr>
      </a:lvl3pPr>
      <a:lvl4pPr marL="1706613" indent="-243802" algn="l" defTabSz="975208" rtl="0" eaLnBrk="1" latinLnBrk="0" hangingPunct="1">
        <a:lnSpc>
          <a:spcPct val="90000"/>
        </a:lnSpc>
        <a:spcBef>
          <a:spcPts val="533"/>
        </a:spcBef>
        <a:buFont typeface="Arial" panose="020B0604020202020204" pitchFamily="34" charset="0"/>
        <a:buChar char="•"/>
        <a:defRPr sz="1920" kern="1200">
          <a:solidFill>
            <a:schemeClr val="bg1"/>
          </a:solidFill>
          <a:latin typeface="Roboto" panose="02000000000000000000" pitchFamily="2" charset="0"/>
          <a:ea typeface="Roboto" panose="02000000000000000000" pitchFamily="2" charset="0"/>
          <a:cs typeface="+mn-cs"/>
        </a:defRPr>
      </a:lvl4pPr>
      <a:lvl5pPr marL="2194217" indent="-243802" algn="l" defTabSz="975208" rtl="0" eaLnBrk="1" latinLnBrk="0" hangingPunct="1">
        <a:lnSpc>
          <a:spcPct val="90000"/>
        </a:lnSpc>
        <a:spcBef>
          <a:spcPts val="533"/>
        </a:spcBef>
        <a:buFont typeface="Arial" panose="020B0604020202020204" pitchFamily="34" charset="0"/>
        <a:buChar char="•"/>
        <a:defRPr sz="1920" kern="1200">
          <a:solidFill>
            <a:schemeClr val="bg1"/>
          </a:solidFill>
          <a:latin typeface="Roboto" panose="02000000000000000000" pitchFamily="2" charset="0"/>
          <a:ea typeface="Roboto" panose="02000000000000000000" pitchFamily="2" charset="0"/>
          <a:cs typeface="+mn-cs"/>
        </a:defRPr>
      </a:lvl5pPr>
      <a:lvl6pPr marL="2681821"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425"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029"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632"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208" rtl="0" eaLnBrk="1" latinLnBrk="0" hangingPunct="1">
        <a:defRPr sz="1920" kern="1200">
          <a:solidFill>
            <a:schemeClr val="tx1"/>
          </a:solidFill>
          <a:latin typeface="+mn-lt"/>
          <a:ea typeface="+mn-ea"/>
          <a:cs typeface="+mn-cs"/>
        </a:defRPr>
      </a:lvl1pPr>
      <a:lvl2pPr marL="487604" algn="l" defTabSz="975208" rtl="0" eaLnBrk="1" latinLnBrk="0" hangingPunct="1">
        <a:defRPr sz="1920" kern="1200">
          <a:solidFill>
            <a:schemeClr val="tx1"/>
          </a:solidFill>
          <a:latin typeface="+mn-lt"/>
          <a:ea typeface="+mn-ea"/>
          <a:cs typeface="+mn-cs"/>
        </a:defRPr>
      </a:lvl2pPr>
      <a:lvl3pPr marL="975208" algn="l" defTabSz="975208" rtl="0" eaLnBrk="1" latinLnBrk="0" hangingPunct="1">
        <a:defRPr sz="1920" kern="1200">
          <a:solidFill>
            <a:schemeClr val="tx1"/>
          </a:solidFill>
          <a:latin typeface="+mn-lt"/>
          <a:ea typeface="+mn-ea"/>
          <a:cs typeface="+mn-cs"/>
        </a:defRPr>
      </a:lvl3pPr>
      <a:lvl4pPr marL="1462811" algn="l" defTabSz="975208" rtl="0" eaLnBrk="1" latinLnBrk="0" hangingPunct="1">
        <a:defRPr sz="1920" kern="1200">
          <a:solidFill>
            <a:schemeClr val="tx1"/>
          </a:solidFill>
          <a:latin typeface="+mn-lt"/>
          <a:ea typeface="+mn-ea"/>
          <a:cs typeface="+mn-cs"/>
        </a:defRPr>
      </a:lvl4pPr>
      <a:lvl5pPr marL="1950415" algn="l" defTabSz="975208" rtl="0" eaLnBrk="1" latinLnBrk="0" hangingPunct="1">
        <a:defRPr sz="1920" kern="1200">
          <a:solidFill>
            <a:schemeClr val="tx1"/>
          </a:solidFill>
          <a:latin typeface="+mn-lt"/>
          <a:ea typeface="+mn-ea"/>
          <a:cs typeface="+mn-cs"/>
        </a:defRPr>
      </a:lvl5pPr>
      <a:lvl6pPr marL="2438019" algn="l" defTabSz="975208" rtl="0" eaLnBrk="1" latinLnBrk="0" hangingPunct="1">
        <a:defRPr sz="1920" kern="1200">
          <a:solidFill>
            <a:schemeClr val="tx1"/>
          </a:solidFill>
          <a:latin typeface="+mn-lt"/>
          <a:ea typeface="+mn-ea"/>
          <a:cs typeface="+mn-cs"/>
        </a:defRPr>
      </a:lvl6pPr>
      <a:lvl7pPr marL="2925623" algn="l" defTabSz="975208" rtl="0" eaLnBrk="1" latinLnBrk="0" hangingPunct="1">
        <a:defRPr sz="1920" kern="1200">
          <a:solidFill>
            <a:schemeClr val="tx1"/>
          </a:solidFill>
          <a:latin typeface="+mn-lt"/>
          <a:ea typeface="+mn-ea"/>
          <a:cs typeface="+mn-cs"/>
        </a:defRPr>
      </a:lvl7pPr>
      <a:lvl8pPr marL="3413227" algn="l" defTabSz="975208" rtl="0" eaLnBrk="1" latinLnBrk="0" hangingPunct="1">
        <a:defRPr sz="1920" kern="1200">
          <a:solidFill>
            <a:schemeClr val="tx1"/>
          </a:solidFill>
          <a:latin typeface="+mn-lt"/>
          <a:ea typeface="+mn-ea"/>
          <a:cs typeface="+mn-cs"/>
        </a:defRPr>
      </a:lvl8pPr>
      <a:lvl9pPr marL="3900830" algn="l" defTabSz="975208"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gi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www.un.org/es/ethics/ethics-training/leadership-dialogue.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14" name="Title 1">
            <a:extLst>
              <a:ext uri="{FF2B5EF4-FFF2-40B4-BE49-F238E27FC236}">
                <a16:creationId xmlns:a16="http://schemas.microsoft.com/office/drawing/2014/main" id="{46654E2D-447D-CC46-A5DC-D468170CAF73}"/>
              </a:ext>
            </a:extLst>
          </p:cNvPr>
          <p:cNvSpPr>
            <a:spLocks noGrp="1"/>
          </p:cNvSpPr>
          <p:nvPr>
            <p:ph type="title"/>
          </p:nvPr>
        </p:nvSpPr>
        <p:spPr>
          <a:xfrm>
            <a:off x="844594" y="2838997"/>
            <a:ext cx="12158619" cy="1637205"/>
          </a:xfrm>
        </p:spPr>
        <p:txBody>
          <a:bodyPr>
            <a:normAutofit fontScale="90000"/>
          </a:bodyPr>
          <a:lstStyle/>
          <a:p>
            <a:pPr>
              <a:lnSpc>
                <a:spcPct val="100000"/>
              </a:lnSpc>
            </a:pPr>
            <a:r>
              <a:rPr lang="en-GB" sz="7300" dirty="0"/>
              <a:t>Personal use of social media</a:t>
            </a:r>
            <a:br>
              <a:rPr lang="en-GB" sz="4800" dirty="0"/>
            </a:br>
            <a:r>
              <a:rPr lang="en-GB" sz="2200" b="0" cap="all" dirty="0">
                <a:latin typeface="Roboto Light" panose="02000000000000000000" pitchFamily="2" charset="0"/>
                <a:ea typeface="Roboto Light" panose="02000000000000000000" pitchFamily="2" charset="0"/>
              </a:rPr>
              <a:t>How is my online behaviour?</a:t>
            </a:r>
            <a:endParaRPr lang="en-GB" sz="2000" b="0" dirty="0"/>
          </a:p>
        </p:txBody>
      </p:sp>
      <p:pic>
        <p:nvPicPr>
          <p:cNvPr id="5" name="Picture 4">
            <a:extLst>
              <a:ext uri="{FF2B5EF4-FFF2-40B4-BE49-F238E27FC236}">
                <a16:creationId xmlns:a16="http://schemas.microsoft.com/office/drawing/2014/main" id="{CDE823A2-73BB-D674-6B97-F403118E50BB}"/>
              </a:ext>
            </a:extLst>
          </p:cNvPr>
          <p:cNvPicPr>
            <a:picLocks noChangeAspect="1"/>
          </p:cNvPicPr>
          <p:nvPr/>
        </p:nvPicPr>
        <p:blipFill rotWithShape="1">
          <a:blip r:embed="rId4"/>
          <a:srcRect b="2729"/>
          <a:stretch/>
        </p:blipFill>
        <p:spPr>
          <a:xfrm>
            <a:off x="0" y="-839420"/>
            <a:ext cx="13003213" cy="8239680"/>
          </a:xfrm>
          <a:prstGeom prst="rect">
            <a:avLst/>
          </a:prstGeom>
        </p:spPr>
      </p:pic>
      <p:sp>
        <p:nvSpPr>
          <p:cNvPr id="11" name="TextBox 10">
            <a:extLst>
              <a:ext uri="{FF2B5EF4-FFF2-40B4-BE49-F238E27FC236}">
                <a16:creationId xmlns:a16="http://schemas.microsoft.com/office/drawing/2014/main" id="{3EC0374C-34CE-08A2-4781-616F6D6ED1E7}"/>
              </a:ext>
            </a:extLst>
          </p:cNvPr>
          <p:cNvSpPr txBox="1"/>
          <p:nvPr/>
        </p:nvSpPr>
        <p:spPr>
          <a:xfrm>
            <a:off x="111634" y="638175"/>
            <a:ext cx="400110" cy="5615141"/>
          </a:xfrm>
          <a:prstGeom prst="rect">
            <a:avLst/>
          </a:prstGeom>
          <a:noFill/>
        </p:spPr>
        <p:txBody>
          <a:bodyPr vert="eaVert" wrap="square" lIns="91440" tIns="45720" rIns="91440" bIns="45720" rtlCol="0" anchor="t">
            <a:spAutoFit/>
          </a:bodyPr>
          <a:lstStyle/>
          <a:p>
            <a:pPr algn="r"/>
            <a:r>
              <a:rPr lang="pt-BR" sz="1400" cap="all" spc="600" dirty="0">
                <a:solidFill>
                  <a:schemeClr val="bg1"/>
                </a:solidFill>
                <a:latin typeface="Roboto Light"/>
                <a:ea typeface="Roboto Light"/>
                <a:cs typeface="Calibri" panose="020F0502020204030204"/>
              </a:rPr>
              <a:t>Diálogo sobre Liderazgo de 2024</a:t>
            </a:r>
            <a:endParaRPr lang="en-US" sz="1400" cap="all" spc="600" dirty="0">
              <a:solidFill>
                <a:schemeClr val="bg1"/>
              </a:solidFill>
              <a:latin typeface="Roboto Light"/>
              <a:ea typeface="Roboto Light"/>
              <a:cs typeface="Calibri" panose="020F0502020204030204"/>
            </a:endParaRPr>
          </a:p>
        </p:txBody>
      </p:sp>
      <p:pic>
        <p:nvPicPr>
          <p:cNvPr id="4" name="Picture 3">
            <a:extLst>
              <a:ext uri="{FF2B5EF4-FFF2-40B4-BE49-F238E27FC236}">
                <a16:creationId xmlns:a16="http://schemas.microsoft.com/office/drawing/2014/main" id="{A41A3556-830C-B6B2-CC95-AB0A018FDB04}"/>
              </a:ext>
            </a:extLst>
          </p:cNvPr>
          <p:cNvPicPr>
            <a:picLocks noChangeAspect="1"/>
          </p:cNvPicPr>
          <p:nvPr/>
        </p:nvPicPr>
        <p:blipFill>
          <a:blip r:embed="rId5"/>
          <a:srcRect/>
          <a:stretch/>
        </p:blipFill>
        <p:spPr>
          <a:xfrm>
            <a:off x="5775912" y="3733801"/>
            <a:ext cx="6574148" cy="2350072"/>
          </a:xfrm>
          <a:prstGeom prst="rect">
            <a:avLst/>
          </a:prstGeom>
        </p:spPr>
      </p:pic>
    </p:spTree>
    <p:extLst>
      <p:ext uri="{BB962C8B-B14F-4D97-AF65-F5344CB8AC3E}">
        <p14:creationId xmlns:p14="http://schemas.microsoft.com/office/powerpoint/2010/main" val="2527142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2" y="1694200"/>
            <a:ext cx="12586228"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gn="just">
              <a:lnSpc>
                <a:spcPct val="15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A COMPRENDER</a:t>
            </a:r>
          </a:p>
          <a:p>
            <a:pPr marL="1200150" lvl="1" indent="-514350" algn="just">
              <a:lnSpc>
                <a:spcPct val="150000"/>
              </a:lnSpc>
              <a:buFont typeface="+mj-lt"/>
              <a:buAutoNum type="arabicPeriod"/>
            </a:pP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La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completa</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separación</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entre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su</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actividad</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personal y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su</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condición</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de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funcionarios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de las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Naciones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Unidas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y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responsabilidades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oficiales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a:t>
            </a:r>
          </a:p>
          <a:p>
            <a:pPr marL="1200150" lvl="1" indent="-514350" algn="just">
              <a:lnSpc>
                <a:spcPct val="150000"/>
              </a:lnSpc>
              <a:buFont typeface="+mj-lt"/>
              <a:buAutoNum type="arabicPeriod"/>
            </a:pP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Un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conflicto</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de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intereses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deberá</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ser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resuelto</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 favor de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los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intereses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de la ONU.</a:t>
            </a:r>
          </a:p>
          <a:p>
            <a:pPr marL="1200150" lvl="1" indent="-514350" algn="just">
              <a:lnSpc>
                <a:spcPct val="150000"/>
              </a:lnSpc>
              <a:buFont typeface="+mj-lt"/>
              <a:buAutoNum type="arabicPeriod"/>
            </a:pP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No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deban</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aprovechar</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sus cargos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ni</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los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conocimientos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adquiridos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en</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el</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desempeño</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de sus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funciones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oficiales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para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obtener</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beneficios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personales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a:t>
            </a:r>
          </a:p>
          <a:p>
            <a:pPr marL="1200150" lvl="1" indent="-514350" algn="just">
              <a:lnSpc>
                <a:spcPct val="150000"/>
              </a:lnSpc>
              <a:buFont typeface="+mj-lt"/>
              <a:buAutoNum type="arabicPeriod"/>
            </a:pP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La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participación</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en</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ciertas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actividades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requiere</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la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aprobación</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previa del SG</a:t>
            </a:r>
          </a:p>
          <a:p>
            <a:pPr marL="1200150" lvl="1" indent="-514350" algn="just">
              <a:lnSpc>
                <a:spcPct val="150000"/>
              </a:lnSpc>
              <a:buFont typeface="+mj-lt"/>
              <a:buAutoNum type="arabicPeriod"/>
            </a:pPr>
            <a:r>
              <a:rPr lang="es-ES" dirty="0">
                <a:solidFill>
                  <a:srgbClr val="FFFFFF"/>
                </a:solidFill>
                <a:latin typeface="Roboto" panose="02000000000000000000" pitchFamily="2" charset="0"/>
                <a:ea typeface="Roboto" panose="02000000000000000000" pitchFamily="2" charset="0"/>
                <a:cs typeface="Roboto" panose="02000000000000000000" pitchFamily="2" charset="0"/>
              </a:rPr>
              <a:t>No puedan comunicar información de las Naciones Unidas que no se haya hecho pública, ni puedan utilizar su cargo en beneficio propio</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OBJETIVOS</a:t>
            </a:r>
          </a:p>
        </p:txBody>
      </p:sp>
    </p:spTree>
    <p:extLst>
      <p:ext uri="{BB962C8B-B14F-4D97-AF65-F5344CB8AC3E}">
        <p14:creationId xmlns:p14="http://schemas.microsoft.com/office/powerpoint/2010/main" val="51453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999961"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1537235" y="1037656"/>
            <a:ext cx="4237760" cy="1741261"/>
          </a:xfrm>
          <a:solidFill>
            <a:schemeClr val="accent5">
              <a:lumMod val="20000"/>
              <a:lumOff val="80000"/>
            </a:schemeClr>
          </a:solidFill>
        </p:spPr>
        <p:txBody>
          <a:bodyPr vert="horz" lIns="91440" tIns="45720" rIns="91440" bIns="45720" rtlCol="0" anchor="b">
            <a:normAutofit fontScale="90000"/>
          </a:bodyPr>
          <a:lstStyle/>
          <a:p>
            <a:pPr defTabSz="914400"/>
            <a:r>
              <a:rPr lang="es-ES" sz="4400" dirty="0">
                <a:solidFill>
                  <a:srgbClr val="149ED9"/>
                </a:solidFill>
                <a:latin typeface="Roboto"/>
                <a:ea typeface="Roboto"/>
              </a:rPr>
              <a:t>UN EJEMPLO DE MI EXPERIENCIA PERSONAL</a:t>
            </a:r>
            <a:endParaRPr lang="en-US" sz="4400" dirty="0">
              <a:solidFill>
                <a:srgbClr val="149ED9"/>
              </a:solidFill>
              <a:latin typeface="Roboto"/>
              <a:ea typeface="Roboto"/>
            </a:endParaRPr>
          </a:p>
        </p:txBody>
      </p:sp>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pic>
        <p:nvPicPr>
          <p:cNvPr id="2" name="Picture 1">
            <a:extLst>
              <a:ext uri="{FF2B5EF4-FFF2-40B4-BE49-F238E27FC236}">
                <a16:creationId xmlns:a16="http://schemas.microsoft.com/office/drawing/2014/main" id="{2897D9B3-AF46-FC35-634A-AF9709C5B6B8}"/>
              </a:ext>
            </a:extLst>
          </p:cNvPr>
          <p:cNvPicPr>
            <a:picLocks noChangeAspect="1"/>
          </p:cNvPicPr>
          <p:nvPr/>
        </p:nvPicPr>
        <p:blipFill>
          <a:blip r:embed="rId3">
            <a:alphaModFix amt="11000"/>
          </a:blip>
          <a:stretch>
            <a:fillRect/>
          </a:stretch>
        </p:blipFill>
        <p:spPr>
          <a:xfrm>
            <a:off x="893980" y="0"/>
            <a:ext cx="11540919" cy="7315200"/>
          </a:xfrm>
          <a:prstGeom prst="rect">
            <a:avLst/>
          </a:prstGeom>
        </p:spPr>
      </p:pic>
    </p:spTree>
    <p:extLst>
      <p:ext uri="{BB962C8B-B14F-4D97-AF65-F5344CB8AC3E}">
        <p14:creationId xmlns:p14="http://schemas.microsoft.com/office/powerpoint/2010/main" val="3877366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alpha val="28000"/>
          </a:srgb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3212" cy="731519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3E1BDB9-5286-78A1-E506-D1B8551EF957}"/>
              </a:ext>
            </a:extLst>
          </p:cNvPr>
          <p:cNvPicPr>
            <a:picLocks noChangeAspect="1"/>
          </p:cNvPicPr>
          <p:nvPr/>
        </p:nvPicPr>
        <p:blipFill rotWithShape="1">
          <a:blip r:embed="rId3">
            <a:alphaModFix amt="23000"/>
          </a:blip>
          <a:srcRect t="5623" b="5623"/>
          <a:stretch/>
        </p:blipFill>
        <p:spPr>
          <a:xfrm>
            <a:off x="21" y="-1"/>
            <a:ext cx="13003192" cy="7315199"/>
          </a:xfrm>
          <a:prstGeom prst="rect">
            <a:avLst/>
          </a:prstGeom>
        </p:spPr>
      </p:pic>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3559283" y="2870881"/>
            <a:ext cx="5506136" cy="736711"/>
          </a:xfrm>
        </p:spPr>
        <p:txBody>
          <a:bodyPr vert="horz" lIns="91440" tIns="45720" rIns="91440" bIns="45720" rtlCol="0" anchor="b">
            <a:normAutofit fontScale="90000"/>
          </a:bodyPr>
          <a:lstStyle/>
          <a:p>
            <a:pPr algn="ctr" defTabSz="914400"/>
            <a:r>
              <a:rPr lang="en-US" sz="4400" dirty="0">
                <a:solidFill>
                  <a:srgbClr val="FFFFFF"/>
                </a:solidFill>
              </a:rPr>
              <a:t>CASOS HIPOTÉTICOS</a:t>
            </a:r>
          </a:p>
        </p:txBody>
      </p:sp>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Tree>
    <p:extLst>
      <p:ext uri="{BB962C8B-B14F-4D97-AF65-F5344CB8AC3E}">
        <p14:creationId xmlns:p14="http://schemas.microsoft.com/office/powerpoint/2010/main" val="166488592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5"/>
            <a:ext cx="12819234" cy="1088136"/>
          </a:xfrm>
        </p:spPr>
        <p:txBody>
          <a:bodyPr lIns="91440" tIns="45720" rIns="91440" bIns="45720" anchor="b">
            <a:noAutofit/>
          </a:bodyPr>
          <a:lstStyle/>
          <a:p>
            <a:r>
              <a:rPr lang="en-US" sz="4400" dirty="0">
                <a:solidFill>
                  <a:srgbClr val="149ED9"/>
                </a:solidFill>
                <a:latin typeface="Roboto"/>
                <a:ea typeface="Roboto"/>
              </a:rPr>
              <a:t>Caso 1:	</a:t>
            </a:r>
            <a:r>
              <a:rPr lang="en-US" sz="4400" dirty="0" err="1">
                <a:solidFill>
                  <a:srgbClr val="149ED9"/>
                </a:solidFill>
                <a:latin typeface="Roboto"/>
                <a:ea typeface="Roboto"/>
              </a:rPr>
              <a:t>Escritos</a:t>
            </a:r>
            <a:r>
              <a:rPr lang="en-US" sz="4400" dirty="0">
                <a:solidFill>
                  <a:srgbClr val="149ED9"/>
                </a:solidFill>
                <a:latin typeface="Roboto"/>
                <a:ea typeface="Roboto"/>
              </a:rPr>
              <a:t> </a:t>
            </a:r>
            <a:r>
              <a:rPr lang="en-US" sz="4400" dirty="0" err="1">
                <a:solidFill>
                  <a:srgbClr val="149ED9"/>
                </a:solidFill>
                <a:latin typeface="Roboto"/>
                <a:ea typeface="Roboto"/>
              </a:rPr>
              <a:t>académicos</a:t>
            </a:r>
            <a:r>
              <a:rPr lang="en-US" sz="4400" dirty="0">
                <a:solidFill>
                  <a:srgbClr val="149ED9"/>
                </a:solidFill>
                <a:latin typeface="Roboto"/>
                <a:ea typeface="Roboto"/>
              </a:rPr>
              <a:t> </a:t>
            </a:r>
            <a:r>
              <a:rPr lang="en-US" sz="4400" dirty="0" err="1">
                <a:solidFill>
                  <a:srgbClr val="149ED9"/>
                </a:solidFill>
                <a:latin typeface="Roboto"/>
                <a:ea typeface="Roboto"/>
              </a:rPr>
              <a:t>personales</a:t>
            </a:r>
            <a:r>
              <a:rPr lang="en-US" sz="4400" dirty="0">
                <a:solidFill>
                  <a:srgbClr val="149ED9"/>
                </a:solidFill>
                <a:latin typeface="Roboto"/>
                <a:ea typeface="Roboto"/>
              </a:rPr>
              <a:t> </a:t>
            </a:r>
            <a:br>
              <a:rPr lang="en-US" sz="4400" dirty="0">
                <a:solidFill>
                  <a:srgbClr val="149ED9"/>
                </a:solidFill>
                <a:latin typeface="Roboto"/>
                <a:ea typeface="Roboto"/>
              </a:rPr>
            </a:br>
            <a:r>
              <a:rPr lang="en-US" sz="4400" dirty="0">
                <a:solidFill>
                  <a:srgbClr val="149ED9"/>
                </a:solidFill>
                <a:latin typeface="Roboto"/>
                <a:ea typeface="Roboto"/>
              </a:rPr>
              <a:t>		</a:t>
            </a:r>
            <a:r>
              <a:rPr lang="es-ES" sz="2800" dirty="0">
                <a:solidFill>
                  <a:srgbClr val="149ED9"/>
                </a:solidFill>
                <a:latin typeface="Roboto"/>
                <a:ea typeface="Roboto"/>
              </a:rPr>
              <a:t>SOBRE TEMAS RELACIONADOS CON LAS NACIONES UNIDAS</a:t>
            </a:r>
            <a:endParaRPr lang="en-US" sz="28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8" y="1519711"/>
            <a:ext cx="11873974" cy="5759032"/>
          </a:xfrm>
          <a:prstGeom prst="rect">
            <a:avLst/>
          </a:prstGeom>
        </p:spPr>
        <p:txBody>
          <a:bodyPr>
            <a:noAutofit/>
          </a:bodyPr>
          <a:lstStyle>
            <a:defPPr>
              <a:defRPr lang="en-US"/>
            </a:defPPr>
            <a:lvl1pPr indent="0" algn="just" defTabSz="975208">
              <a:lnSpc>
                <a:spcPct val="200000"/>
              </a:lnSpc>
              <a:spcBef>
                <a:spcPts val="500"/>
              </a:spcBef>
              <a:spcAft>
                <a:spcPts val="1000"/>
              </a:spcAft>
              <a:buFont typeface="Arial" panose="020B0604020202020204" pitchFamily="34" charset="0"/>
              <a:buNone/>
              <a:defRPr sz="2000">
                <a:latin typeface="Roboto" panose="02000000000000000000" pitchFamily="2" charset="0"/>
                <a:ea typeface="Roboto" panose="02000000000000000000" pitchFamily="2" charset="0"/>
                <a:cs typeface="Tahoma" panose="020B0604030504040204" pitchFamily="34" charset="0"/>
              </a:defRPr>
            </a:lvl1pPr>
            <a:lvl2pPr marL="487604" indent="0" defTabSz="975208">
              <a:lnSpc>
                <a:spcPct val="90000"/>
              </a:lnSpc>
              <a:spcBef>
                <a:spcPts val="533"/>
              </a:spcBef>
              <a:buFont typeface="Arial" panose="020B0604020202020204" pitchFamily="34" charset="0"/>
              <a:buNone/>
              <a:defRPr sz="2133">
                <a:solidFill>
                  <a:schemeClr val="tx1">
                    <a:tint val="75000"/>
                  </a:schemeClr>
                </a:solidFill>
                <a:latin typeface="Roboto" panose="02000000000000000000" pitchFamily="2" charset="0"/>
                <a:ea typeface="Roboto" panose="02000000000000000000" pitchFamily="2" charset="0"/>
              </a:defRPr>
            </a:lvl2pPr>
            <a:lvl3pPr marL="975208" indent="0" defTabSz="975208">
              <a:lnSpc>
                <a:spcPct val="90000"/>
              </a:lnSpc>
              <a:spcBef>
                <a:spcPts val="533"/>
              </a:spcBef>
              <a:buFont typeface="Arial" panose="020B0604020202020204" pitchFamily="34" charset="0"/>
              <a:buNone/>
              <a:defRPr sz="1920">
                <a:solidFill>
                  <a:schemeClr val="tx1">
                    <a:tint val="75000"/>
                  </a:schemeClr>
                </a:solidFill>
                <a:latin typeface="Roboto" panose="02000000000000000000" pitchFamily="2" charset="0"/>
                <a:ea typeface="Roboto" panose="02000000000000000000" pitchFamily="2" charset="0"/>
              </a:defRPr>
            </a:lvl3pPr>
            <a:lvl4pPr marL="1462811" indent="0" defTabSz="975208">
              <a:lnSpc>
                <a:spcPct val="90000"/>
              </a:lnSpc>
              <a:spcBef>
                <a:spcPts val="533"/>
              </a:spcBef>
              <a:buFont typeface="Arial" panose="020B0604020202020204" pitchFamily="34" charset="0"/>
              <a:buNone/>
              <a:defRPr sz="1706">
                <a:solidFill>
                  <a:schemeClr val="tx1">
                    <a:tint val="75000"/>
                  </a:schemeClr>
                </a:solidFill>
                <a:latin typeface="Roboto" panose="02000000000000000000" pitchFamily="2" charset="0"/>
                <a:ea typeface="Roboto" panose="02000000000000000000" pitchFamily="2" charset="0"/>
              </a:defRPr>
            </a:lvl4pPr>
            <a:lvl5pPr marL="1950415" indent="0" defTabSz="975208">
              <a:lnSpc>
                <a:spcPct val="90000"/>
              </a:lnSpc>
              <a:spcBef>
                <a:spcPts val="533"/>
              </a:spcBef>
              <a:buFont typeface="Arial" panose="020B0604020202020204" pitchFamily="34" charset="0"/>
              <a:buNone/>
              <a:defRPr sz="1706">
                <a:solidFill>
                  <a:schemeClr val="tx1">
                    <a:tint val="75000"/>
                  </a:schemeClr>
                </a:solidFill>
                <a:latin typeface="Roboto" panose="02000000000000000000" pitchFamily="2" charset="0"/>
                <a:ea typeface="Roboto" panose="02000000000000000000" pitchFamily="2" charset="0"/>
              </a:defRPr>
            </a:lvl5pPr>
            <a:lvl6pPr marL="2438019" indent="0" defTabSz="975208">
              <a:lnSpc>
                <a:spcPct val="90000"/>
              </a:lnSpc>
              <a:spcBef>
                <a:spcPts val="533"/>
              </a:spcBef>
              <a:buFont typeface="Arial" panose="020B0604020202020204" pitchFamily="34" charset="0"/>
              <a:buNone/>
              <a:defRPr sz="1706">
                <a:solidFill>
                  <a:schemeClr val="tx1">
                    <a:tint val="75000"/>
                  </a:schemeClr>
                </a:solidFill>
              </a:defRPr>
            </a:lvl6pPr>
            <a:lvl7pPr marL="2925623" indent="0" defTabSz="975208">
              <a:lnSpc>
                <a:spcPct val="90000"/>
              </a:lnSpc>
              <a:spcBef>
                <a:spcPts val="533"/>
              </a:spcBef>
              <a:buFont typeface="Arial" panose="020B0604020202020204" pitchFamily="34" charset="0"/>
              <a:buNone/>
              <a:defRPr sz="1706">
                <a:solidFill>
                  <a:schemeClr val="tx1">
                    <a:tint val="75000"/>
                  </a:schemeClr>
                </a:solidFill>
              </a:defRPr>
            </a:lvl7pPr>
            <a:lvl8pPr marL="3413227" indent="0" defTabSz="975208">
              <a:lnSpc>
                <a:spcPct val="90000"/>
              </a:lnSpc>
              <a:spcBef>
                <a:spcPts val="533"/>
              </a:spcBef>
              <a:buFont typeface="Arial" panose="020B0604020202020204" pitchFamily="34" charset="0"/>
              <a:buNone/>
              <a:defRPr sz="1706">
                <a:solidFill>
                  <a:schemeClr val="tx1">
                    <a:tint val="75000"/>
                  </a:schemeClr>
                </a:solidFill>
              </a:defRPr>
            </a:lvl8pPr>
            <a:lvl9pPr marL="3900830" indent="0" defTabSz="975208">
              <a:lnSpc>
                <a:spcPct val="90000"/>
              </a:lnSpc>
              <a:spcBef>
                <a:spcPts val="533"/>
              </a:spcBef>
              <a:buFont typeface="Arial" panose="020B0604020202020204" pitchFamily="34" charset="0"/>
              <a:buNone/>
              <a:defRPr sz="1706">
                <a:solidFill>
                  <a:schemeClr val="tx1">
                    <a:tint val="75000"/>
                  </a:schemeClr>
                </a:solidFill>
              </a:defRPr>
            </a:lvl9pPr>
          </a:lstStyle>
          <a:p>
            <a:r>
              <a:rPr lang="es-ES" dirty="0"/>
              <a:t>Muchos funcionarios cursan estudios académicos en su tiempo libre. Los estudiantes que cursan estudios superiores pueden tener que realizar una tesis de maestría o doctorado. Los funcionarios de las Naciones Unidas que realizan este tipo de estudios personales en ocasiones desean escribir sobre un tema relacionado con la labor de las Naciones Unidas: por ejemplo, de su ámbito de responsabilidad en la Organización. </a:t>
            </a:r>
          </a:p>
          <a:p>
            <a:r>
              <a:rPr lang="es-ES" dirty="0"/>
              <a:t>Sergey es Coordinador de Proyectos en una misión sobre el terreno de las Naciones Unidas en </a:t>
            </a:r>
            <a:r>
              <a:rPr lang="es-ES" dirty="0" err="1"/>
              <a:t>Talusia</a:t>
            </a:r>
            <a:r>
              <a:rPr lang="es-ES" dirty="0"/>
              <a:t>. Está cursando una maestría en desarrollo internacional y ha decidido escribir su tesis sobre las mujeres y el desarrollo económico en </a:t>
            </a:r>
            <a:r>
              <a:rPr lang="es-ES" dirty="0" err="1"/>
              <a:t>Talusia</a:t>
            </a:r>
            <a:r>
              <a:rPr lang="es-ES" dirty="0"/>
              <a:t>, un tema del que también se ocupa como parte de sus tareas en las Naciones Unidas.</a:t>
            </a:r>
            <a:endParaRPr lang="en-US" dirty="0"/>
          </a:p>
        </p:txBody>
      </p:sp>
    </p:spTree>
    <p:extLst>
      <p:ext uri="{BB962C8B-B14F-4D97-AF65-F5344CB8AC3E}">
        <p14:creationId xmlns:p14="http://schemas.microsoft.com/office/powerpoint/2010/main" val="383691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Caso 1: cont.</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416502"/>
            <a:ext cx="11968873" cy="5741690"/>
          </a:xfrm>
          <a:prstGeom prst="rect">
            <a:avLst/>
          </a:prstGeom>
        </p:spPr>
        <p:txBody>
          <a:bodyPr>
            <a:noAutofit/>
          </a:bodyPr>
          <a:lstStyle>
            <a:defPPr>
              <a:defRPr lang="en-US"/>
            </a:defPPr>
            <a:lvl1pPr indent="0" algn="just" defTabSz="975208">
              <a:lnSpc>
                <a:spcPct val="200000"/>
              </a:lnSpc>
              <a:spcBef>
                <a:spcPts val="500"/>
              </a:spcBef>
              <a:spcAft>
                <a:spcPts val="1000"/>
              </a:spcAft>
              <a:buFont typeface="Arial" panose="020B0604020202020204" pitchFamily="34" charset="0"/>
              <a:buNone/>
              <a:defRPr sz="2000">
                <a:latin typeface="Roboto" panose="02000000000000000000" pitchFamily="2" charset="0"/>
                <a:ea typeface="Roboto" panose="02000000000000000000" pitchFamily="2" charset="0"/>
                <a:cs typeface="Tahoma" panose="020B0604030504040204" pitchFamily="34" charset="0"/>
              </a:defRPr>
            </a:lvl1pPr>
            <a:lvl2pPr marL="487604" indent="0" defTabSz="975208">
              <a:lnSpc>
                <a:spcPct val="90000"/>
              </a:lnSpc>
              <a:spcBef>
                <a:spcPts val="533"/>
              </a:spcBef>
              <a:buFont typeface="Arial" panose="020B0604020202020204" pitchFamily="34" charset="0"/>
              <a:buNone/>
              <a:defRPr sz="2133">
                <a:solidFill>
                  <a:schemeClr val="tx1">
                    <a:tint val="75000"/>
                  </a:schemeClr>
                </a:solidFill>
                <a:latin typeface="Roboto" panose="02000000000000000000" pitchFamily="2" charset="0"/>
                <a:ea typeface="Roboto" panose="02000000000000000000" pitchFamily="2" charset="0"/>
              </a:defRPr>
            </a:lvl2pPr>
            <a:lvl3pPr marL="975208" indent="0" defTabSz="975208">
              <a:lnSpc>
                <a:spcPct val="90000"/>
              </a:lnSpc>
              <a:spcBef>
                <a:spcPts val="533"/>
              </a:spcBef>
              <a:buFont typeface="Arial" panose="020B0604020202020204" pitchFamily="34" charset="0"/>
              <a:buNone/>
              <a:defRPr sz="1920">
                <a:solidFill>
                  <a:schemeClr val="tx1">
                    <a:tint val="75000"/>
                  </a:schemeClr>
                </a:solidFill>
                <a:latin typeface="Roboto" panose="02000000000000000000" pitchFamily="2" charset="0"/>
                <a:ea typeface="Roboto" panose="02000000000000000000" pitchFamily="2" charset="0"/>
              </a:defRPr>
            </a:lvl3pPr>
            <a:lvl4pPr marL="1462811" indent="0" defTabSz="975208">
              <a:lnSpc>
                <a:spcPct val="90000"/>
              </a:lnSpc>
              <a:spcBef>
                <a:spcPts val="533"/>
              </a:spcBef>
              <a:buFont typeface="Arial" panose="020B0604020202020204" pitchFamily="34" charset="0"/>
              <a:buNone/>
              <a:defRPr sz="1706">
                <a:solidFill>
                  <a:schemeClr val="tx1">
                    <a:tint val="75000"/>
                  </a:schemeClr>
                </a:solidFill>
                <a:latin typeface="Roboto" panose="02000000000000000000" pitchFamily="2" charset="0"/>
                <a:ea typeface="Roboto" panose="02000000000000000000" pitchFamily="2" charset="0"/>
              </a:defRPr>
            </a:lvl4pPr>
            <a:lvl5pPr marL="1950415" indent="0" defTabSz="975208">
              <a:lnSpc>
                <a:spcPct val="90000"/>
              </a:lnSpc>
              <a:spcBef>
                <a:spcPts val="533"/>
              </a:spcBef>
              <a:buFont typeface="Arial" panose="020B0604020202020204" pitchFamily="34" charset="0"/>
              <a:buNone/>
              <a:defRPr sz="1706">
                <a:solidFill>
                  <a:schemeClr val="tx1">
                    <a:tint val="75000"/>
                  </a:schemeClr>
                </a:solidFill>
                <a:latin typeface="Roboto" panose="02000000000000000000" pitchFamily="2" charset="0"/>
                <a:ea typeface="Roboto" panose="02000000000000000000" pitchFamily="2" charset="0"/>
              </a:defRPr>
            </a:lvl5pPr>
            <a:lvl6pPr marL="2438019" indent="0" defTabSz="975208">
              <a:lnSpc>
                <a:spcPct val="90000"/>
              </a:lnSpc>
              <a:spcBef>
                <a:spcPts val="533"/>
              </a:spcBef>
              <a:buFont typeface="Arial" panose="020B0604020202020204" pitchFamily="34" charset="0"/>
              <a:buNone/>
              <a:defRPr sz="1706">
                <a:solidFill>
                  <a:schemeClr val="tx1">
                    <a:tint val="75000"/>
                  </a:schemeClr>
                </a:solidFill>
              </a:defRPr>
            </a:lvl6pPr>
            <a:lvl7pPr marL="2925623" indent="0" defTabSz="975208">
              <a:lnSpc>
                <a:spcPct val="90000"/>
              </a:lnSpc>
              <a:spcBef>
                <a:spcPts val="533"/>
              </a:spcBef>
              <a:buFont typeface="Arial" panose="020B0604020202020204" pitchFamily="34" charset="0"/>
              <a:buNone/>
              <a:defRPr sz="1706">
                <a:solidFill>
                  <a:schemeClr val="tx1">
                    <a:tint val="75000"/>
                  </a:schemeClr>
                </a:solidFill>
              </a:defRPr>
            </a:lvl7pPr>
            <a:lvl8pPr marL="3413227" indent="0" defTabSz="975208">
              <a:lnSpc>
                <a:spcPct val="90000"/>
              </a:lnSpc>
              <a:spcBef>
                <a:spcPts val="533"/>
              </a:spcBef>
              <a:buFont typeface="Arial" panose="020B0604020202020204" pitchFamily="34" charset="0"/>
              <a:buNone/>
              <a:defRPr sz="1706">
                <a:solidFill>
                  <a:schemeClr val="tx1">
                    <a:tint val="75000"/>
                  </a:schemeClr>
                </a:solidFill>
              </a:defRPr>
            </a:lvl8pPr>
            <a:lvl9pPr marL="3900830" indent="0" defTabSz="975208">
              <a:lnSpc>
                <a:spcPct val="90000"/>
              </a:lnSpc>
              <a:spcBef>
                <a:spcPts val="533"/>
              </a:spcBef>
              <a:buFont typeface="Arial" panose="020B0604020202020204" pitchFamily="34" charset="0"/>
              <a:buNone/>
              <a:defRPr sz="1706">
                <a:solidFill>
                  <a:schemeClr val="tx1">
                    <a:tint val="75000"/>
                  </a:schemeClr>
                </a:solidFill>
              </a:defRPr>
            </a:lvl9pPr>
          </a:lstStyle>
          <a:p>
            <a:r>
              <a:rPr lang="es-ES" dirty="0"/>
              <a:t>Ha escrito un correo electrónico a su Oficina de Recursos Humanos con el objetivo de que le den el visto bueno para realizar cuestionarios y entrevistas a sus homólogos y colegas de las Naciones Unidas sobre el tema. </a:t>
            </a:r>
          </a:p>
          <a:p>
            <a:r>
              <a:rPr lang="es-ES" dirty="0"/>
              <a:t>Sergey tiene previsto realizar cuestionarios y entrevistas al personal de la Organización, incluido el personal del equipo en el país de </a:t>
            </a:r>
            <a:r>
              <a:rPr lang="es-ES" dirty="0" err="1"/>
              <a:t>Talusia</a:t>
            </a:r>
            <a:r>
              <a:rPr lang="es-ES" dirty="0"/>
              <a:t>, sus interlocutores en el Ministerio de Finanzas y el personal de una organización no gubernamental (ONG) local con la que interactúa en su calidad de funcionario de las Naciones Unidas. En su correo electrónico, menciona a la Oficina de Recursos Humanos que su propuesta de tesis se basa en el trabajo que realiza actualmente para la misión.</a:t>
            </a:r>
            <a:endParaRPr lang="en-US" dirty="0"/>
          </a:p>
        </p:txBody>
      </p:sp>
    </p:spTree>
    <p:extLst>
      <p:ext uri="{BB962C8B-B14F-4D97-AF65-F5344CB8AC3E}">
        <p14:creationId xmlns:p14="http://schemas.microsoft.com/office/powerpoint/2010/main" val="329434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Caso 1: cont.</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416502"/>
            <a:ext cx="11968873" cy="56663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gn="just">
              <a:lnSpc>
                <a:spcPct val="200000"/>
              </a:lnSpc>
              <a:spcBef>
                <a:spcPts val="500"/>
              </a:spcBef>
              <a:spcAft>
                <a:spcPts val="1000"/>
              </a:spcAft>
            </a:pPr>
            <a:r>
              <a:rPr lang="es-ES" dirty="0">
                <a:solidFill>
                  <a:schemeClr val="tx1"/>
                </a:solidFill>
                <a:cs typeface="Tahoma" panose="020B0604030504040204" pitchFamily="34" charset="0"/>
              </a:rPr>
              <a:t>Se compromete a garantizar que las identidades de quienes respondan a los cuestionarios se mantengan confidenciales y que la información recabada en las entrevistas solo se utilice como datos brutos para llevar a cabo el análisis y no se copie ni se cite. Su tesis se presentará ante un tribunal académico y, una vez aprobada, se publicará en una revista científica. </a:t>
            </a:r>
          </a:p>
          <a:p>
            <a:pPr algn="just">
              <a:lnSpc>
                <a:spcPct val="200000"/>
              </a:lnSpc>
              <a:spcBef>
                <a:spcPts val="500"/>
              </a:spcBef>
              <a:spcAft>
                <a:spcPts val="1000"/>
              </a:spcAft>
            </a:pPr>
            <a:r>
              <a:rPr lang="es-ES" dirty="0">
                <a:solidFill>
                  <a:schemeClr val="tx1"/>
                </a:solidFill>
                <a:cs typeface="Tahoma" panose="020B0604030504040204" pitchFamily="34" charset="0"/>
              </a:rPr>
              <a:t>Sin embargo, la Oficina de Recursos Humanos de Sergey le ha aconsejado que elija un tema para la tesis que no esté directamente relacionado con sus funciones en las Naciones Unidas ni con la misión. En consecuencia, Sergey está considerando la posibilidad de escribir su tesis sobre otro tema utilizando únicamente información pública de las Naciones Unidas, si fuera necesario.</a:t>
            </a:r>
            <a:endParaRPr lang="en-US" dirty="0">
              <a:solidFill>
                <a:schemeClr val="tx1"/>
              </a:solidFill>
              <a:cs typeface="Tahoma" panose="020B0604030504040204" pitchFamily="34" charset="0"/>
            </a:endParaRPr>
          </a:p>
        </p:txBody>
      </p:sp>
    </p:spTree>
    <p:extLst>
      <p:ext uri="{BB962C8B-B14F-4D97-AF65-F5344CB8AC3E}">
        <p14:creationId xmlns:p14="http://schemas.microsoft.com/office/powerpoint/2010/main" val="3953646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Caso 1: Debate</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515356"/>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es-ES" sz="2200" dirty="0">
                <a:solidFill>
                  <a:schemeClr val="tx1"/>
                </a:solidFill>
                <a:cs typeface="Tahoma" panose="020B0604030504040204" pitchFamily="34" charset="0"/>
              </a:rPr>
              <a:t>El facilitador leerá las preguntas de la Guía del líder para facilitar el debate.</a:t>
            </a:r>
          </a:p>
          <a:p>
            <a:pPr marL="342900" indent="-342900">
              <a:lnSpc>
                <a:spcPct val="115000"/>
              </a:lnSpc>
              <a:spcBef>
                <a:spcPts val="500"/>
              </a:spcBef>
              <a:spcAft>
                <a:spcPts val="1000"/>
              </a:spcAft>
              <a:buFont typeface="Arial" panose="020B0604020202020204" pitchFamily="34" charset="0"/>
              <a:buChar char="•"/>
            </a:pPr>
            <a:r>
              <a:rPr lang="es-ES" sz="2200" dirty="0">
                <a:solidFill>
                  <a:schemeClr val="tx1"/>
                </a:solidFill>
                <a:cs typeface="Tahoma" panose="020B0604030504040204" pitchFamily="34" charset="0"/>
              </a:rPr>
              <a:t>Se alienta a los participantes a contribuir con sus puntos de vista y experiencias.</a:t>
            </a:r>
            <a:endParaRPr lang="en-US" sz="2200" dirty="0">
              <a:solidFill>
                <a:schemeClr val="tx1"/>
              </a:solidFill>
              <a:cs typeface="Tahoma" panose="020B0604030504040204" pitchFamily="34" charset="0"/>
            </a:endParaRPr>
          </a:p>
        </p:txBody>
      </p:sp>
    </p:spTree>
    <p:extLst>
      <p:ext uri="{BB962C8B-B14F-4D97-AF65-F5344CB8AC3E}">
        <p14:creationId xmlns:p14="http://schemas.microsoft.com/office/powerpoint/2010/main" val="4190753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Caso 1: Key Messages</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265526"/>
            <a:ext cx="11968873" cy="5892666"/>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457200" indent="-457200" algn="just">
              <a:lnSpc>
                <a:spcPct val="115000"/>
              </a:lnSpc>
              <a:spcBef>
                <a:spcPts val="500"/>
              </a:spcBef>
              <a:spcAft>
                <a:spcPts val="1000"/>
              </a:spcAft>
              <a:buFont typeface="+mj-lt"/>
              <a:buAutoNum type="arabicPeriod"/>
            </a:pPr>
            <a:r>
              <a:rPr lang="es-ES" sz="1900" dirty="0">
                <a:solidFill>
                  <a:schemeClr val="tx1"/>
                </a:solidFill>
                <a:cs typeface="Tahoma" panose="020B0604030504040204" pitchFamily="34" charset="0"/>
              </a:rPr>
              <a:t>Los funcionarios no deben aprovechar sus cargos ni los conocimientos adquiridos en el desempeño de sus funciones oficiales para obtener beneficios personales, ni para beneficiar a terceros.</a:t>
            </a:r>
            <a:endParaRPr lang="en-US" sz="1900" dirty="0">
              <a:solidFill>
                <a:schemeClr val="tx1"/>
              </a:solidFill>
              <a:cs typeface="Tahoma" panose="020B0604030504040204" pitchFamily="34" charset="0"/>
            </a:endParaRPr>
          </a:p>
          <a:p>
            <a:pPr marL="457200" indent="-457200" algn="just">
              <a:lnSpc>
                <a:spcPct val="115000"/>
              </a:lnSpc>
              <a:spcBef>
                <a:spcPts val="500"/>
              </a:spcBef>
              <a:spcAft>
                <a:spcPts val="1000"/>
              </a:spcAft>
              <a:buFont typeface="+mj-lt"/>
              <a:buAutoNum type="arabicPeriod"/>
            </a:pPr>
            <a:r>
              <a:rPr lang="es-ES" sz="1900" dirty="0">
                <a:solidFill>
                  <a:schemeClr val="tx1"/>
                </a:solidFill>
                <a:cs typeface="Tahoma" panose="020B0604030504040204" pitchFamily="34" charset="0"/>
              </a:rPr>
              <a:t>﻿﻿Los funcionarios no podrán comunicar información de las Naciones Unidas que no se haya hecho pública, ni podrán utilizar su cargo en beneficio propio</a:t>
            </a:r>
            <a:endParaRPr lang="en-US" sz="1900" dirty="0">
              <a:solidFill>
                <a:schemeClr val="tx1"/>
              </a:solidFill>
              <a:cs typeface="Tahoma" panose="020B0604030504040204" pitchFamily="34" charset="0"/>
            </a:endParaRPr>
          </a:p>
          <a:p>
            <a:pPr marL="457200" indent="-457200" algn="just">
              <a:lnSpc>
                <a:spcPct val="115000"/>
              </a:lnSpc>
              <a:spcBef>
                <a:spcPts val="500"/>
              </a:spcBef>
              <a:spcAft>
                <a:spcPts val="1000"/>
              </a:spcAft>
              <a:buFont typeface="+mj-lt"/>
              <a:buAutoNum type="arabicPeriod"/>
            </a:pPr>
            <a:r>
              <a:rPr lang="es-ES" sz="1900" dirty="0">
                <a:solidFill>
                  <a:schemeClr val="tx1"/>
                </a:solidFill>
                <a:cs typeface="Tahoma" panose="020B0604030504040204" pitchFamily="34" charset="0"/>
              </a:rPr>
              <a:t>La divulgación de información privilegiada de las Naciones Unidas podría suponer una violación de la confidencialidad o poner en peligro la reputación y credibilidad de la Organización.</a:t>
            </a:r>
          </a:p>
          <a:p>
            <a:pPr marL="457200" indent="-457200" algn="just">
              <a:lnSpc>
                <a:spcPct val="115000"/>
              </a:lnSpc>
              <a:spcBef>
                <a:spcPts val="500"/>
              </a:spcBef>
              <a:spcAft>
                <a:spcPts val="1000"/>
              </a:spcAft>
              <a:buFont typeface="+mj-lt"/>
              <a:buAutoNum type="arabicPeriod"/>
            </a:pPr>
            <a:r>
              <a:rPr lang="es-ES" sz="1900" dirty="0">
                <a:solidFill>
                  <a:schemeClr val="tx1"/>
                </a:solidFill>
                <a:cs typeface="Tahoma" panose="020B0604030504040204" pitchFamily="34" charset="0"/>
              </a:rPr>
              <a:t>Todos los derechos sobre los trabajos que los funcionarios realicen en el desempeño de sus funciones oficiales, (de propiedad, autor y patente) pertenecerán a las Naciones Unidas.</a:t>
            </a:r>
            <a:r>
              <a:rPr lang="en-US" sz="1900" dirty="0">
                <a:solidFill>
                  <a:schemeClr val="tx1"/>
                </a:solidFill>
                <a:cs typeface="Tahoma" panose="020B0604030504040204" pitchFamily="34" charset="0"/>
              </a:rPr>
              <a:t> </a:t>
            </a:r>
          </a:p>
          <a:p>
            <a:pPr marL="457200" indent="-457200" algn="just">
              <a:lnSpc>
                <a:spcPct val="115000"/>
              </a:lnSpc>
              <a:spcBef>
                <a:spcPts val="500"/>
              </a:spcBef>
              <a:spcAft>
                <a:spcPts val="1000"/>
              </a:spcAft>
              <a:buFont typeface="+mj-lt"/>
              <a:buAutoNum type="arabicPeriod"/>
            </a:pPr>
            <a:r>
              <a:rPr lang="es-ES" sz="1900" dirty="0">
                <a:solidFill>
                  <a:schemeClr val="tx1"/>
                </a:solidFill>
                <a:cs typeface="Tahoma" panose="020B0604030504040204" pitchFamily="34" charset="0"/>
              </a:rPr>
              <a:t>﻿﻿Los funcionarios no pueden participar en ninguna encuesta o cuestionario relativo a las Naciones Unidas sin la debida autorización del personal directivo de la Organización.</a:t>
            </a:r>
          </a:p>
          <a:p>
            <a:pPr marL="457200" indent="-457200" algn="just">
              <a:lnSpc>
                <a:spcPct val="115000"/>
              </a:lnSpc>
              <a:spcBef>
                <a:spcPts val="500"/>
              </a:spcBef>
              <a:spcAft>
                <a:spcPts val="1000"/>
              </a:spcAft>
              <a:buFont typeface="+mj-lt"/>
              <a:buAutoNum type="arabicPeriod"/>
            </a:pPr>
            <a:r>
              <a:rPr lang="es-ES" sz="1900" dirty="0">
                <a:solidFill>
                  <a:schemeClr val="tx1"/>
                </a:solidFill>
                <a:cs typeface="Tahoma" panose="020B0604030504040204" pitchFamily="34" charset="0"/>
              </a:rPr>
              <a:t>﻿﻿En la realización de sus estudios académicos personales, los funcionarios deben abstenerse de hacer uso de información privilegiada de la ONU o de su acceso a recursos de la ONU.</a:t>
            </a:r>
          </a:p>
          <a:p>
            <a:pPr marL="457200" indent="-457200" algn="just">
              <a:lnSpc>
                <a:spcPct val="115000"/>
              </a:lnSpc>
              <a:spcBef>
                <a:spcPts val="500"/>
              </a:spcBef>
              <a:spcAft>
                <a:spcPts val="1000"/>
              </a:spcAft>
              <a:buFont typeface="+mj-lt"/>
              <a:buAutoNum type="arabicPeriod"/>
            </a:pPr>
            <a:r>
              <a:rPr lang="es-ES" sz="1900" dirty="0">
                <a:solidFill>
                  <a:schemeClr val="tx1"/>
                </a:solidFill>
                <a:cs typeface="Tahoma" panose="020B0604030504040204" pitchFamily="34" charset="0"/>
              </a:rPr>
              <a:t>﻿﻿Toda publicación prevista que guarde relación con los propósitos, actividades o intereses de las Naciones Unidas debe ser aprobada antes de publicarse e incluir un descargo de responsabilidad.</a:t>
            </a:r>
          </a:p>
        </p:txBody>
      </p:sp>
    </p:spTree>
    <p:extLst>
      <p:ext uri="{BB962C8B-B14F-4D97-AF65-F5344CB8AC3E}">
        <p14:creationId xmlns:p14="http://schemas.microsoft.com/office/powerpoint/2010/main" val="2781537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5"/>
            <a:ext cx="12819234" cy="1088136"/>
          </a:xfrm>
        </p:spPr>
        <p:txBody>
          <a:bodyPr lIns="91440" tIns="45720" rIns="91440" bIns="45720" anchor="b">
            <a:noAutofit/>
          </a:bodyPr>
          <a:lstStyle/>
          <a:p>
            <a:r>
              <a:rPr lang="en-US" sz="4400" dirty="0">
                <a:solidFill>
                  <a:srgbClr val="149ED9"/>
                </a:solidFill>
                <a:latin typeface="Roboto"/>
                <a:ea typeface="Roboto"/>
              </a:rPr>
              <a:t>Caso 2:	</a:t>
            </a:r>
            <a:r>
              <a:rPr kumimoji="0" lang="en-US" sz="4400" b="1" i="0" u="none" strike="noStrike" kern="1200" cap="none" spc="0" normalizeH="0" baseline="0" noProof="0" dirty="0" err="1">
                <a:ln>
                  <a:noFill/>
                </a:ln>
                <a:solidFill>
                  <a:srgbClr val="149ED9"/>
                </a:solidFill>
                <a:effectLst/>
                <a:uLnTx/>
                <a:uFillTx/>
                <a:latin typeface="Roboto"/>
                <a:ea typeface="Roboto"/>
                <a:cs typeface="+mj-cs"/>
              </a:rPr>
              <a:t>Participación</a:t>
            </a:r>
            <a:r>
              <a:rPr kumimoji="0" lang="en-US" sz="4400" b="1" i="0" u="none" strike="noStrike" kern="1200" cap="none" spc="0" normalizeH="0" baseline="0" noProof="0" dirty="0">
                <a:ln>
                  <a:noFill/>
                </a:ln>
                <a:solidFill>
                  <a:srgbClr val="149ED9"/>
                </a:solidFill>
                <a:effectLst/>
                <a:uLnTx/>
                <a:uFillTx/>
                <a:latin typeface="Roboto"/>
                <a:ea typeface="Roboto"/>
                <a:cs typeface="+mj-cs"/>
              </a:rPr>
              <a:t> </a:t>
            </a:r>
            <a:r>
              <a:rPr kumimoji="0" lang="en-US" sz="4400" b="1" i="0" u="none" strike="noStrike" kern="1200" cap="none" spc="0" normalizeH="0" baseline="0" noProof="0" dirty="0" err="1">
                <a:ln>
                  <a:noFill/>
                </a:ln>
                <a:solidFill>
                  <a:srgbClr val="149ED9"/>
                </a:solidFill>
                <a:effectLst/>
                <a:uLnTx/>
                <a:uFillTx/>
                <a:latin typeface="Roboto"/>
                <a:ea typeface="Roboto"/>
                <a:cs typeface="+mj-cs"/>
              </a:rPr>
              <a:t>en</a:t>
            </a:r>
            <a:r>
              <a:rPr kumimoji="0" lang="en-US" sz="4400" b="1" i="0" u="none" strike="noStrike" kern="1200" cap="none" spc="0" normalizeH="0" baseline="0" noProof="0" dirty="0">
                <a:ln>
                  <a:noFill/>
                </a:ln>
                <a:solidFill>
                  <a:srgbClr val="149ED9"/>
                </a:solidFill>
                <a:effectLst/>
                <a:uLnTx/>
                <a:uFillTx/>
                <a:latin typeface="Roboto"/>
                <a:ea typeface="Roboto"/>
                <a:cs typeface="+mj-cs"/>
              </a:rPr>
              <a:t> juntas, </a:t>
            </a:r>
            <a:r>
              <a:rPr kumimoji="0" lang="en-US" sz="4400" b="1" i="0" u="none" strike="noStrike" kern="1200" cap="none" spc="0" normalizeH="0" baseline="0" noProof="0" dirty="0" err="1">
                <a:ln>
                  <a:noFill/>
                </a:ln>
                <a:solidFill>
                  <a:srgbClr val="149ED9"/>
                </a:solidFill>
                <a:effectLst/>
                <a:uLnTx/>
                <a:uFillTx/>
                <a:latin typeface="Roboto"/>
                <a:ea typeface="Roboto"/>
                <a:cs typeface="+mj-cs"/>
              </a:rPr>
              <a:t>paneles</a:t>
            </a:r>
            <a:r>
              <a:rPr kumimoji="0" lang="en-US" sz="4400" b="1" i="0" u="none" strike="noStrike" kern="1200" cap="none" spc="0" normalizeH="0" baseline="0" noProof="0" dirty="0">
                <a:ln>
                  <a:noFill/>
                </a:ln>
                <a:solidFill>
                  <a:srgbClr val="149ED9"/>
                </a:solidFill>
                <a:effectLst/>
                <a:uLnTx/>
                <a:uFillTx/>
                <a:latin typeface="Roboto"/>
                <a:ea typeface="Roboto"/>
                <a:cs typeface="+mj-cs"/>
              </a:rPr>
              <a:t>, </a:t>
            </a:r>
            <a:br>
              <a:rPr kumimoji="0" lang="en-US" sz="4400" b="1" i="0" u="none" strike="noStrike" kern="1200" cap="none" spc="0" normalizeH="0" baseline="0" noProof="0" dirty="0">
                <a:ln>
                  <a:noFill/>
                </a:ln>
                <a:solidFill>
                  <a:srgbClr val="149ED9"/>
                </a:solidFill>
                <a:effectLst/>
                <a:uLnTx/>
                <a:uFillTx/>
                <a:latin typeface="Roboto"/>
                <a:ea typeface="Roboto"/>
                <a:cs typeface="+mj-cs"/>
              </a:rPr>
            </a:br>
            <a:r>
              <a:rPr kumimoji="0" lang="en-US" sz="4400" b="1" i="0" u="none" strike="noStrike" kern="1200" cap="none" spc="0" normalizeH="0" baseline="0" noProof="0" dirty="0">
                <a:ln>
                  <a:noFill/>
                </a:ln>
                <a:solidFill>
                  <a:srgbClr val="149ED9"/>
                </a:solidFill>
                <a:effectLst/>
                <a:uLnTx/>
                <a:uFillTx/>
                <a:latin typeface="Roboto"/>
                <a:ea typeface="Roboto"/>
                <a:cs typeface="+mj-cs"/>
              </a:rPr>
              <a:t>		</a:t>
            </a:r>
            <a:r>
              <a:rPr kumimoji="0" lang="en-US" sz="2800" b="1" i="0" u="none" strike="noStrike" kern="1200" cap="none" spc="0" normalizeH="0" baseline="0" noProof="0" dirty="0">
                <a:ln>
                  <a:noFill/>
                </a:ln>
                <a:solidFill>
                  <a:srgbClr val="149ED9"/>
                </a:solidFill>
                <a:effectLst/>
                <a:uLnTx/>
                <a:uFillTx/>
                <a:latin typeface="Roboto"/>
                <a:ea typeface="Roboto"/>
                <a:cs typeface="+mj-cs"/>
              </a:rPr>
              <a:t>COMITÉS, GRUPOS DE EXPERTOS Y ÓRGANOS SIMILARES</a:t>
            </a:r>
            <a:endParaRPr lang="en-US" sz="28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86990" y="1407085"/>
            <a:ext cx="12121071" cy="5635528"/>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gn="just">
              <a:lnSpc>
                <a:spcPct val="115000"/>
              </a:lnSpc>
              <a:spcBef>
                <a:spcPts val="500"/>
              </a:spcBef>
              <a:spcAft>
                <a:spcPts val="1000"/>
              </a:spcAft>
            </a:pPr>
            <a:endParaRPr lang="en-US" sz="1000" dirty="0">
              <a:solidFill>
                <a:schemeClr val="tx1"/>
              </a:solidFill>
              <a:cs typeface="Tahoma" panose="020B0604030504040204" pitchFamily="34" charset="0"/>
            </a:endParaRPr>
          </a:p>
          <a:p>
            <a:pPr marL="0" marR="0" lvl="0" indent="0" algn="just" defTabSz="914400" rtl="0" eaLnBrk="1" fontAlgn="auto" latinLnBrk="0" hangingPunct="1">
              <a:lnSpc>
                <a:spcPct val="150000"/>
              </a:lnSpc>
              <a:spcBef>
                <a:spcPts val="50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Tahoma" panose="020B0604030504040204" pitchFamily="34" charset="0"/>
              </a:rPr>
              <a:t>Jaime:	El siguiente tema que trataremos es la participación en juntas, paneles, comités, grupos de expertos u órganos similares externos a la Organización.</a:t>
            </a:r>
          </a:p>
          <a:p>
            <a:pPr marL="0" marR="0" lvl="0" indent="0" algn="just" defTabSz="914400" rtl="0" eaLnBrk="1" fontAlgn="auto" latinLnBrk="0" hangingPunct="1">
              <a:lnSpc>
                <a:spcPct val="150000"/>
              </a:lnSpc>
              <a:spcBef>
                <a:spcPts val="50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Tahoma" panose="020B0604030504040204" pitchFamily="34" charset="0"/>
              </a:rPr>
              <a:t>Hala:	Una vez formé parte de la junta consultiva de una ONG.</a:t>
            </a:r>
          </a:p>
          <a:p>
            <a:pPr marL="0" marR="0" lvl="0" indent="0" algn="just" defTabSz="914400" rtl="0" eaLnBrk="1" fontAlgn="auto" latinLnBrk="0" hangingPunct="1">
              <a:lnSpc>
                <a:spcPct val="150000"/>
              </a:lnSpc>
              <a:spcBef>
                <a:spcPts val="50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Tahoma" panose="020B0604030504040204" pitchFamily="34" charset="0"/>
              </a:rPr>
              <a:t>Jaime:	¿Fue a título oficial o personal, Hala?</a:t>
            </a:r>
          </a:p>
          <a:p>
            <a:pPr marL="0" marR="0" lvl="0" indent="0" algn="just" defTabSz="914400" rtl="0" eaLnBrk="1" fontAlgn="auto" latinLnBrk="0" hangingPunct="1">
              <a:lnSpc>
                <a:spcPct val="150000"/>
              </a:lnSpc>
              <a:spcBef>
                <a:spcPts val="50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Tahoma" panose="020B0604030504040204" pitchFamily="34" charset="0"/>
              </a:rPr>
              <a:t>Hala:	Personal, creo. ¿Tiene importancia?</a:t>
            </a:r>
          </a:p>
          <a:p>
            <a:pPr marL="0" marR="0" lvl="0" indent="0" algn="just" defTabSz="914400" rtl="0" eaLnBrk="1" fontAlgn="auto" latinLnBrk="0" hangingPunct="1">
              <a:lnSpc>
                <a:spcPct val="150000"/>
              </a:lnSpc>
              <a:spcBef>
                <a:spcPts val="50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Tahoma" panose="020B0604030504040204" pitchFamily="34" charset="0"/>
              </a:rPr>
              <a:t>Jaime:	Es un buen punto de partida, ya que el hecho de participar a título oficial o personal es muy relevante a la hora de evaluar la participación. </a:t>
            </a:r>
          </a:p>
          <a:p>
            <a:pPr marL="0" marR="0" lvl="0" indent="0" algn="just" defTabSz="914400" rtl="0" eaLnBrk="1" fontAlgn="auto" latinLnBrk="0" hangingPunct="1">
              <a:lnSpc>
                <a:spcPct val="150000"/>
              </a:lnSpc>
              <a:spcBef>
                <a:spcPts val="50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Tahoma" panose="020B0604030504040204" pitchFamily="34" charset="0"/>
              </a:rPr>
              <a:t>Por ejemplo, si los invitaran a formar parte de una junta consultiva a título oficial para representar las opiniones e intereses de la Organización, no se trataría de una actividad externa. Por el contrario, si se aprobara, dicha participación formaría parte de sus obligaciones y responsabilidades oficiales. Al examinar la invitación, la dirección tendría en cuenta —al igual que en el caso de cualquier otro compromiso oficial con entidades externas— si la entidad tiene una relación institucional con las Naciones Unidas, como un memorando de entendimiento; si se trata, por ejemplo, de un proveedor de servicios, un donante, un receptor de fondos de las Naciones Unidas o un asociado en la ejecución; si su participación serviría a los intereses de la Organización y contribuiría a la consecución de sus objetivos; si la actividad está en consonancia con la labor que llevan a cabo las oficinas pertinentes; si su participación no daría lugar a riesgos para la reputación ni a conflictos de intereses, y si son las personas adecuadas para llevar a cabo esas actividades de representación.</a:t>
            </a:r>
          </a:p>
        </p:txBody>
      </p:sp>
      <p:pic>
        <p:nvPicPr>
          <p:cNvPr id="3" name="Graphic 2" descr="Video camera with solid fill">
            <a:hlinkClick r:id="rId4"/>
            <a:extLst>
              <a:ext uri="{FF2B5EF4-FFF2-40B4-BE49-F238E27FC236}">
                <a16:creationId xmlns:a16="http://schemas.microsoft.com/office/drawing/2014/main" id="{0C43F663-E003-843D-A686-5C5A3DF5B96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rcRect/>
          <a:stretch/>
        </p:blipFill>
        <p:spPr>
          <a:xfrm>
            <a:off x="11506311" y="-337729"/>
            <a:ext cx="1472227" cy="1472227"/>
          </a:xfrm>
          <a:prstGeom prst="rect">
            <a:avLst/>
          </a:prstGeom>
        </p:spPr>
      </p:pic>
      <p:pic>
        <p:nvPicPr>
          <p:cNvPr id="6" name="Picture 5">
            <a:hlinkClick r:id="rId4"/>
            <a:extLst>
              <a:ext uri="{FF2B5EF4-FFF2-40B4-BE49-F238E27FC236}">
                <a16:creationId xmlns:a16="http://schemas.microsoft.com/office/drawing/2014/main" id="{A7DB848E-2951-06A3-2491-5C611AA8108B}"/>
              </a:ext>
            </a:extLst>
          </p:cNvPr>
          <p:cNvPicPr>
            <a:picLocks noGrp="1" noRot="1" noChangeAspect="1" noMove="1" noResize="1" noEditPoints="1" noAdjustHandles="1" noChangeArrowheads="1" noChangeShapeType="1" noCrop="1"/>
          </p:cNvPicPr>
          <p:nvPr/>
        </p:nvPicPr>
        <p:blipFill>
          <a:blip r:embed="rId7"/>
          <a:stretch>
            <a:fillRect/>
          </a:stretch>
        </p:blipFill>
        <p:spPr>
          <a:xfrm>
            <a:off x="11697807" y="398384"/>
            <a:ext cx="570393" cy="606800"/>
          </a:xfrm>
          <a:prstGeom prst="rect">
            <a:avLst/>
          </a:prstGeom>
        </p:spPr>
      </p:pic>
    </p:spTree>
    <p:extLst>
      <p:ext uri="{BB962C8B-B14F-4D97-AF65-F5344CB8AC3E}">
        <p14:creationId xmlns:p14="http://schemas.microsoft.com/office/powerpoint/2010/main" val="451512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5"/>
            <a:ext cx="12819234" cy="1088136"/>
          </a:xfrm>
        </p:spPr>
        <p:txBody>
          <a:bodyPr lIns="91440" tIns="45720" rIns="91440" bIns="45720" anchor="b">
            <a:noAutofit/>
          </a:bodyPr>
          <a:lstStyle/>
          <a:p>
            <a:r>
              <a:rPr lang="en-US" sz="4400" dirty="0">
                <a:solidFill>
                  <a:srgbClr val="149ED9"/>
                </a:solidFill>
                <a:latin typeface="Roboto"/>
                <a:ea typeface="Roboto"/>
              </a:rPr>
              <a:t>Caso 2:	cont.</a:t>
            </a:r>
            <a:br>
              <a:rPr lang="en-US" sz="4400" dirty="0">
                <a:solidFill>
                  <a:srgbClr val="149ED9"/>
                </a:solidFill>
                <a:latin typeface="Roboto"/>
                <a:ea typeface="Roboto"/>
              </a:rPr>
            </a:br>
            <a:r>
              <a:rPr lang="en-US" sz="4400" dirty="0">
                <a:solidFill>
                  <a:srgbClr val="149ED9"/>
                </a:solidFill>
                <a:latin typeface="Roboto"/>
                <a:ea typeface="Roboto"/>
              </a:rPr>
              <a:t>			</a:t>
            </a:r>
            <a:endParaRPr lang="en-US" sz="28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86990" y="885557"/>
            <a:ext cx="11981210" cy="6214577"/>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gn="just">
              <a:lnSpc>
                <a:spcPct val="150000"/>
              </a:lnSpc>
              <a:spcBef>
                <a:spcPts val="500"/>
              </a:spcBef>
              <a:spcAft>
                <a:spcPts val="1000"/>
              </a:spcAft>
            </a:pPr>
            <a:r>
              <a:rPr lang="es-ES" sz="1300" dirty="0">
                <a:solidFill>
                  <a:schemeClr val="tx1"/>
                </a:solidFill>
                <a:cs typeface="Tahoma" panose="020B0604030504040204" pitchFamily="34" charset="0"/>
              </a:rPr>
              <a:t>Hala: 	Entonces, si me invitaran, ¿la dirección podría decidir que no soy apta para formar parte de la junta consultiva, pero sí lo es alguno de mis colegas?</a:t>
            </a:r>
          </a:p>
          <a:p>
            <a:pPr algn="just">
              <a:lnSpc>
                <a:spcPct val="150000"/>
              </a:lnSpc>
              <a:spcBef>
                <a:spcPts val="500"/>
              </a:spcBef>
              <a:spcAft>
                <a:spcPts val="1000"/>
              </a:spcAft>
            </a:pPr>
            <a:r>
              <a:rPr lang="es-ES" sz="1300" dirty="0">
                <a:solidFill>
                  <a:schemeClr val="tx1"/>
                </a:solidFill>
                <a:cs typeface="Tahoma" panose="020B0604030504040204" pitchFamily="34" charset="0"/>
              </a:rPr>
              <a:t>Jaime: 	En principio, sí. Si la participación se realiza a título oficial para representar las opiniones y los intereses de la Organización, esta decidirá quién es la persona más adecuada para llevar a cabo dichas actividades de representación. </a:t>
            </a:r>
          </a:p>
          <a:p>
            <a:pPr algn="just">
              <a:lnSpc>
                <a:spcPct val="150000"/>
              </a:lnSpc>
              <a:spcBef>
                <a:spcPts val="500"/>
              </a:spcBef>
              <a:spcAft>
                <a:spcPts val="1000"/>
              </a:spcAft>
            </a:pPr>
            <a:r>
              <a:rPr lang="es-ES" sz="1300" dirty="0">
                <a:solidFill>
                  <a:schemeClr val="tx1"/>
                </a:solidFill>
                <a:cs typeface="Tahoma" panose="020B0604030504040204" pitchFamily="34" charset="0"/>
              </a:rPr>
              <a:t>Sergio:	¿Y si me han invitado a formar parte de una comisión de cooperación para el desarrollo creada por mi Gobierno para obtener asesoramiento sobre sus actividades de asistencia para el desarrollo? Sería una gran oportunidad para mí, como Oficial del área de los Objetivos de Desarrollo Sostenible (ODS), de influir en cómo se canaliza la financiación del desarrollo para apoyar los ODS. </a:t>
            </a:r>
          </a:p>
          <a:p>
            <a:pPr algn="just">
              <a:lnSpc>
                <a:spcPct val="150000"/>
              </a:lnSpc>
              <a:spcBef>
                <a:spcPts val="500"/>
              </a:spcBef>
              <a:spcAft>
                <a:spcPts val="1000"/>
              </a:spcAft>
            </a:pPr>
            <a:r>
              <a:rPr lang="es-ES" sz="1300" dirty="0">
                <a:solidFill>
                  <a:schemeClr val="tx1"/>
                </a:solidFill>
                <a:cs typeface="Tahoma" panose="020B0604030504040204" pitchFamily="34" charset="0"/>
              </a:rPr>
              <a:t>Jaime: 	Se trata de un asunto delicado porque, según la Carta de las Naciones Unidas y el Estatuto del Personal, los funcionarios no pueden solicitar ni recibir instrucciones de ningún Gobierno ni de ninguna fuente ajena a la Organización, y deben desempeñar sus funciones y regular su conducta teniendo en cuenta solamente los intereses de las Naciones Unidas.</a:t>
            </a:r>
          </a:p>
          <a:p>
            <a:pPr algn="just">
              <a:lnSpc>
                <a:spcPct val="150000"/>
              </a:lnSpc>
              <a:spcBef>
                <a:spcPts val="500"/>
              </a:spcBef>
              <a:spcAft>
                <a:spcPts val="1000"/>
              </a:spcAft>
            </a:pPr>
            <a:r>
              <a:rPr lang="es-ES" sz="1300" dirty="0">
                <a:solidFill>
                  <a:schemeClr val="tx1"/>
                </a:solidFill>
                <a:cs typeface="Tahoma" panose="020B0604030504040204" pitchFamily="34" charset="0"/>
              </a:rPr>
              <a:t>Sergio: 	¿Qué significa "teniendo en cuenta solamente"?</a:t>
            </a:r>
          </a:p>
          <a:p>
            <a:pPr algn="just">
              <a:lnSpc>
                <a:spcPct val="150000"/>
              </a:lnSpc>
              <a:spcBef>
                <a:spcPts val="500"/>
              </a:spcBef>
              <a:spcAft>
                <a:spcPts val="1000"/>
              </a:spcAft>
            </a:pPr>
            <a:r>
              <a:rPr lang="es-ES" sz="1300" dirty="0">
                <a:solidFill>
                  <a:schemeClr val="tx1"/>
                </a:solidFill>
                <a:cs typeface="Tahoma" panose="020B0604030504040204" pitchFamily="34" charset="0"/>
              </a:rPr>
              <a:t>Jaime: 	Significa que debemos anteponer las opiniones y los intereses de la Organización a cualquier opinión o interés personal, nacional o de otro tipo.</a:t>
            </a:r>
          </a:p>
          <a:p>
            <a:pPr algn="just">
              <a:lnSpc>
                <a:spcPct val="150000"/>
              </a:lnSpc>
              <a:spcBef>
                <a:spcPts val="500"/>
              </a:spcBef>
              <a:spcAft>
                <a:spcPts val="1000"/>
              </a:spcAft>
            </a:pPr>
            <a:r>
              <a:rPr lang="es-ES" sz="1300" dirty="0">
                <a:solidFill>
                  <a:schemeClr val="tx1"/>
                </a:solidFill>
                <a:cs typeface="Tahoma" panose="020B0604030504040204" pitchFamily="34" charset="0"/>
              </a:rPr>
              <a:t>Sergio: 	Pero mi participación sí serviría a los intereses de los ODS y, por lo tanto, de las Naciones Unidas.</a:t>
            </a:r>
          </a:p>
          <a:p>
            <a:pPr algn="just">
              <a:lnSpc>
                <a:spcPct val="150000"/>
              </a:lnSpc>
              <a:spcBef>
                <a:spcPts val="500"/>
              </a:spcBef>
              <a:spcAft>
                <a:spcPts val="1000"/>
              </a:spcAft>
            </a:pPr>
            <a:r>
              <a:rPr lang="es-ES" sz="1300" dirty="0">
                <a:solidFill>
                  <a:schemeClr val="tx1"/>
                </a:solidFill>
                <a:cs typeface="Tahoma" panose="020B0604030504040204" pitchFamily="34" charset="0"/>
              </a:rPr>
              <a:t>Jaime: 	Puede ser, pero resultaría incoherente con tu condición de funcionario público internacional independiente nombrado por el Secretario General, responsable ante él y bajo su autoridad exclusiva, servir a título personal en una junta o entidad vinculada a tu gobierno nacional. </a:t>
            </a:r>
          </a:p>
        </p:txBody>
      </p:sp>
    </p:spTree>
    <p:extLst>
      <p:ext uri="{BB962C8B-B14F-4D97-AF65-F5344CB8AC3E}">
        <p14:creationId xmlns:p14="http://schemas.microsoft.com/office/powerpoint/2010/main" val="212381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1C80-E866-DF4A-9F35-4D8AD4C101BD}"/>
              </a:ext>
            </a:extLst>
          </p:cNvPr>
          <p:cNvSpPr>
            <a:spLocks noGrp="1"/>
          </p:cNvSpPr>
          <p:nvPr>
            <p:ph type="title"/>
          </p:nvPr>
        </p:nvSpPr>
        <p:spPr>
          <a:xfrm>
            <a:off x="79652" y="431576"/>
            <a:ext cx="12819234" cy="1083780"/>
          </a:xfrm>
        </p:spPr>
        <p:txBody>
          <a:bodyPr lIns="91440" tIns="45720" rIns="91440" bIns="45720" anchor="b">
            <a:noAutofit/>
          </a:bodyPr>
          <a:lstStyle/>
          <a:p>
            <a:r>
              <a:rPr lang="en-US" sz="4400">
                <a:latin typeface="Roboto"/>
                <a:ea typeface="Roboto"/>
              </a:rPr>
              <a:t>INTRODUCCIÓN</a:t>
            </a:r>
            <a:endParaRPr lang="en-US" sz="4400" dirty="0">
              <a:latin typeface="Roboto"/>
              <a:ea typeface="Roboto"/>
            </a:endParaRPr>
          </a:p>
        </p:txBody>
      </p:sp>
      <p:graphicFrame>
        <p:nvGraphicFramePr>
          <p:cNvPr id="4" name="Table 4">
            <a:extLst>
              <a:ext uri="{FF2B5EF4-FFF2-40B4-BE49-F238E27FC236}">
                <a16:creationId xmlns:a16="http://schemas.microsoft.com/office/drawing/2014/main" id="{570DC2B0-9814-3A6C-DE02-EBCAA0B6BF5F}"/>
              </a:ext>
            </a:extLst>
          </p:cNvPr>
          <p:cNvGraphicFramePr>
            <a:graphicFrameLocks noGrp="1"/>
          </p:cNvGraphicFramePr>
          <p:nvPr>
            <p:extLst>
              <p:ext uri="{D42A27DB-BD31-4B8C-83A1-F6EECF244321}">
                <p14:modId xmlns:p14="http://schemas.microsoft.com/office/powerpoint/2010/main" val="75909208"/>
              </p:ext>
            </p:extLst>
          </p:nvPr>
        </p:nvGraphicFramePr>
        <p:xfrm>
          <a:off x="168767" y="1783589"/>
          <a:ext cx="12153861" cy="1402080"/>
        </p:xfrm>
        <a:graphic>
          <a:graphicData uri="http://schemas.openxmlformats.org/drawingml/2006/table">
            <a:tbl>
              <a:tblPr firstRow="1" bandRow="1">
                <a:tableStyleId>{2D5ABB26-0587-4C30-8999-92F81FD0307C}</a:tableStyleId>
              </a:tblPr>
              <a:tblGrid>
                <a:gridCol w="12153861">
                  <a:extLst>
                    <a:ext uri="{9D8B030D-6E8A-4147-A177-3AD203B41FA5}">
                      <a16:colId xmlns:a16="http://schemas.microsoft.com/office/drawing/2014/main" val="3239616676"/>
                    </a:ext>
                  </a:extLst>
                </a:gridCol>
              </a:tblGrid>
              <a:tr h="370840">
                <a:tc>
                  <a:txBody>
                    <a:bodyPr/>
                    <a:lstStyle/>
                    <a:p>
                      <a:r>
                        <a:rPr lang="es-ES" sz="2800" b="1" dirty="0">
                          <a:solidFill>
                            <a:schemeClr val="bg1"/>
                          </a:solidFill>
                          <a:latin typeface="Roboto" panose="02000000000000000000" pitchFamily="2" charset="0"/>
                          <a:ea typeface="Roboto" panose="02000000000000000000" pitchFamily="2" charset="0"/>
                        </a:rPr>
                        <a:t>¿SOBRE QUÉ DEBATIREMOS?</a:t>
                      </a:r>
                      <a:endParaRPr lang="en-US" sz="2800" b="1" dirty="0">
                        <a:solidFill>
                          <a:schemeClr val="bg1"/>
                        </a:solidFill>
                        <a:latin typeface="Roboto" panose="02000000000000000000" pitchFamily="2" charset="0"/>
                        <a:ea typeface="Roboto" panose="02000000000000000000" pitchFamily="2" charset="0"/>
                      </a:endParaRPr>
                    </a:p>
                    <a:p>
                      <a:endParaRPr lang="en-US" sz="2400" b="1" dirty="0">
                        <a:solidFill>
                          <a:schemeClr val="bg1"/>
                        </a:solidFill>
                        <a:latin typeface="Roboto" panose="02000000000000000000" pitchFamily="2" charset="0"/>
                        <a:ea typeface="Roboto"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900602"/>
                  </a:ext>
                </a:extLst>
              </a:tr>
              <a:tr h="370840">
                <a:tc>
                  <a:txBody>
                    <a:bodyPr/>
                    <a:lstStyle/>
                    <a:p>
                      <a:pPr marL="342900" indent="-342900">
                        <a:buFont typeface="Arial" panose="020B0604020202020204" pitchFamily="34" charset="0"/>
                        <a:buChar char="•"/>
                      </a:pPr>
                      <a:r>
                        <a:rPr lang="en-US" sz="2800" dirty="0" err="1">
                          <a:solidFill>
                            <a:schemeClr val="bg1"/>
                          </a:solidFill>
                          <a:latin typeface="Roboto" panose="02000000000000000000" pitchFamily="2" charset="0"/>
                          <a:ea typeface="Roboto" panose="02000000000000000000" pitchFamily="2" charset="0"/>
                        </a:rPr>
                        <a:t>Actividades</a:t>
                      </a:r>
                      <a:r>
                        <a:rPr lang="en-US" sz="2800" dirty="0">
                          <a:solidFill>
                            <a:schemeClr val="bg1"/>
                          </a:solidFill>
                          <a:latin typeface="Roboto" panose="02000000000000000000" pitchFamily="2" charset="0"/>
                          <a:ea typeface="Roboto" panose="02000000000000000000" pitchFamily="2" charset="0"/>
                        </a:rPr>
                        <a:t> </a:t>
                      </a:r>
                      <a:r>
                        <a:rPr lang="en-US" sz="2800" dirty="0" err="1">
                          <a:solidFill>
                            <a:schemeClr val="bg1"/>
                          </a:solidFill>
                          <a:latin typeface="Roboto" panose="02000000000000000000" pitchFamily="2" charset="0"/>
                          <a:ea typeface="Roboto" panose="02000000000000000000" pitchFamily="2" charset="0"/>
                        </a:rPr>
                        <a:t>externas</a:t>
                      </a:r>
                      <a:r>
                        <a:rPr lang="en-US" sz="2800" dirty="0">
                          <a:solidFill>
                            <a:schemeClr val="bg1"/>
                          </a:solidFill>
                          <a:latin typeface="Roboto" panose="02000000000000000000" pitchFamily="2" charset="0"/>
                          <a:ea typeface="Roboto" panose="02000000000000000000" pitchFamily="2" charset="0"/>
                        </a:rPr>
                        <a:t>: ¿</a:t>
                      </a:r>
                      <a:r>
                        <a:rPr lang="en-US" sz="2800" dirty="0" err="1">
                          <a:solidFill>
                            <a:schemeClr val="bg1"/>
                          </a:solidFill>
                          <a:latin typeface="Roboto" panose="02000000000000000000" pitchFamily="2" charset="0"/>
                          <a:ea typeface="Roboto" panose="02000000000000000000" pitchFamily="2" charset="0"/>
                        </a:rPr>
                        <a:t>cómo</a:t>
                      </a:r>
                      <a:r>
                        <a:rPr lang="en-US" sz="2800" dirty="0">
                          <a:solidFill>
                            <a:schemeClr val="bg1"/>
                          </a:solidFill>
                          <a:latin typeface="Roboto" panose="02000000000000000000" pitchFamily="2" charset="0"/>
                          <a:ea typeface="Roboto" panose="02000000000000000000" pitchFamily="2" charset="0"/>
                        </a:rPr>
                        <a:t> </a:t>
                      </a:r>
                      <a:r>
                        <a:rPr lang="en-US" sz="2800" dirty="0" err="1">
                          <a:solidFill>
                            <a:schemeClr val="bg1"/>
                          </a:solidFill>
                          <a:latin typeface="Roboto" panose="02000000000000000000" pitchFamily="2" charset="0"/>
                          <a:ea typeface="Roboto" panose="02000000000000000000" pitchFamily="2" charset="0"/>
                        </a:rPr>
                        <a:t>proceder</a:t>
                      </a:r>
                      <a:r>
                        <a:rPr lang="en-US" sz="2800" dirty="0">
                          <a:solidFill>
                            <a:schemeClr val="bg1"/>
                          </a:solidFill>
                          <a:latin typeface="Roboto" panose="02000000000000000000" pitchFamily="2" charset="0"/>
                          <a:ea typeface="Roboto" panose="02000000000000000000" pitchFamily="2"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2146274"/>
                  </a:ext>
                </a:extLst>
              </a:tr>
            </a:tbl>
          </a:graphicData>
        </a:graphic>
      </p:graphicFrame>
      <p:graphicFrame>
        <p:nvGraphicFramePr>
          <p:cNvPr id="6" name="Table 5">
            <a:extLst>
              <a:ext uri="{FF2B5EF4-FFF2-40B4-BE49-F238E27FC236}">
                <a16:creationId xmlns:a16="http://schemas.microsoft.com/office/drawing/2014/main" id="{56CC1D5C-9663-34D2-91FE-E4E4B5CAF5B7}"/>
              </a:ext>
            </a:extLst>
          </p:cNvPr>
          <p:cNvGraphicFramePr>
            <a:graphicFrameLocks noGrp="1"/>
          </p:cNvGraphicFramePr>
          <p:nvPr>
            <p:extLst>
              <p:ext uri="{D42A27DB-BD31-4B8C-83A1-F6EECF244321}">
                <p14:modId xmlns:p14="http://schemas.microsoft.com/office/powerpoint/2010/main" val="2409853655"/>
              </p:ext>
            </p:extLst>
          </p:nvPr>
        </p:nvGraphicFramePr>
        <p:xfrm>
          <a:off x="168767" y="3802272"/>
          <a:ext cx="11947033" cy="2682240"/>
        </p:xfrm>
        <a:graphic>
          <a:graphicData uri="http://schemas.openxmlformats.org/drawingml/2006/table">
            <a:tbl>
              <a:tblPr firstRow="1" bandRow="1">
                <a:tableStyleId>{2D5ABB26-0587-4C30-8999-92F81FD0307C}</a:tableStyleId>
              </a:tblPr>
              <a:tblGrid>
                <a:gridCol w="11947033">
                  <a:extLst>
                    <a:ext uri="{9D8B030D-6E8A-4147-A177-3AD203B41FA5}">
                      <a16:colId xmlns:a16="http://schemas.microsoft.com/office/drawing/2014/main" val="2617077325"/>
                    </a:ext>
                  </a:extLst>
                </a:gridCol>
              </a:tblGrid>
              <a:tr h="128251">
                <a:tc>
                  <a:txBody>
                    <a:bodyPr/>
                    <a:lstStyle/>
                    <a:p>
                      <a:r>
                        <a:rPr lang="es-ES" sz="2800" b="1" dirty="0">
                          <a:solidFill>
                            <a:schemeClr val="bg1"/>
                          </a:solidFill>
                          <a:latin typeface="Roboto" panose="02000000000000000000" pitchFamily="2" charset="0"/>
                          <a:ea typeface="Roboto" panose="02000000000000000000" pitchFamily="2" charset="0"/>
                        </a:rPr>
                        <a:t>¿PARA QUÉ ES IMPORTANTE ESTE DEBATE?</a:t>
                      </a:r>
                    </a:p>
                    <a:p>
                      <a:endParaRPr lang="en-US" sz="2400" b="1" dirty="0">
                        <a:solidFill>
                          <a:schemeClr val="bg1"/>
                        </a:solidFill>
                        <a:latin typeface="Roboto" panose="02000000000000000000" pitchFamily="2" charset="0"/>
                        <a:ea typeface="Roboto"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7461742"/>
                  </a:ext>
                </a:extLst>
              </a:tr>
              <a:tr h="199009">
                <a:tc>
                  <a:txBody>
                    <a:bodyPr/>
                    <a:lstStyle/>
                    <a:p>
                      <a:pPr marL="342900" indent="-342900" algn="just">
                        <a:buFont typeface="Arial" panose="020B0604020202020204" pitchFamily="34" charset="0"/>
                        <a:buChar char="•"/>
                      </a:pPr>
                      <a:r>
                        <a:rPr lang="es-ES" sz="2800" b="0" dirty="0">
                          <a:solidFill>
                            <a:schemeClr val="bg1"/>
                          </a:solidFill>
                          <a:latin typeface="Roboto" panose="02000000000000000000" pitchFamily="2" charset="0"/>
                          <a:ea typeface="Roboto" panose="02000000000000000000" pitchFamily="2" charset="0"/>
                        </a:rPr>
                        <a:t>Para recordarnos que somos el rostro visible de la Organización, y animarnos a asegurarnos de que nuestra participación en cualquier actividad externa no ponga en entredicho nuestra integridad, independencia e imparcialidad como funcionarios de la Organización</a:t>
                      </a:r>
                      <a:endParaRPr lang="en-US" sz="2800" b="0" dirty="0">
                        <a:solidFill>
                          <a:schemeClr val="bg1"/>
                        </a:solidFill>
                        <a:latin typeface="Roboto" panose="02000000000000000000" pitchFamily="2" charset="0"/>
                        <a:ea typeface="Roboto"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672649"/>
                  </a:ext>
                </a:extLst>
              </a:tr>
            </a:tbl>
          </a:graphicData>
        </a:graphic>
      </p:graphicFrame>
    </p:spTree>
    <p:extLst>
      <p:ext uri="{BB962C8B-B14F-4D97-AF65-F5344CB8AC3E}">
        <p14:creationId xmlns:p14="http://schemas.microsoft.com/office/powerpoint/2010/main" val="222980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5"/>
            <a:ext cx="12819234" cy="1088136"/>
          </a:xfrm>
        </p:spPr>
        <p:txBody>
          <a:bodyPr lIns="91440" tIns="45720" rIns="91440" bIns="45720" anchor="b">
            <a:noAutofit/>
          </a:bodyPr>
          <a:lstStyle/>
          <a:p>
            <a:r>
              <a:rPr lang="en-US" sz="4400" dirty="0">
                <a:solidFill>
                  <a:srgbClr val="149ED9"/>
                </a:solidFill>
                <a:latin typeface="Roboto"/>
                <a:ea typeface="Roboto"/>
              </a:rPr>
              <a:t>Caso 2:	cont.</a:t>
            </a:r>
            <a:br>
              <a:rPr lang="en-US" sz="4400" dirty="0">
                <a:solidFill>
                  <a:srgbClr val="149ED9"/>
                </a:solidFill>
                <a:latin typeface="Roboto"/>
                <a:ea typeface="Roboto"/>
              </a:rPr>
            </a:br>
            <a:r>
              <a:rPr lang="en-US" sz="4400" dirty="0">
                <a:solidFill>
                  <a:srgbClr val="149ED9"/>
                </a:solidFill>
                <a:latin typeface="Roboto"/>
                <a:ea typeface="Roboto"/>
              </a:rPr>
              <a:t>			</a:t>
            </a:r>
            <a:endParaRPr lang="en-US" sz="28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86990" y="990959"/>
            <a:ext cx="11981210" cy="6324242"/>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gn="just">
              <a:lnSpc>
                <a:spcPct val="150000"/>
              </a:lnSpc>
              <a:spcBef>
                <a:spcPts val="500"/>
              </a:spcBef>
              <a:spcAft>
                <a:spcPts val="1000"/>
              </a:spcAft>
            </a:pPr>
            <a:r>
              <a:rPr lang="es-ES" sz="1300" dirty="0">
                <a:solidFill>
                  <a:schemeClr val="tx1"/>
                </a:solidFill>
                <a:cs typeface="Tahoma" panose="020B0604030504040204" pitchFamily="34" charset="0"/>
              </a:rPr>
              <a:t>Jaime:	Normalmente, los directivos de una corporación, incluidas las ONG, o los miembros de la junta directiva o el consejo de administración tienen obligaciones fiduciarias, pero, si no estás segura, pide primero a la entidad los estatutos o el mandato de los miembros de la junta y preséntalos junto con tu solicitud.</a:t>
            </a:r>
          </a:p>
          <a:p>
            <a:pPr algn="just">
              <a:lnSpc>
                <a:spcPct val="150000"/>
              </a:lnSpc>
              <a:spcBef>
                <a:spcPts val="500"/>
              </a:spcBef>
              <a:spcAft>
                <a:spcPts val="1000"/>
              </a:spcAft>
            </a:pPr>
            <a:r>
              <a:rPr lang="es-ES" sz="1300" dirty="0">
                <a:solidFill>
                  <a:schemeClr val="tx1"/>
                </a:solidFill>
                <a:cs typeface="Tahoma" panose="020B0604030504040204" pitchFamily="34" charset="0"/>
              </a:rPr>
              <a:t>Abeba:	¿Y si me invitan, a título personal, a formar parte de la junta de una ONG cuya misión es prestar apoyo psicosocial a las víctimas de la trata de personas? </a:t>
            </a:r>
          </a:p>
          <a:p>
            <a:pPr algn="just">
              <a:lnSpc>
                <a:spcPct val="150000"/>
              </a:lnSpc>
              <a:spcBef>
                <a:spcPts val="500"/>
              </a:spcBef>
              <a:spcAft>
                <a:spcPts val="1000"/>
              </a:spcAft>
            </a:pPr>
            <a:r>
              <a:rPr lang="es-ES" sz="1300" dirty="0">
                <a:solidFill>
                  <a:schemeClr val="tx1"/>
                </a:solidFill>
                <a:cs typeface="Tahoma" panose="020B0604030504040204" pitchFamily="34" charset="0"/>
              </a:rPr>
              <a:t>Jaime:	Para formar parte de cualquier junta externa a título personal, debes presentar una solicitud por escrito a tu jefe de entidad a través de tu oficina ejecutiva o de la oficina local de recursos humanos y adjuntar toda la información pertinente a tu solicitud.</a:t>
            </a:r>
          </a:p>
          <a:p>
            <a:pPr algn="just">
              <a:lnSpc>
                <a:spcPct val="150000"/>
              </a:lnSpc>
              <a:spcBef>
                <a:spcPts val="500"/>
              </a:spcBef>
              <a:spcAft>
                <a:spcPts val="1000"/>
              </a:spcAft>
            </a:pPr>
            <a:r>
              <a:rPr lang="es-ES" sz="1300" dirty="0">
                <a:solidFill>
                  <a:schemeClr val="tx1"/>
                </a:solidFill>
                <a:cs typeface="Tahoma" panose="020B0604030504040204" pitchFamily="34" charset="0"/>
              </a:rPr>
              <a:t>Abeba:	¿Qué tipo de información?</a:t>
            </a:r>
          </a:p>
          <a:p>
            <a:pPr algn="just">
              <a:lnSpc>
                <a:spcPct val="150000"/>
              </a:lnSpc>
              <a:spcBef>
                <a:spcPts val="500"/>
              </a:spcBef>
              <a:spcAft>
                <a:spcPts val="1000"/>
              </a:spcAft>
            </a:pPr>
            <a:r>
              <a:rPr lang="es-ES" sz="1300" dirty="0">
                <a:solidFill>
                  <a:schemeClr val="tx1"/>
                </a:solidFill>
                <a:cs typeface="Tahoma" panose="020B0604030504040204" pitchFamily="34" charset="0"/>
              </a:rPr>
              <a:t>Jaime:	Por ejemplo, el nombre de la entidad y a qué se dedica, si tienes algún tipo de compromiso con la entidad en tu calidad de funcionaria de las Naciones Unidas y si existe alguna relación institucional entre la entidad y las Naciones Unidas. Por ejemplo, ¿tiene un memorando de entendimiento con las Naciones Unidas; es o ha sido proveedora de servicios para las Naciones Unidas, donante, receptora de fondos de las Naciones Unidas o asociada en la ejecución? ¿Tendrías una obligación fiduciaria con la entidad o responsabilidades de recaudación de fondos? También deberías proporcionar información sobre qué se espera que hagas por la entidad, cuándo y durante cuánto tiempo, y si te pagarán por ello.</a:t>
            </a:r>
          </a:p>
          <a:p>
            <a:pPr algn="just">
              <a:lnSpc>
                <a:spcPct val="150000"/>
              </a:lnSpc>
              <a:spcBef>
                <a:spcPts val="500"/>
              </a:spcBef>
              <a:spcAft>
                <a:spcPts val="1000"/>
              </a:spcAft>
            </a:pPr>
            <a:r>
              <a:rPr lang="es-ES" sz="1300" dirty="0">
                <a:solidFill>
                  <a:schemeClr val="tx1"/>
                </a:solidFill>
                <a:cs typeface="Tahoma" panose="020B0604030504040204" pitchFamily="34" charset="0"/>
              </a:rPr>
              <a:t>Abeba: 	Espera, ¿qué es una obligación fiduciaria? </a:t>
            </a:r>
          </a:p>
          <a:p>
            <a:pPr algn="just">
              <a:lnSpc>
                <a:spcPct val="150000"/>
              </a:lnSpc>
              <a:spcBef>
                <a:spcPts val="500"/>
              </a:spcBef>
              <a:spcAft>
                <a:spcPts val="1000"/>
              </a:spcAft>
            </a:pPr>
            <a:r>
              <a:rPr lang="es-ES" sz="1300" dirty="0">
                <a:solidFill>
                  <a:schemeClr val="tx1"/>
                </a:solidFill>
                <a:cs typeface="Tahoma" panose="020B0604030504040204" pitchFamily="34" charset="0"/>
              </a:rPr>
              <a:t>Jaime: 	Una obligación fiduciaria es una responsabilidad jurídica de lealtad y diligencia en virtud de la cual uno puede ser responsabilizado por terceros de las acciones, actividades o decisiones tomadas por la entidad y su personal. </a:t>
            </a:r>
          </a:p>
        </p:txBody>
      </p:sp>
    </p:spTree>
    <p:extLst>
      <p:ext uri="{BB962C8B-B14F-4D97-AF65-F5344CB8AC3E}">
        <p14:creationId xmlns:p14="http://schemas.microsoft.com/office/powerpoint/2010/main" val="1590462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5"/>
            <a:ext cx="12819234" cy="1088136"/>
          </a:xfrm>
        </p:spPr>
        <p:txBody>
          <a:bodyPr lIns="91440" tIns="45720" rIns="91440" bIns="45720" anchor="b">
            <a:noAutofit/>
          </a:bodyPr>
          <a:lstStyle/>
          <a:p>
            <a:r>
              <a:rPr lang="en-US" sz="4400" dirty="0">
                <a:solidFill>
                  <a:srgbClr val="149ED9"/>
                </a:solidFill>
                <a:latin typeface="Roboto"/>
                <a:ea typeface="Roboto"/>
              </a:rPr>
              <a:t>Caso 2:	cont.</a:t>
            </a:r>
            <a:br>
              <a:rPr lang="en-US" sz="4400" dirty="0">
                <a:solidFill>
                  <a:srgbClr val="149ED9"/>
                </a:solidFill>
                <a:latin typeface="Roboto"/>
                <a:ea typeface="Roboto"/>
              </a:rPr>
            </a:br>
            <a:r>
              <a:rPr lang="en-US" sz="4400" dirty="0">
                <a:solidFill>
                  <a:srgbClr val="149ED9"/>
                </a:solidFill>
                <a:latin typeface="Roboto"/>
                <a:ea typeface="Roboto"/>
              </a:rPr>
              <a:t>			</a:t>
            </a:r>
            <a:endParaRPr lang="en-US" sz="28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86990" y="975643"/>
            <a:ext cx="11981210" cy="579549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gn="just">
              <a:lnSpc>
                <a:spcPct val="150000"/>
              </a:lnSpc>
              <a:spcBef>
                <a:spcPts val="500"/>
              </a:spcBef>
              <a:spcAft>
                <a:spcPts val="1000"/>
              </a:spcAft>
            </a:pPr>
            <a:r>
              <a:rPr lang="es-ES" sz="1300" dirty="0">
                <a:solidFill>
                  <a:schemeClr val="tx1"/>
                </a:solidFill>
                <a:cs typeface="Tahoma" panose="020B0604030504040204" pitchFamily="34" charset="0"/>
              </a:rPr>
              <a:t>Abeba:	¿Y si no sé si pertenecer a la junta conlleva obligaciones fiduciarias?</a:t>
            </a:r>
          </a:p>
          <a:p>
            <a:pPr algn="just">
              <a:lnSpc>
                <a:spcPct val="150000"/>
              </a:lnSpc>
              <a:spcBef>
                <a:spcPts val="500"/>
              </a:spcBef>
              <a:spcAft>
                <a:spcPts val="1000"/>
              </a:spcAft>
            </a:pPr>
            <a:r>
              <a:rPr lang="es-ES" sz="1300" dirty="0">
                <a:solidFill>
                  <a:schemeClr val="tx1"/>
                </a:solidFill>
                <a:cs typeface="Tahoma" panose="020B0604030504040204" pitchFamily="34" charset="0"/>
              </a:rPr>
              <a:t>Reza: 	¿Y qué pasaría entonces? ¿Se permitiría a Abeba formar parte de la junta de esa ONG?</a:t>
            </a:r>
          </a:p>
          <a:p>
            <a:pPr algn="just">
              <a:lnSpc>
                <a:spcPct val="150000"/>
              </a:lnSpc>
              <a:spcBef>
                <a:spcPts val="500"/>
              </a:spcBef>
              <a:spcAft>
                <a:spcPts val="1000"/>
              </a:spcAft>
            </a:pPr>
            <a:r>
              <a:rPr lang="es-ES" sz="1300" dirty="0">
                <a:solidFill>
                  <a:schemeClr val="tx1"/>
                </a:solidFill>
                <a:cs typeface="Tahoma" panose="020B0604030504040204" pitchFamily="34" charset="0"/>
              </a:rPr>
              <a:t>Jaime:	Bueno, si no existen obligaciones legales, financieras o fiduciarias ni responsabilidades de recaudación de fondos, si Abeba no tiene ningún compromiso con la entidad en su condición de funcionaria de las Naciones Unidas, si la entidad no tiene una relación institucional con la Organización y no hay otros conflictos de intereses, su participación en calidad de asesora podría ser admisible. </a:t>
            </a:r>
          </a:p>
          <a:p>
            <a:pPr algn="just">
              <a:lnSpc>
                <a:spcPct val="150000"/>
              </a:lnSpc>
              <a:spcBef>
                <a:spcPts val="500"/>
              </a:spcBef>
              <a:spcAft>
                <a:spcPts val="1000"/>
              </a:spcAft>
            </a:pPr>
            <a:r>
              <a:rPr lang="es-ES" sz="1300" dirty="0">
                <a:solidFill>
                  <a:schemeClr val="tx1"/>
                </a:solidFill>
                <a:cs typeface="Tahoma" panose="020B0604030504040204" pitchFamily="34" charset="0"/>
              </a:rPr>
              <a:t>Reza:	¿Y si invitan a Abeba a formar parte del comité de una ONG que es proveedora de servicios de las Naciones Unidas? ¿Habría algún problema?</a:t>
            </a:r>
          </a:p>
          <a:p>
            <a:pPr algn="just">
              <a:lnSpc>
                <a:spcPct val="150000"/>
              </a:lnSpc>
              <a:spcBef>
                <a:spcPts val="500"/>
              </a:spcBef>
              <a:spcAft>
                <a:spcPts val="1000"/>
              </a:spcAft>
            </a:pPr>
            <a:r>
              <a:rPr lang="es-ES" sz="1300" dirty="0">
                <a:solidFill>
                  <a:schemeClr val="tx1"/>
                </a:solidFill>
                <a:cs typeface="Tahoma" panose="020B0604030504040204" pitchFamily="34" charset="0"/>
              </a:rPr>
              <a:t>Jaime:	Si la entidad es, o pretende ser, un proveedor de servicios de las Naciones Unidas, el hecho de que un funcionario de la Organización forme parte de su comité, aunque sea a título personal, podría dar lugar a situaciones de conflicto de intereses. En primer lugar, su participación en la ONG podría indicar que existe un respaldo o un trato preferente por parte de las Naciones Unidas hacia dicha ONG que podría darle —o hacer parecer que se le da— una ventaja desleal en el mercado. Esto podría exponer a la Organización a cuestionamientos por parte de otros proveedores y denuncias por irregularidades. Su participación también podría dar lugar a que parezca o se perciba que está revelando información privilegiada de las Naciones Unidas o de que está utilizando su afiliación a las Naciones Unidas para ayudar a la ONG en su propio beneficio. Esto también podría indicar que está haciendo un uso indebido de su cargo en la Organización. </a:t>
            </a:r>
          </a:p>
          <a:p>
            <a:pPr algn="just">
              <a:lnSpc>
                <a:spcPct val="150000"/>
              </a:lnSpc>
              <a:spcBef>
                <a:spcPts val="500"/>
              </a:spcBef>
              <a:spcAft>
                <a:spcPts val="1000"/>
              </a:spcAft>
            </a:pPr>
            <a:r>
              <a:rPr lang="es-ES" sz="1300" dirty="0">
                <a:solidFill>
                  <a:schemeClr val="tx1"/>
                </a:solidFill>
                <a:cs typeface="Tahoma" panose="020B0604030504040204" pitchFamily="34" charset="0"/>
              </a:rPr>
              <a:t>	Procuren recordar que deben contar con la aprobación de su jefe o jefa de entidad para formar parte, a título personal, de cualquier junta, panel, comité, grupo de expertos u órgano similar externo a las Naciones Unidas, independientemente de que esté o no relacionado con la Organización. </a:t>
            </a:r>
          </a:p>
        </p:txBody>
      </p:sp>
    </p:spTree>
    <p:extLst>
      <p:ext uri="{BB962C8B-B14F-4D97-AF65-F5344CB8AC3E}">
        <p14:creationId xmlns:p14="http://schemas.microsoft.com/office/powerpoint/2010/main" val="2850291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Caso 2: Debate </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515356"/>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es-ES" sz="2200" dirty="0">
                <a:solidFill>
                  <a:schemeClr val="tx1"/>
                </a:solidFill>
                <a:cs typeface="Tahoma" panose="020B0604030504040204" pitchFamily="34" charset="0"/>
              </a:rPr>
              <a:t>El facilitador leerá las preguntas de la Guía del líder para facilitar el debate.</a:t>
            </a:r>
          </a:p>
          <a:p>
            <a:pPr marL="342900" indent="-342900">
              <a:lnSpc>
                <a:spcPct val="115000"/>
              </a:lnSpc>
              <a:spcBef>
                <a:spcPts val="500"/>
              </a:spcBef>
              <a:spcAft>
                <a:spcPts val="1000"/>
              </a:spcAft>
              <a:buFont typeface="Arial" panose="020B0604020202020204" pitchFamily="34" charset="0"/>
              <a:buChar char="•"/>
            </a:pPr>
            <a:r>
              <a:rPr lang="es-ES" sz="2200" dirty="0">
                <a:solidFill>
                  <a:schemeClr val="tx1"/>
                </a:solidFill>
                <a:cs typeface="Tahoma" panose="020B0604030504040204" pitchFamily="34" charset="0"/>
              </a:rPr>
              <a:t>Se alienta a los participantes a contribuir con sus puntos de vista y experiencias.</a:t>
            </a:r>
            <a:endParaRPr lang="en-US" sz="2200" dirty="0">
              <a:solidFill>
                <a:schemeClr val="tx1"/>
              </a:solidFill>
              <a:cs typeface="Tahoma" panose="020B0604030504040204" pitchFamily="34" charset="0"/>
            </a:endParaRPr>
          </a:p>
        </p:txBody>
      </p:sp>
    </p:spTree>
    <p:extLst>
      <p:ext uri="{BB962C8B-B14F-4D97-AF65-F5344CB8AC3E}">
        <p14:creationId xmlns:p14="http://schemas.microsoft.com/office/powerpoint/2010/main" val="2353901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Caso 2: </a:t>
            </a:r>
            <a:r>
              <a:rPr lang="en-US" sz="4400" dirty="0" err="1">
                <a:solidFill>
                  <a:srgbClr val="149ED9"/>
                </a:solidFill>
                <a:latin typeface="Roboto"/>
                <a:ea typeface="Roboto"/>
              </a:rPr>
              <a:t>Mensajes</a:t>
            </a:r>
            <a:r>
              <a:rPr lang="en-US" sz="4400" dirty="0">
                <a:solidFill>
                  <a:srgbClr val="149ED9"/>
                </a:solidFill>
                <a:latin typeface="Roboto"/>
                <a:ea typeface="Roboto"/>
              </a:rPr>
              <a:t> clave</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515356"/>
            <a:ext cx="11968873" cy="5799844"/>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457200" indent="-457200" algn="just">
              <a:lnSpc>
                <a:spcPct val="115000"/>
              </a:lnSpc>
              <a:spcBef>
                <a:spcPts val="500"/>
              </a:spcBef>
              <a:spcAft>
                <a:spcPts val="1000"/>
              </a:spcAft>
              <a:buFont typeface="+mj-lt"/>
              <a:buAutoNum type="arabicPeriod"/>
            </a:pPr>
            <a:r>
              <a:rPr lang="en-US" b="0" i="0" dirty="0">
                <a:solidFill>
                  <a:schemeClr val="tx1"/>
                </a:solidFill>
                <a:effectLst/>
                <a:latin typeface="Helvetica" pitchFamily="2" charset="0"/>
              </a:rPr>
              <a:t>﻿﻿</a:t>
            </a:r>
            <a:r>
              <a:rPr lang="en-US" dirty="0">
                <a:solidFill>
                  <a:schemeClr val="tx1"/>
                </a:solidFill>
                <a:latin typeface="Helvetica" pitchFamily="2" charset="0"/>
              </a:rPr>
              <a:t>La </a:t>
            </a:r>
            <a:r>
              <a:rPr lang="en-US" dirty="0" err="1">
                <a:solidFill>
                  <a:schemeClr val="tx1"/>
                </a:solidFill>
                <a:latin typeface="Helvetica" pitchFamily="2" charset="0"/>
              </a:rPr>
              <a:t>participación</a:t>
            </a:r>
            <a:r>
              <a:rPr lang="en-US" dirty="0">
                <a:solidFill>
                  <a:schemeClr val="tx1"/>
                </a:solidFill>
                <a:latin typeface="Helvetica" pitchFamily="2" charset="0"/>
              </a:rPr>
              <a:t> a </a:t>
            </a:r>
            <a:r>
              <a:rPr lang="en-US" dirty="0" err="1">
                <a:solidFill>
                  <a:schemeClr val="tx1"/>
                </a:solidFill>
                <a:latin typeface="Helvetica" pitchFamily="2" charset="0"/>
              </a:rPr>
              <a:t>título</a:t>
            </a:r>
            <a:r>
              <a:rPr lang="en-US" dirty="0">
                <a:solidFill>
                  <a:schemeClr val="tx1"/>
                </a:solidFill>
                <a:latin typeface="Helvetica" pitchFamily="2" charset="0"/>
              </a:rPr>
              <a:t> personal en juntas, </a:t>
            </a:r>
            <a:r>
              <a:rPr lang="en-US" dirty="0" err="1">
                <a:solidFill>
                  <a:schemeClr val="tx1"/>
                </a:solidFill>
                <a:latin typeface="Helvetica" pitchFamily="2" charset="0"/>
              </a:rPr>
              <a:t>paneles</a:t>
            </a:r>
            <a:r>
              <a:rPr lang="en-US" dirty="0">
                <a:solidFill>
                  <a:schemeClr val="tx1"/>
                </a:solidFill>
                <a:latin typeface="Helvetica" pitchFamily="2" charset="0"/>
              </a:rPr>
              <a:t>, </a:t>
            </a:r>
            <a:r>
              <a:rPr lang="en-US" dirty="0" err="1">
                <a:solidFill>
                  <a:schemeClr val="tx1"/>
                </a:solidFill>
                <a:latin typeface="Helvetica" pitchFamily="2" charset="0"/>
              </a:rPr>
              <a:t>comités</a:t>
            </a:r>
            <a:r>
              <a:rPr lang="en-US" dirty="0">
                <a:solidFill>
                  <a:schemeClr val="tx1"/>
                </a:solidFill>
                <a:latin typeface="Helvetica" pitchFamily="2" charset="0"/>
              </a:rPr>
              <a:t>, </a:t>
            </a:r>
            <a:r>
              <a:rPr lang="en-US" dirty="0" err="1">
                <a:solidFill>
                  <a:schemeClr val="tx1"/>
                </a:solidFill>
                <a:latin typeface="Helvetica" pitchFamily="2" charset="0"/>
              </a:rPr>
              <a:t>grupos</a:t>
            </a:r>
            <a:r>
              <a:rPr lang="en-US" dirty="0">
                <a:solidFill>
                  <a:schemeClr val="tx1"/>
                </a:solidFill>
                <a:latin typeface="Helvetica" pitchFamily="2" charset="0"/>
              </a:rPr>
              <a:t> de </a:t>
            </a:r>
            <a:r>
              <a:rPr lang="en-US" dirty="0" err="1">
                <a:solidFill>
                  <a:schemeClr val="tx1"/>
                </a:solidFill>
                <a:latin typeface="Helvetica" pitchFamily="2" charset="0"/>
              </a:rPr>
              <a:t>expertos</a:t>
            </a:r>
            <a:r>
              <a:rPr lang="en-US" dirty="0">
                <a:solidFill>
                  <a:schemeClr val="tx1"/>
                </a:solidFill>
                <a:latin typeface="Helvetica" pitchFamily="2" charset="0"/>
              </a:rPr>
              <a:t> u </a:t>
            </a:r>
            <a:r>
              <a:rPr lang="en-US" dirty="0" err="1">
                <a:solidFill>
                  <a:schemeClr val="tx1"/>
                </a:solidFill>
                <a:latin typeface="Helvetica" pitchFamily="2" charset="0"/>
              </a:rPr>
              <a:t>órganos</a:t>
            </a:r>
            <a:r>
              <a:rPr lang="en-US" dirty="0">
                <a:solidFill>
                  <a:schemeClr val="tx1"/>
                </a:solidFill>
                <a:latin typeface="Helvetica" pitchFamily="2" charset="0"/>
              </a:rPr>
              <a:t> </a:t>
            </a:r>
            <a:r>
              <a:rPr lang="en-US" dirty="0" err="1">
                <a:solidFill>
                  <a:schemeClr val="tx1"/>
                </a:solidFill>
                <a:latin typeface="Helvetica" pitchFamily="2" charset="0"/>
              </a:rPr>
              <a:t>similares</a:t>
            </a:r>
            <a:r>
              <a:rPr lang="en-US" dirty="0">
                <a:solidFill>
                  <a:schemeClr val="tx1"/>
                </a:solidFill>
                <a:latin typeface="Helvetica" pitchFamily="2" charset="0"/>
              </a:rPr>
              <a:t> </a:t>
            </a:r>
            <a:r>
              <a:rPr lang="en-US" dirty="0" err="1">
                <a:solidFill>
                  <a:schemeClr val="tx1"/>
                </a:solidFill>
                <a:latin typeface="Helvetica" pitchFamily="2" charset="0"/>
              </a:rPr>
              <a:t>externos</a:t>
            </a:r>
            <a:r>
              <a:rPr lang="en-US" dirty="0">
                <a:solidFill>
                  <a:schemeClr val="tx1"/>
                </a:solidFill>
                <a:latin typeface="Helvetica" pitchFamily="2" charset="0"/>
              </a:rPr>
              <a:t> a la </a:t>
            </a:r>
            <a:r>
              <a:rPr lang="en-US" dirty="0" err="1">
                <a:solidFill>
                  <a:schemeClr val="tx1"/>
                </a:solidFill>
                <a:latin typeface="Helvetica" pitchFamily="2" charset="0"/>
              </a:rPr>
              <a:t>Organización</a:t>
            </a:r>
            <a:r>
              <a:rPr lang="en-US" dirty="0">
                <a:solidFill>
                  <a:schemeClr val="tx1"/>
                </a:solidFill>
                <a:latin typeface="Helvetica" pitchFamily="2" charset="0"/>
              </a:rPr>
              <a:t> </a:t>
            </a:r>
            <a:r>
              <a:rPr lang="en-US" dirty="0" err="1">
                <a:solidFill>
                  <a:schemeClr val="tx1"/>
                </a:solidFill>
                <a:latin typeface="Helvetica" pitchFamily="2" charset="0"/>
              </a:rPr>
              <a:t>requiere</a:t>
            </a:r>
            <a:r>
              <a:rPr lang="en-US" dirty="0">
                <a:solidFill>
                  <a:schemeClr val="tx1"/>
                </a:solidFill>
                <a:latin typeface="Helvetica" pitchFamily="2" charset="0"/>
              </a:rPr>
              <a:t> la </a:t>
            </a:r>
            <a:r>
              <a:rPr lang="en-US" dirty="0" err="1">
                <a:solidFill>
                  <a:schemeClr val="tx1"/>
                </a:solidFill>
                <a:latin typeface="Helvetica" pitchFamily="2" charset="0"/>
              </a:rPr>
              <a:t>aprobación</a:t>
            </a:r>
            <a:r>
              <a:rPr lang="en-US" dirty="0">
                <a:solidFill>
                  <a:schemeClr val="tx1"/>
                </a:solidFill>
                <a:latin typeface="Helvetica" pitchFamily="2" charset="0"/>
              </a:rPr>
              <a:t> previa del SG. Los </a:t>
            </a:r>
            <a:r>
              <a:rPr lang="en-US" dirty="0" err="1">
                <a:solidFill>
                  <a:schemeClr val="tx1"/>
                </a:solidFill>
                <a:latin typeface="Helvetica" pitchFamily="2" charset="0"/>
              </a:rPr>
              <a:t>funcionarios</a:t>
            </a:r>
            <a:r>
              <a:rPr lang="en-US" dirty="0">
                <a:solidFill>
                  <a:schemeClr val="tx1"/>
                </a:solidFill>
                <a:latin typeface="Helvetica" pitchFamily="2" charset="0"/>
              </a:rPr>
              <a:t> </a:t>
            </a:r>
            <a:r>
              <a:rPr lang="en-US" dirty="0" err="1">
                <a:solidFill>
                  <a:schemeClr val="tx1"/>
                </a:solidFill>
                <a:latin typeface="Helvetica" pitchFamily="2" charset="0"/>
              </a:rPr>
              <a:t>deben</a:t>
            </a:r>
            <a:r>
              <a:rPr lang="en-US" dirty="0">
                <a:solidFill>
                  <a:schemeClr val="tx1"/>
                </a:solidFill>
                <a:latin typeface="Helvetica" pitchFamily="2" charset="0"/>
              </a:rPr>
              <a:t> </a:t>
            </a:r>
            <a:r>
              <a:rPr lang="en-US" dirty="0" err="1">
                <a:solidFill>
                  <a:schemeClr val="tx1"/>
                </a:solidFill>
                <a:latin typeface="Helvetica" pitchFamily="2" charset="0"/>
              </a:rPr>
              <a:t>dejar</a:t>
            </a:r>
            <a:r>
              <a:rPr lang="en-US" dirty="0">
                <a:solidFill>
                  <a:schemeClr val="tx1"/>
                </a:solidFill>
                <a:latin typeface="Helvetica" pitchFamily="2" charset="0"/>
              </a:rPr>
              <a:t> </a:t>
            </a:r>
            <a:r>
              <a:rPr lang="en-US" dirty="0" err="1">
                <a:solidFill>
                  <a:schemeClr val="tx1"/>
                </a:solidFill>
                <a:latin typeface="Helvetica" pitchFamily="2" charset="0"/>
              </a:rPr>
              <a:t>claro</a:t>
            </a:r>
            <a:r>
              <a:rPr lang="en-US" dirty="0">
                <a:solidFill>
                  <a:schemeClr val="tx1"/>
                </a:solidFill>
                <a:latin typeface="Helvetica" pitchFamily="2" charset="0"/>
              </a:rPr>
              <a:t> que </a:t>
            </a:r>
            <a:r>
              <a:rPr lang="en-US" dirty="0" err="1">
                <a:solidFill>
                  <a:schemeClr val="tx1"/>
                </a:solidFill>
                <a:latin typeface="Helvetica" pitchFamily="2" charset="0"/>
              </a:rPr>
              <a:t>actúan</a:t>
            </a:r>
            <a:r>
              <a:rPr lang="en-US" dirty="0">
                <a:solidFill>
                  <a:schemeClr val="tx1"/>
                </a:solidFill>
                <a:latin typeface="Helvetica" pitchFamily="2" charset="0"/>
              </a:rPr>
              <a:t> a </a:t>
            </a:r>
            <a:r>
              <a:rPr lang="en-US" dirty="0" err="1">
                <a:solidFill>
                  <a:schemeClr val="tx1"/>
                </a:solidFill>
                <a:latin typeface="Helvetica" pitchFamily="2" charset="0"/>
              </a:rPr>
              <a:t>título</a:t>
            </a:r>
            <a:r>
              <a:rPr lang="en-US" dirty="0">
                <a:solidFill>
                  <a:schemeClr val="tx1"/>
                </a:solidFill>
                <a:latin typeface="Helvetica" pitchFamily="2" charset="0"/>
              </a:rPr>
              <a:t> personal y no </a:t>
            </a:r>
            <a:r>
              <a:rPr lang="en-US" dirty="0" err="1">
                <a:solidFill>
                  <a:schemeClr val="tx1"/>
                </a:solidFill>
                <a:latin typeface="Helvetica" pitchFamily="2" charset="0"/>
              </a:rPr>
              <a:t>como</a:t>
            </a:r>
            <a:r>
              <a:rPr lang="en-US" dirty="0">
                <a:solidFill>
                  <a:schemeClr val="tx1"/>
                </a:solidFill>
                <a:latin typeface="Helvetica" pitchFamily="2" charset="0"/>
              </a:rPr>
              <a:t> </a:t>
            </a:r>
            <a:r>
              <a:rPr lang="en-US" dirty="0" err="1">
                <a:solidFill>
                  <a:schemeClr val="tx1"/>
                </a:solidFill>
                <a:latin typeface="Helvetica" pitchFamily="2" charset="0"/>
              </a:rPr>
              <a:t>representantes</a:t>
            </a:r>
            <a:r>
              <a:rPr lang="en-US" dirty="0">
                <a:solidFill>
                  <a:schemeClr val="tx1"/>
                </a:solidFill>
                <a:latin typeface="Helvetica" pitchFamily="2" charset="0"/>
              </a:rPr>
              <a:t> de las </a:t>
            </a:r>
            <a:r>
              <a:rPr lang="en-US" dirty="0" err="1">
                <a:solidFill>
                  <a:schemeClr val="tx1"/>
                </a:solidFill>
                <a:latin typeface="Helvetica" pitchFamily="2" charset="0"/>
              </a:rPr>
              <a:t>Naciones</a:t>
            </a:r>
            <a:r>
              <a:rPr lang="en-US" dirty="0">
                <a:solidFill>
                  <a:schemeClr val="tx1"/>
                </a:solidFill>
                <a:latin typeface="Helvetica" pitchFamily="2" charset="0"/>
              </a:rPr>
              <a:t> </a:t>
            </a:r>
            <a:r>
              <a:rPr lang="en-US" dirty="0" err="1">
                <a:solidFill>
                  <a:schemeClr val="tx1"/>
                </a:solidFill>
                <a:latin typeface="Helvetica" pitchFamily="2" charset="0"/>
              </a:rPr>
              <a:t>Unidas</a:t>
            </a:r>
            <a:r>
              <a:rPr lang="en-US" dirty="0">
                <a:solidFill>
                  <a:schemeClr val="tx1"/>
                </a:solidFill>
                <a:latin typeface="Helvetica" pitchFamily="2" charset="0"/>
              </a:rPr>
              <a:t>.</a:t>
            </a:r>
          </a:p>
          <a:p>
            <a:pPr marL="457200" indent="-457200" algn="just">
              <a:lnSpc>
                <a:spcPct val="115000"/>
              </a:lnSpc>
              <a:spcBef>
                <a:spcPts val="500"/>
              </a:spcBef>
              <a:spcAft>
                <a:spcPts val="1000"/>
              </a:spcAft>
              <a:buFont typeface="+mj-lt"/>
              <a:buAutoNum type="arabicPeriod"/>
            </a:pPr>
            <a:r>
              <a:rPr lang="en-US" dirty="0">
                <a:solidFill>
                  <a:schemeClr val="tx1"/>
                </a:solidFill>
                <a:latin typeface="Helvetica" pitchFamily="2" charset="0"/>
              </a:rPr>
              <a:t>﻿﻿</a:t>
            </a:r>
            <a:r>
              <a:rPr lang="en-US" dirty="0" err="1">
                <a:solidFill>
                  <a:schemeClr val="tx1"/>
                </a:solidFill>
                <a:latin typeface="Helvetica" pitchFamily="2" charset="0"/>
              </a:rPr>
              <a:t>Participar</a:t>
            </a:r>
            <a:r>
              <a:rPr lang="en-US" dirty="0">
                <a:solidFill>
                  <a:schemeClr val="tx1"/>
                </a:solidFill>
                <a:latin typeface="Helvetica" pitchFamily="2" charset="0"/>
              </a:rPr>
              <a:t> a </a:t>
            </a:r>
            <a:r>
              <a:rPr lang="en-US" dirty="0" err="1">
                <a:solidFill>
                  <a:schemeClr val="tx1"/>
                </a:solidFill>
                <a:latin typeface="Helvetica" pitchFamily="2" charset="0"/>
              </a:rPr>
              <a:t>título</a:t>
            </a:r>
            <a:r>
              <a:rPr lang="en-US" dirty="0">
                <a:solidFill>
                  <a:schemeClr val="tx1"/>
                </a:solidFill>
                <a:latin typeface="Helvetica" pitchFamily="2" charset="0"/>
              </a:rPr>
              <a:t> personal en </a:t>
            </a:r>
            <a:r>
              <a:rPr lang="en-US" dirty="0" err="1">
                <a:solidFill>
                  <a:schemeClr val="tx1"/>
                </a:solidFill>
                <a:latin typeface="Helvetica" pitchFamily="2" charset="0"/>
              </a:rPr>
              <a:t>cualquier</a:t>
            </a:r>
            <a:r>
              <a:rPr lang="en-US" dirty="0">
                <a:solidFill>
                  <a:schemeClr val="tx1"/>
                </a:solidFill>
                <a:latin typeface="Helvetica" pitchFamily="2" charset="0"/>
              </a:rPr>
              <a:t> junta, panel, </a:t>
            </a:r>
            <a:r>
              <a:rPr lang="en-US" dirty="0" err="1">
                <a:solidFill>
                  <a:schemeClr val="tx1"/>
                </a:solidFill>
                <a:latin typeface="Helvetica" pitchFamily="2" charset="0"/>
              </a:rPr>
              <a:t>comité</a:t>
            </a:r>
            <a:r>
              <a:rPr lang="en-US" dirty="0">
                <a:solidFill>
                  <a:schemeClr val="tx1"/>
                </a:solidFill>
                <a:latin typeface="Helvetica" pitchFamily="2" charset="0"/>
              </a:rPr>
              <a:t> </a:t>
            </a:r>
            <a:r>
              <a:rPr lang="en-US" dirty="0" err="1">
                <a:solidFill>
                  <a:schemeClr val="tx1"/>
                </a:solidFill>
                <a:latin typeface="Helvetica" pitchFamily="2" charset="0"/>
              </a:rPr>
              <a:t>etc</a:t>
            </a:r>
            <a:r>
              <a:rPr lang="en-US" dirty="0">
                <a:solidFill>
                  <a:schemeClr val="tx1"/>
                </a:solidFill>
                <a:latin typeface="Helvetica" pitchFamily="2" charset="0"/>
              </a:rPr>
              <a:t> que </a:t>
            </a:r>
            <a:r>
              <a:rPr lang="en-US" dirty="0" err="1">
                <a:solidFill>
                  <a:schemeClr val="tx1"/>
                </a:solidFill>
                <a:latin typeface="Helvetica" pitchFamily="2" charset="0"/>
              </a:rPr>
              <a:t>adopte</a:t>
            </a:r>
            <a:r>
              <a:rPr lang="en-US" dirty="0">
                <a:solidFill>
                  <a:schemeClr val="tx1"/>
                </a:solidFill>
                <a:latin typeface="Helvetica" pitchFamily="2" charset="0"/>
              </a:rPr>
              <a:t> </a:t>
            </a:r>
            <a:r>
              <a:rPr lang="en-US" dirty="0" err="1">
                <a:solidFill>
                  <a:schemeClr val="tx1"/>
                </a:solidFill>
                <a:latin typeface="Helvetica" pitchFamily="2" charset="0"/>
              </a:rPr>
              <a:t>posiciones</a:t>
            </a:r>
            <a:r>
              <a:rPr lang="en-US" dirty="0">
                <a:solidFill>
                  <a:schemeClr val="tx1"/>
                </a:solidFill>
                <a:latin typeface="Helvetica" pitchFamily="2" charset="0"/>
              </a:rPr>
              <a:t> que no </a:t>
            </a:r>
            <a:r>
              <a:rPr lang="en-US" dirty="0" err="1">
                <a:solidFill>
                  <a:schemeClr val="tx1"/>
                </a:solidFill>
                <a:latin typeface="Helvetica" pitchFamily="2" charset="0"/>
              </a:rPr>
              <a:t>estén</a:t>
            </a:r>
            <a:r>
              <a:rPr lang="en-US" dirty="0">
                <a:solidFill>
                  <a:schemeClr val="tx1"/>
                </a:solidFill>
                <a:latin typeface="Helvetica" pitchFamily="2" charset="0"/>
              </a:rPr>
              <a:t> </a:t>
            </a:r>
            <a:r>
              <a:rPr lang="en-US" dirty="0" err="1">
                <a:solidFill>
                  <a:schemeClr val="tx1"/>
                </a:solidFill>
                <a:latin typeface="Helvetica" pitchFamily="2" charset="0"/>
              </a:rPr>
              <a:t>alineadas</a:t>
            </a:r>
            <a:r>
              <a:rPr lang="en-US" dirty="0">
                <a:solidFill>
                  <a:schemeClr val="tx1"/>
                </a:solidFill>
                <a:latin typeface="Helvetica" pitchFamily="2" charset="0"/>
              </a:rPr>
              <a:t> con las de las </a:t>
            </a:r>
            <a:r>
              <a:rPr lang="en-US" dirty="0" err="1">
                <a:solidFill>
                  <a:schemeClr val="tx1"/>
                </a:solidFill>
                <a:latin typeface="Helvetica" pitchFamily="2" charset="0"/>
              </a:rPr>
              <a:t>Naciones</a:t>
            </a:r>
            <a:r>
              <a:rPr lang="en-US" dirty="0">
                <a:solidFill>
                  <a:schemeClr val="tx1"/>
                </a:solidFill>
                <a:latin typeface="Helvetica" pitchFamily="2" charset="0"/>
              </a:rPr>
              <a:t> </a:t>
            </a:r>
            <a:r>
              <a:rPr lang="en-US" dirty="0" err="1">
                <a:solidFill>
                  <a:schemeClr val="tx1"/>
                </a:solidFill>
                <a:latin typeface="Helvetica" pitchFamily="2" charset="0"/>
              </a:rPr>
              <a:t>Unidas</a:t>
            </a:r>
            <a:r>
              <a:rPr lang="en-US" dirty="0">
                <a:solidFill>
                  <a:schemeClr val="tx1"/>
                </a:solidFill>
                <a:latin typeface="Helvetica" pitchFamily="2" charset="0"/>
              </a:rPr>
              <a:t> </a:t>
            </a:r>
            <a:r>
              <a:rPr lang="en-US" dirty="0" err="1">
                <a:solidFill>
                  <a:schemeClr val="tx1"/>
                </a:solidFill>
                <a:latin typeface="Helvetica" pitchFamily="2" charset="0"/>
              </a:rPr>
              <a:t>crea</a:t>
            </a:r>
            <a:r>
              <a:rPr lang="en-US" dirty="0">
                <a:solidFill>
                  <a:schemeClr val="tx1"/>
                </a:solidFill>
                <a:latin typeface="Helvetica" pitchFamily="2" charset="0"/>
              </a:rPr>
              <a:t> </a:t>
            </a:r>
            <a:r>
              <a:rPr lang="en-US" dirty="0" err="1">
                <a:solidFill>
                  <a:schemeClr val="tx1"/>
                </a:solidFill>
                <a:latin typeface="Helvetica" pitchFamily="2" charset="0"/>
              </a:rPr>
              <a:t>situaciones</a:t>
            </a:r>
            <a:r>
              <a:rPr lang="en-US" dirty="0">
                <a:solidFill>
                  <a:schemeClr val="tx1"/>
                </a:solidFill>
                <a:latin typeface="Helvetica" pitchFamily="2" charset="0"/>
              </a:rPr>
              <a:t> de </a:t>
            </a:r>
            <a:r>
              <a:rPr lang="en-US" dirty="0" err="1">
                <a:solidFill>
                  <a:schemeClr val="tx1"/>
                </a:solidFill>
                <a:latin typeface="Helvetica" pitchFamily="2" charset="0"/>
              </a:rPr>
              <a:t>conflicto</a:t>
            </a:r>
            <a:r>
              <a:rPr lang="en-US" dirty="0">
                <a:solidFill>
                  <a:schemeClr val="tx1"/>
                </a:solidFill>
                <a:latin typeface="Helvetica" pitchFamily="2" charset="0"/>
              </a:rPr>
              <a:t> de </a:t>
            </a:r>
            <a:r>
              <a:rPr lang="en-US" dirty="0" err="1">
                <a:solidFill>
                  <a:schemeClr val="tx1"/>
                </a:solidFill>
                <a:latin typeface="Helvetica" pitchFamily="2" charset="0"/>
              </a:rPr>
              <a:t>intereses</a:t>
            </a:r>
            <a:r>
              <a:rPr lang="en-US" dirty="0">
                <a:solidFill>
                  <a:schemeClr val="tx1"/>
                </a:solidFill>
                <a:latin typeface="Helvetica" pitchFamily="2" charset="0"/>
              </a:rPr>
              <a:t> y, </a:t>
            </a:r>
            <a:r>
              <a:rPr lang="en-US" dirty="0" err="1">
                <a:solidFill>
                  <a:schemeClr val="tx1"/>
                </a:solidFill>
                <a:latin typeface="Helvetica" pitchFamily="2" charset="0"/>
              </a:rPr>
              <a:t>por</a:t>
            </a:r>
            <a:r>
              <a:rPr lang="en-US" dirty="0">
                <a:solidFill>
                  <a:schemeClr val="tx1"/>
                </a:solidFill>
                <a:latin typeface="Helvetica" pitchFamily="2" charset="0"/>
              </a:rPr>
              <a:t> lo tanto, debe </a:t>
            </a:r>
            <a:r>
              <a:rPr lang="en-US" dirty="0" err="1">
                <a:solidFill>
                  <a:schemeClr val="tx1"/>
                </a:solidFill>
                <a:latin typeface="Helvetica" pitchFamily="2" charset="0"/>
              </a:rPr>
              <a:t>evitarse</a:t>
            </a:r>
            <a:r>
              <a:rPr lang="en-US" dirty="0">
                <a:solidFill>
                  <a:schemeClr val="tx1"/>
                </a:solidFill>
                <a:latin typeface="Helvetica" pitchFamily="2" charset="0"/>
              </a:rPr>
              <a:t>.</a:t>
            </a:r>
          </a:p>
          <a:p>
            <a:pPr marL="457200" indent="-457200" algn="just">
              <a:lnSpc>
                <a:spcPct val="115000"/>
              </a:lnSpc>
              <a:spcBef>
                <a:spcPts val="500"/>
              </a:spcBef>
              <a:spcAft>
                <a:spcPts val="1000"/>
              </a:spcAft>
              <a:buFont typeface="+mj-lt"/>
              <a:buAutoNum type="arabicPeriod"/>
            </a:pPr>
            <a:r>
              <a:rPr lang="en-US" dirty="0">
                <a:solidFill>
                  <a:schemeClr val="tx1"/>
                </a:solidFill>
                <a:latin typeface="Helvetica" pitchFamily="2" charset="0"/>
              </a:rPr>
              <a:t>﻿﻿El personal debe </a:t>
            </a:r>
            <a:r>
              <a:rPr lang="en-US" dirty="0" err="1">
                <a:solidFill>
                  <a:schemeClr val="tx1"/>
                </a:solidFill>
                <a:latin typeface="Helvetica" pitchFamily="2" charset="0"/>
              </a:rPr>
              <a:t>abstenerse</a:t>
            </a:r>
            <a:r>
              <a:rPr lang="en-US" dirty="0">
                <a:solidFill>
                  <a:schemeClr val="tx1"/>
                </a:solidFill>
                <a:latin typeface="Helvetica" pitchFamily="2" charset="0"/>
              </a:rPr>
              <a:t> de </a:t>
            </a:r>
            <a:r>
              <a:rPr lang="en-US" dirty="0" err="1">
                <a:solidFill>
                  <a:schemeClr val="tx1"/>
                </a:solidFill>
                <a:latin typeface="Helvetica" pitchFamily="2" charset="0"/>
              </a:rPr>
              <a:t>promover</a:t>
            </a:r>
            <a:r>
              <a:rPr lang="en-US" dirty="0">
                <a:solidFill>
                  <a:schemeClr val="tx1"/>
                </a:solidFill>
                <a:latin typeface="Helvetica" pitchFamily="2" charset="0"/>
              </a:rPr>
              <a:t> </a:t>
            </a:r>
            <a:r>
              <a:rPr lang="en-US" dirty="0" err="1">
                <a:solidFill>
                  <a:schemeClr val="tx1"/>
                </a:solidFill>
                <a:latin typeface="Helvetica" pitchFamily="2" charset="0"/>
              </a:rPr>
              <a:t>públicamente</a:t>
            </a:r>
            <a:r>
              <a:rPr lang="en-US" dirty="0">
                <a:solidFill>
                  <a:schemeClr val="tx1"/>
                </a:solidFill>
                <a:latin typeface="Helvetica" pitchFamily="2" charset="0"/>
              </a:rPr>
              <a:t> a </a:t>
            </a:r>
            <a:r>
              <a:rPr lang="en-US" dirty="0" err="1">
                <a:solidFill>
                  <a:schemeClr val="tx1"/>
                </a:solidFill>
                <a:latin typeface="Helvetica" pitchFamily="2" charset="0"/>
              </a:rPr>
              <a:t>entidades</a:t>
            </a:r>
            <a:r>
              <a:rPr lang="en-US" dirty="0">
                <a:solidFill>
                  <a:schemeClr val="tx1"/>
                </a:solidFill>
                <a:latin typeface="Helvetica" pitchFamily="2" charset="0"/>
              </a:rPr>
              <a:t> </a:t>
            </a:r>
            <a:r>
              <a:rPr lang="en-US" dirty="0" err="1">
                <a:solidFill>
                  <a:schemeClr val="tx1"/>
                </a:solidFill>
                <a:latin typeface="Helvetica" pitchFamily="2" charset="0"/>
              </a:rPr>
              <a:t>externas</a:t>
            </a:r>
            <a:r>
              <a:rPr lang="en-US" dirty="0">
                <a:solidFill>
                  <a:schemeClr val="tx1"/>
                </a:solidFill>
                <a:latin typeface="Helvetica" pitchFamily="2" charset="0"/>
              </a:rPr>
              <a:t> </a:t>
            </a:r>
            <a:r>
              <a:rPr lang="en-US" dirty="0" err="1">
                <a:solidFill>
                  <a:schemeClr val="tx1"/>
                </a:solidFill>
                <a:latin typeface="Helvetica" pitchFamily="2" charset="0"/>
              </a:rPr>
              <a:t>relacionadas</a:t>
            </a:r>
            <a:r>
              <a:rPr lang="en-US" dirty="0">
                <a:solidFill>
                  <a:schemeClr val="tx1"/>
                </a:solidFill>
                <a:latin typeface="Helvetica" pitchFamily="2" charset="0"/>
              </a:rPr>
              <a:t> con los </a:t>
            </a:r>
            <a:r>
              <a:rPr lang="en-US" dirty="0" err="1">
                <a:solidFill>
                  <a:schemeClr val="tx1"/>
                </a:solidFill>
                <a:latin typeface="Helvetica" pitchFamily="2" charset="0"/>
              </a:rPr>
              <a:t>propósitos</a:t>
            </a:r>
            <a:r>
              <a:rPr lang="en-US" dirty="0">
                <a:solidFill>
                  <a:schemeClr val="tx1"/>
                </a:solidFill>
                <a:latin typeface="Helvetica" pitchFamily="2" charset="0"/>
              </a:rPr>
              <a:t>, </a:t>
            </a:r>
            <a:r>
              <a:rPr lang="en-US" dirty="0" err="1">
                <a:solidFill>
                  <a:schemeClr val="tx1"/>
                </a:solidFill>
                <a:latin typeface="Helvetica" pitchFamily="2" charset="0"/>
              </a:rPr>
              <a:t>actividades</a:t>
            </a:r>
            <a:r>
              <a:rPr lang="en-US" dirty="0">
                <a:solidFill>
                  <a:schemeClr val="tx1"/>
                </a:solidFill>
                <a:latin typeface="Helvetica" pitchFamily="2" charset="0"/>
              </a:rPr>
              <a:t> o </a:t>
            </a:r>
            <a:r>
              <a:rPr lang="en-US" dirty="0" err="1">
                <a:solidFill>
                  <a:schemeClr val="tx1"/>
                </a:solidFill>
                <a:latin typeface="Helvetica" pitchFamily="2" charset="0"/>
              </a:rPr>
              <a:t>intereses</a:t>
            </a:r>
            <a:r>
              <a:rPr lang="en-US" dirty="0">
                <a:solidFill>
                  <a:schemeClr val="tx1"/>
                </a:solidFill>
                <a:latin typeface="Helvetica" pitchFamily="2" charset="0"/>
              </a:rPr>
              <a:t> de las </a:t>
            </a:r>
            <a:r>
              <a:rPr lang="en-US" dirty="0" err="1">
                <a:solidFill>
                  <a:schemeClr val="tx1"/>
                </a:solidFill>
                <a:latin typeface="Helvetica" pitchFamily="2" charset="0"/>
              </a:rPr>
              <a:t>Naciones</a:t>
            </a:r>
            <a:r>
              <a:rPr lang="en-US" dirty="0">
                <a:solidFill>
                  <a:schemeClr val="tx1"/>
                </a:solidFill>
                <a:latin typeface="Helvetica" pitchFamily="2" charset="0"/>
              </a:rPr>
              <a:t> </a:t>
            </a:r>
            <a:r>
              <a:rPr lang="en-US" dirty="0" err="1">
                <a:solidFill>
                  <a:schemeClr val="tx1"/>
                </a:solidFill>
                <a:latin typeface="Helvetica" pitchFamily="2" charset="0"/>
              </a:rPr>
              <a:t>Unidas</a:t>
            </a:r>
            <a:r>
              <a:rPr lang="en-US" dirty="0">
                <a:solidFill>
                  <a:schemeClr val="tx1"/>
                </a:solidFill>
                <a:latin typeface="Helvetica" pitchFamily="2" charset="0"/>
              </a:rPr>
              <a:t> o de </a:t>
            </a:r>
            <a:r>
              <a:rPr lang="en-US" dirty="0" err="1">
                <a:solidFill>
                  <a:schemeClr val="tx1"/>
                </a:solidFill>
                <a:latin typeface="Helvetica" pitchFamily="2" charset="0"/>
              </a:rPr>
              <a:t>participar</a:t>
            </a:r>
            <a:r>
              <a:rPr lang="en-US" dirty="0">
                <a:solidFill>
                  <a:schemeClr val="tx1"/>
                </a:solidFill>
                <a:latin typeface="Helvetica" pitchFamily="2" charset="0"/>
              </a:rPr>
              <a:t> en </a:t>
            </a:r>
            <a:r>
              <a:rPr lang="en-US" dirty="0" err="1">
                <a:solidFill>
                  <a:schemeClr val="tx1"/>
                </a:solidFill>
                <a:latin typeface="Helvetica" pitchFamily="2" charset="0"/>
              </a:rPr>
              <a:t>actividades</a:t>
            </a:r>
            <a:r>
              <a:rPr lang="en-US" dirty="0">
                <a:solidFill>
                  <a:schemeClr val="tx1"/>
                </a:solidFill>
                <a:latin typeface="Helvetica" pitchFamily="2" charset="0"/>
              </a:rPr>
              <a:t> de </a:t>
            </a:r>
            <a:r>
              <a:rPr lang="en-US" dirty="0" err="1">
                <a:solidFill>
                  <a:schemeClr val="tx1"/>
                </a:solidFill>
                <a:latin typeface="Helvetica" pitchFamily="2" charset="0"/>
              </a:rPr>
              <a:t>recaudación</a:t>
            </a:r>
            <a:r>
              <a:rPr lang="en-US" dirty="0">
                <a:solidFill>
                  <a:schemeClr val="tx1"/>
                </a:solidFill>
                <a:latin typeface="Helvetica" pitchFamily="2" charset="0"/>
              </a:rPr>
              <a:t> de </a:t>
            </a:r>
            <a:r>
              <a:rPr lang="en-US" dirty="0" err="1">
                <a:solidFill>
                  <a:schemeClr val="tx1"/>
                </a:solidFill>
                <a:latin typeface="Helvetica" pitchFamily="2" charset="0"/>
              </a:rPr>
              <a:t>fondos</a:t>
            </a:r>
            <a:r>
              <a:rPr lang="en-US" dirty="0">
                <a:solidFill>
                  <a:schemeClr val="tx1"/>
                </a:solidFill>
                <a:latin typeface="Helvetica" pitchFamily="2" charset="0"/>
              </a:rPr>
              <a:t> para </a:t>
            </a:r>
            <a:r>
              <a:rPr lang="en-US" dirty="0" err="1">
                <a:solidFill>
                  <a:schemeClr val="tx1"/>
                </a:solidFill>
                <a:latin typeface="Helvetica" pitchFamily="2" charset="0"/>
              </a:rPr>
              <a:t>estas</a:t>
            </a:r>
            <a:r>
              <a:rPr lang="en-US" dirty="0">
                <a:solidFill>
                  <a:schemeClr val="tx1"/>
                </a:solidFill>
                <a:latin typeface="Helvetica" pitchFamily="2" charset="0"/>
              </a:rPr>
              <a:t>, ya que </a:t>
            </a:r>
            <a:r>
              <a:rPr lang="en-US" dirty="0" err="1">
                <a:solidFill>
                  <a:schemeClr val="tx1"/>
                </a:solidFill>
                <a:latin typeface="Helvetica" pitchFamily="2" charset="0"/>
              </a:rPr>
              <a:t>hacerlo</a:t>
            </a:r>
            <a:r>
              <a:rPr lang="en-US" dirty="0">
                <a:solidFill>
                  <a:schemeClr val="tx1"/>
                </a:solidFill>
                <a:latin typeface="Helvetica" pitchFamily="2" charset="0"/>
              </a:rPr>
              <a:t> </a:t>
            </a:r>
            <a:r>
              <a:rPr lang="en-US" dirty="0" err="1">
                <a:solidFill>
                  <a:schemeClr val="tx1"/>
                </a:solidFill>
                <a:latin typeface="Helvetica" pitchFamily="2" charset="0"/>
              </a:rPr>
              <a:t>pondría</a:t>
            </a:r>
            <a:r>
              <a:rPr lang="en-US" dirty="0">
                <a:solidFill>
                  <a:schemeClr val="tx1"/>
                </a:solidFill>
                <a:latin typeface="Helvetica" pitchFamily="2" charset="0"/>
              </a:rPr>
              <a:t> en </a:t>
            </a:r>
            <a:r>
              <a:rPr lang="en-US" dirty="0" err="1">
                <a:solidFill>
                  <a:schemeClr val="tx1"/>
                </a:solidFill>
                <a:latin typeface="Helvetica" pitchFamily="2" charset="0"/>
              </a:rPr>
              <a:t>tela</a:t>
            </a:r>
            <a:r>
              <a:rPr lang="en-US" dirty="0">
                <a:solidFill>
                  <a:schemeClr val="tx1"/>
                </a:solidFill>
                <a:latin typeface="Helvetica" pitchFamily="2" charset="0"/>
              </a:rPr>
              <a:t> de </a:t>
            </a:r>
            <a:r>
              <a:rPr lang="en-US" dirty="0" err="1">
                <a:solidFill>
                  <a:schemeClr val="tx1"/>
                </a:solidFill>
                <a:latin typeface="Helvetica" pitchFamily="2" charset="0"/>
              </a:rPr>
              <a:t>juicio</a:t>
            </a:r>
            <a:r>
              <a:rPr lang="en-US" dirty="0">
                <a:solidFill>
                  <a:schemeClr val="tx1"/>
                </a:solidFill>
                <a:latin typeface="Helvetica" pitchFamily="2" charset="0"/>
              </a:rPr>
              <a:t> su </a:t>
            </a:r>
            <a:r>
              <a:rPr lang="en-US" dirty="0" err="1">
                <a:solidFill>
                  <a:schemeClr val="tx1"/>
                </a:solidFill>
                <a:latin typeface="Helvetica" pitchFamily="2" charset="0"/>
              </a:rPr>
              <a:t>independencia</a:t>
            </a:r>
            <a:r>
              <a:rPr lang="en-US" dirty="0">
                <a:solidFill>
                  <a:schemeClr val="tx1"/>
                </a:solidFill>
                <a:latin typeface="Helvetica" pitchFamily="2" charset="0"/>
              </a:rPr>
              <a:t> e </a:t>
            </a:r>
            <a:r>
              <a:rPr lang="en-US" dirty="0" err="1">
                <a:solidFill>
                  <a:schemeClr val="tx1"/>
                </a:solidFill>
                <a:latin typeface="Helvetica" pitchFamily="2" charset="0"/>
              </a:rPr>
              <a:t>imparcialidad</a:t>
            </a:r>
            <a:r>
              <a:rPr lang="en-US" dirty="0">
                <a:solidFill>
                  <a:schemeClr val="tx1"/>
                </a:solidFill>
                <a:latin typeface="Helvetica" pitchFamily="2" charset="0"/>
              </a:rPr>
              <a:t> y </a:t>
            </a:r>
            <a:r>
              <a:rPr lang="en-US" dirty="0" err="1">
                <a:solidFill>
                  <a:schemeClr val="tx1"/>
                </a:solidFill>
                <a:latin typeface="Helvetica" pitchFamily="2" charset="0"/>
              </a:rPr>
              <a:t>podría</a:t>
            </a:r>
            <a:r>
              <a:rPr lang="en-US" dirty="0">
                <a:solidFill>
                  <a:schemeClr val="tx1"/>
                </a:solidFill>
                <a:latin typeface="Helvetica" pitchFamily="2" charset="0"/>
              </a:rPr>
              <a:t> </a:t>
            </a:r>
            <a:r>
              <a:rPr lang="en-US" dirty="0" err="1">
                <a:solidFill>
                  <a:schemeClr val="tx1"/>
                </a:solidFill>
                <a:latin typeface="Helvetica" pitchFamily="2" charset="0"/>
              </a:rPr>
              <a:t>percibirse</a:t>
            </a:r>
            <a:r>
              <a:rPr lang="en-US" dirty="0">
                <a:solidFill>
                  <a:schemeClr val="tx1"/>
                </a:solidFill>
                <a:latin typeface="Helvetica" pitchFamily="2" charset="0"/>
              </a:rPr>
              <a:t> </a:t>
            </a:r>
            <a:r>
              <a:rPr lang="en-US" dirty="0" err="1">
                <a:solidFill>
                  <a:schemeClr val="tx1"/>
                </a:solidFill>
                <a:latin typeface="Helvetica" pitchFamily="2" charset="0"/>
              </a:rPr>
              <a:t>como</a:t>
            </a:r>
            <a:r>
              <a:rPr lang="en-US" dirty="0">
                <a:solidFill>
                  <a:schemeClr val="tx1"/>
                </a:solidFill>
                <a:latin typeface="Helvetica" pitchFamily="2" charset="0"/>
              </a:rPr>
              <a:t> un </a:t>
            </a:r>
            <a:r>
              <a:rPr lang="en-US" dirty="0" err="1">
                <a:solidFill>
                  <a:schemeClr val="tx1"/>
                </a:solidFill>
                <a:latin typeface="Helvetica" pitchFamily="2" charset="0"/>
              </a:rPr>
              <a:t>respaldo</a:t>
            </a:r>
            <a:r>
              <a:rPr lang="en-US" dirty="0">
                <a:solidFill>
                  <a:schemeClr val="tx1"/>
                </a:solidFill>
                <a:latin typeface="Helvetica" pitchFamily="2" charset="0"/>
              </a:rPr>
              <a:t> </a:t>
            </a:r>
            <a:r>
              <a:rPr lang="en-US" dirty="0" err="1">
                <a:solidFill>
                  <a:schemeClr val="tx1"/>
                </a:solidFill>
                <a:latin typeface="Helvetica" pitchFamily="2" charset="0"/>
              </a:rPr>
              <a:t>nacia</a:t>
            </a:r>
            <a:r>
              <a:rPr lang="en-US" dirty="0">
                <a:solidFill>
                  <a:schemeClr val="tx1"/>
                </a:solidFill>
                <a:latin typeface="Helvetica" pitchFamily="2" charset="0"/>
              </a:rPr>
              <a:t> </a:t>
            </a:r>
            <a:r>
              <a:rPr lang="en-US" dirty="0" err="1">
                <a:solidFill>
                  <a:schemeClr val="tx1"/>
                </a:solidFill>
                <a:latin typeface="Helvetica" pitchFamily="2" charset="0"/>
              </a:rPr>
              <a:t>dichas</a:t>
            </a:r>
            <a:r>
              <a:rPr lang="en-US" dirty="0">
                <a:solidFill>
                  <a:schemeClr val="tx1"/>
                </a:solidFill>
                <a:latin typeface="Helvetica" pitchFamily="2" charset="0"/>
              </a:rPr>
              <a:t> </a:t>
            </a:r>
            <a:r>
              <a:rPr lang="en-US" dirty="0" err="1">
                <a:solidFill>
                  <a:schemeClr val="tx1"/>
                </a:solidFill>
                <a:latin typeface="Helvetica" pitchFamily="2" charset="0"/>
              </a:rPr>
              <a:t>entidades</a:t>
            </a:r>
            <a:r>
              <a:rPr lang="en-US" dirty="0">
                <a:solidFill>
                  <a:schemeClr val="tx1"/>
                </a:solidFill>
                <a:latin typeface="Helvetica" pitchFamily="2" charset="0"/>
              </a:rPr>
              <a:t> </a:t>
            </a:r>
            <a:r>
              <a:rPr lang="en-US" dirty="0" err="1">
                <a:solidFill>
                  <a:schemeClr val="tx1"/>
                </a:solidFill>
                <a:latin typeface="Helvetica" pitchFamily="2" charset="0"/>
              </a:rPr>
              <a:t>por</a:t>
            </a:r>
            <a:r>
              <a:rPr lang="en-US" dirty="0">
                <a:solidFill>
                  <a:schemeClr val="tx1"/>
                </a:solidFill>
                <a:latin typeface="Helvetica" pitchFamily="2" charset="0"/>
              </a:rPr>
              <a:t> </a:t>
            </a:r>
            <a:r>
              <a:rPr lang="en-US" dirty="0" err="1">
                <a:solidFill>
                  <a:schemeClr val="tx1"/>
                </a:solidFill>
                <a:latin typeface="Helvetica" pitchFamily="2" charset="0"/>
              </a:rPr>
              <a:t>parte</a:t>
            </a:r>
            <a:r>
              <a:rPr lang="en-US" dirty="0">
                <a:solidFill>
                  <a:schemeClr val="tx1"/>
                </a:solidFill>
                <a:latin typeface="Helvetica" pitchFamily="2" charset="0"/>
              </a:rPr>
              <a:t> de la ONU.</a:t>
            </a:r>
          </a:p>
          <a:p>
            <a:pPr marL="457200" indent="-457200" algn="just">
              <a:lnSpc>
                <a:spcPct val="115000"/>
              </a:lnSpc>
              <a:spcBef>
                <a:spcPts val="500"/>
              </a:spcBef>
              <a:spcAft>
                <a:spcPts val="1000"/>
              </a:spcAft>
              <a:buFont typeface="+mj-lt"/>
              <a:buAutoNum type="arabicPeriod"/>
            </a:pPr>
            <a:r>
              <a:rPr lang="en-US" dirty="0">
                <a:solidFill>
                  <a:schemeClr val="tx1"/>
                </a:solidFill>
                <a:latin typeface="Helvetica" pitchFamily="2" charset="0"/>
              </a:rPr>
              <a:t>En las </a:t>
            </a:r>
            <a:r>
              <a:rPr lang="en-US" dirty="0" err="1">
                <a:solidFill>
                  <a:schemeClr val="tx1"/>
                </a:solidFill>
                <a:latin typeface="Helvetica" pitchFamily="2" charset="0"/>
              </a:rPr>
              <a:t>secciones</a:t>
            </a:r>
            <a:r>
              <a:rPr lang="en-US" dirty="0">
                <a:solidFill>
                  <a:schemeClr val="tx1"/>
                </a:solidFill>
                <a:latin typeface="Helvetica" pitchFamily="2" charset="0"/>
              </a:rPr>
              <a:t> 6.1 a 6.5 de la </a:t>
            </a:r>
            <a:r>
              <a:rPr lang="en-US" dirty="0" err="1">
                <a:solidFill>
                  <a:schemeClr val="tx1"/>
                </a:solidFill>
                <a:latin typeface="Helvetica" pitchFamily="2" charset="0"/>
              </a:rPr>
              <a:t>instrucción</a:t>
            </a:r>
            <a:r>
              <a:rPr lang="en-US" dirty="0">
                <a:solidFill>
                  <a:schemeClr val="tx1"/>
                </a:solidFill>
                <a:latin typeface="Helvetica" pitchFamily="2" charset="0"/>
              </a:rPr>
              <a:t> </a:t>
            </a:r>
            <a:r>
              <a:rPr lang="en-US" dirty="0" err="1">
                <a:solidFill>
                  <a:schemeClr val="tx1"/>
                </a:solidFill>
                <a:latin typeface="Helvetica" pitchFamily="2" charset="0"/>
              </a:rPr>
              <a:t>administrativa</a:t>
            </a:r>
            <a:r>
              <a:rPr lang="en-US" dirty="0">
                <a:solidFill>
                  <a:schemeClr val="tx1"/>
                </a:solidFill>
                <a:latin typeface="Helvetica" pitchFamily="2" charset="0"/>
              </a:rPr>
              <a:t> </a:t>
            </a:r>
            <a:r>
              <a:rPr lang="en-US" dirty="0" err="1">
                <a:solidFill>
                  <a:schemeClr val="tx1"/>
                </a:solidFill>
                <a:latin typeface="Helvetica" pitchFamily="2" charset="0"/>
              </a:rPr>
              <a:t>sobre</a:t>
            </a:r>
            <a:r>
              <a:rPr lang="en-US" dirty="0">
                <a:solidFill>
                  <a:schemeClr val="tx1"/>
                </a:solidFill>
                <a:latin typeface="Helvetica" pitchFamily="2" charset="0"/>
              </a:rPr>
              <a:t> </a:t>
            </a:r>
            <a:r>
              <a:rPr lang="en-US" dirty="0" err="1">
                <a:solidFill>
                  <a:schemeClr val="tx1"/>
                </a:solidFill>
                <a:latin typeface="Helvetica" pitchFamily="2" charset="0"/>
              </a:rPr>
              <a:t>actividades</a:t>
            </a:r>
            <a:r>
              <a:rPr lang="en-US" dirty="0">
                <a:solidFill>
                  <a:schemeClr val="tx1"/>
                </a:solidFill>
                <a:latin typeface="Helvetica" pitchFamily="2" charset="0"/>
              </a:rPr>
              <a:t> </a:t>
            </a:r>
            <a:r>
              <a:rPr lang="en-US" dirty="0" err="1">
                <a:solidFill>
                  <a:schemeClr val="tx1"/>
                </a:solidFill>
                <a:latin typeface="Helvetica" pitchFamily="2" charset="0"/>
              </a:rPr>
              <a:t>externas</a:t>
            </a:r>
            <a:r>
              <a:rPr lang="en-US" dirty="0">
                <a:solidFill>
                  <a:schemeClr val="tx1"/>
                </a:solidFill>
                <a:latin typeface="Helvetica" pitchFamily="2" charset="0"/>
              </a:rPr>
              <a:t> (ST/Al/2000/13), se </a:t>
            </a:r>
            <a:r>
              <a:rPr lang="en-US" dirty="0" err="1">
                <a:solidFill>
                  <a:schemeClr val="tx1"/>
                </a:solidFill>
                <a:latin typeface="Helvetica" pitchFamily="2" charset="0"/>
              </a:rPr>
              <a:t>establecen</a:t>
            </a:r>
            <a:r>
              <a:rPr lang="en-US" dirty="0">
                <a:solidFill>
                  <a:schemeClr val="tx1"/>
                </a:solidFill>
                <a:latin typeface="Helvetica" pitchFamily="2" charset="0"/>
              </a:rPr>
              <a:t> los </a:t>
            </a:r>
            <a:r>
              <a:rPr lang="en-US" dirty="0" err="1">
                <a:solidFill>
                  <a:schemeClr val="tx1"/>
                </a:solidFill>
                <a:latin typeface="Helvetica" pitchFamily="2" charset="0"/>
              </a:rPr>
              <a:t>procedimientos</a:t>
            </a:r>
            <a:r>
              <a:rPr lang="en-US" dirty="0">
                <a:solidFill>
                  <a:schemeClr val="tx1"/>
                </a:solidFill>
                <a:latin typeface="Helvetica" pitchFamily="2" charset="0"/>
              </a:rPr>
              <a:t> para que el personal </a:t>
            </a:r>
            <a:r>
              <a:rPr lang="en-US" dirty="0" err="1">
                <a:solidFill>
                  <a:schemeClr val="tx1"/>
                </a:solidFill>
                <a:latin typeface="Helvetica" pitchFamily="2" charset="0"/>
              </a:rPr>
              <a:t>pueda</a:t>
            </a:r>
            <a:r>
              <a:rPr lang="en-US" dirty="0">
                <a:solidFill>
                  <a:schemeClr val="tx1"/>
                </a:solidFill>
                <a:latin typeface="Helvetica" pitchFamily="2" charset="0"/>
              </a:rPr>
              <a:t> </a:t>
            </a:r>
            <a:r>
              <a:rPr lang="en-US" dirty="0" err="1">
                <a:solidFill>
                  <a:schemeClr val="tx1"/>
                </a:solidFill>
                <a:latin typeface="Helvetica" pitchFamily="2" charset="0"/>
              </a:rPr>
              <a:t>solicitar</a:t>
            </a:r>
            <a:r>
              <a:rPr lang="en-US" dirty="0">
                <a:solidFill>
                  <a:schemeClr val="tx1"/>
                </a:solidFill>
                <a:latin typeface="Helvetica" pitchFamily="2" charset="0"/>
              </a:rPr>
              <a:t> </a:t>
            </a:r>
            <a:r>
              <a:rPr lang="en-US" dirty="0" err="1">
                <a:solidFill>
                  <a:schemeClr val="tx1"/>
                </a:solidFill>
                <a:latin typeface="Helvetica" pitchFamily="2" charset="0"/>
              </a:rPr>
              <a:t>confidencialmente</a:t>
            </a:r>
            <a:r>
              <a:rPr lang="en-US" dirty="0">
                <a:solidFill>
                  <a:schemeClr val="tx1"/>
                </a:solidFill>
                <a:latin typeface="Helvetica" pitchFamily="2" charset="0"/>
              </a:rPr>
              <a:t> </a:t>
            </a:r>
            <a:r>
              <a:rPr lang="en-US" dirty="0" err="1">
                <a:solidFill>
                  <a:schemeClr val="tx1"/>
                </a:solidFill>
                <a:latin typeface="Helvetica" pitchFamily="2" charset="0"/>
              </a:rPr>
              <a:t>aclaraciones</a:t>
            </a:r>
            <a:r>
              <a:rPr lang="en-US" dirty="0">
                <a:solidFill>
                  <a:schemeClr val="tx1"/>
                </a:solidFill>
                <a:latin typeface="Helvetica" pitchFamily="2" charset="0"/>
              </a:rPr>
              <a:t> </a:t>
            </a:r>
            <a:r>
              <a:rPr lang="en-US" dirty="0" err="1">
                <a:solidFill>
                  <a:schemeClr val="tx1"/>
                </a:solidFill>
                <a:latin typeface="Helvetica" pitchFamily="2" charset="0"/>
              </a:rPr>
              <a:t>sobre</a:t>
            </a:r>
            <a:r>
              <a:rPr lang="en-US" dirty="0">
                <a:solidFill>
                  <a:schemeClr val="tx1"/>
                </a:solidFill>
                <a:latin typeface="Helvetica" pitchFamily="2" charset="0"/>
              </a:rPr>
              <a:t> </a:t>
            </a:r>
            <a:r>
              <a:rPr lang="en-US" dirty="0" err="1">
                <a:solidFill>
                  <a:schemeClr val="tx1"/>
                </a:solidFill>
                <a:latin typeface="Helvetica" pitchFamily="2" charset="0"/>
              </a:rPr>
              <a:t>si</a:t>
            </a:r>
            <a:r>
              <a:rPr lang="en-US" dirty="0">
                <a:solidFill>
                  <a:schemeClr val="tx1"/>
                </a:solidFill>
                <a:latin typeface="Helvetica" pitchFamily="2" charset="0"/>
              </a:rPr>
              <a:t> la </a:t>
            </a:r>
            <a:r>
              <a:rPr lang="en-US" dirty="0" err="1">
                <a:solidFill>
                  <a:schemeClr val="tx1"/>
                </a:solidFill>
                <a:latin typeface="Helvetica" pitchFamily="2" charset="0"/>
              </a:rPr>
              <a:t>participación</a:t>
            </a:r>
            <a:r>
              <a:rPr lang="en-US" dirty="0">
                <a:solidFill>
                  <a:schemeClr val="tx1"/>
                </a:solidFill>
                <a:latin typeface="Helvetica" pitchFamily="2" charset="0"/>
              </a:rPr>
              <a:t> </a:t>
            </a:r>
            <a:r>
              <a:rPr lang="en-US" dirty="0" err="1">
                <a:solidFill>
                  <a:schemeClr val="tx1"/>
                </a:solidFill>
                <a:latin typeface="Helvetica" pitchFamily="2" charset="0"/>
              </a:rPr>
              <a:t>prevista</a:t>
            </a:r>
            <a:r>
              <a:rPr lang="en-US" dirty="0">
                <a:solidFill>
                  <a:schemeClr val="tx1"/>
                </a:solidFill>
                <a:latin typeface="Helvetica" pitchFamily="2" charset="0"/>
              </a:rPr>
              <a:t> en </a:t>
            </a:r>
            <a:r>
              <a:rPr lang="en-US" dirty="0" err="1">
                <a:solidFill>
                  <a:schemeClr val="tx1"/>
                </a:solidFill>
                <a:latin typeface="Helvetica" pitchFamily="2" charset="0"/>
              </a:rPr>
              <a:t>una</a:t>
            </a:r>
            <a:r>
              <a:rPr lang="en-US" dirty="0">
                <a:solidFill>
                  <a:schemeClr val="tx1"/>
                </a:solidFill>
                <a:latin typeface="Helvetica" pitchFamily="2" charset="0"/>
              </a:rPr>
              <a:t> </a:t>
            </a:r>
            <a:r>
              <a:rPr lang="en-US" dirty="0" err="1">
                <a:solidFill>
                  <a:schemeClr val="tx1"/>
                </a:solidFill>
                <a:latin typeface="Helvetica" pitchFamily="2" charset="0"/>
              </a:rPr>
              <a:t>actividad</a:t>
            </a:r>
            <a:r>
              <a:rPr lang="en-US" dirty="0">
                <a:solidFill>
                  <a:schemeClr val="tx1"/>
                </a:solidFill>
                <a:latin typeface="Helvetica" pitchFamily="2" charset="0"/>
              </a:rPr>
              <a:t> o </a:t>
            </a:r>
            <a:r>
              <a:rPr lang="en-US" dirty="0" err="1">
                <a:solidFill>
                  <a:schemeClr val="tx1"/>
                </a:solidFill>
                <a:latin typeface="Helvetica" pitchFamily="2" charset="0"/>
              </a:rPr>
              <a:t>una</a:t>
            </a:r>
            <a:r>
              <a:rPr lang="en-US" dirty="0">
                <a:solidFill>
                  <a:schemeClr val="tx1"/>
                </a:solidFill>
                <a:latin typeface="Helvetica" pitchFamily="2" charset="0"/>
              </a:rPr>
              <a:t> </a:t>
            </a:r>
            <a:r>
              <a:rPr lang="en-US" dirty="0" err="1">
                <a:solidFill>
                  <a:schemeClr val="tx1"/>
                </a:solidFill>
                <a:latin typeface="Helvetica" pitchFamily="2" charset="0"/>
              </a:rPr>
              <a:t>ocupación</a:t>
            </a:r>
            <a:r>
              <a:rPr lang="en-US" dirty="0">
                <a:solidFill>
                  <a:schemeClr val="tx1"/>
                </a:solidFill>
                <a:latin typeface="Helvetica" pitchFamily="2" charset="0"/>
              </a:rPr>
              <a:t> o </a:t>
            </a:r>
            <a:r>
              <a:rPr lang="en-US" dirty="0" err="1">
                <a:solidFill>
                  <a:schemeClr val="tx1"/>
                </a:solidFill>
                <a:latin typeface="Helvetica" pitchFamily="2" charset="0"/>
              </a:rPr>
              <a:t>empleo</a:t>
            </a:r>
            <a:r>
              <a:rPr lang="en-US" dirty="0">
                <a:solidFill>
                  <a:schemeClr val="tx1"/>
                </a:solidFill>
                <a:latin typeface="Helvetica" pitchFamily="2" charset="0"/>
              </a:rPr>
              <a:t> </a:t>
            </a:r>
            <a:r>
              <a:rPr lang="en-US" dirty="0" err="1">
                <a:solidFill>
                  <a:schemeClr val="tx1"/>
                </a:solidFill>
                <a:latin typeface="Helvetica" pitchFamily="2" charset="0"/>
              </a:rPr>
              <a:t>fuera</a:t>
            </a:r>
            <a:r>
              <a:rPr lang="en-US" dirty="0">
                <a:solidFill>
                  <a:schemeClr val="tx1"/>
                </a:solidFill>
                <a:latin typeface="Helvetica" pitchFamily="2" charset="0"/>
              </a:rPr>
              <a:t> de la ONU </a:t>
            </a:r>
            <a:r>
              <a:rPr lang="en-US" dirty="0" err="1">
                <a:solidFill>
                  <a:schemeClr val="tx1"/>
                </a:solidFill>
                <a:latin typeface="Helvetica" pitchFamily="2" charset="0"/>
              </a:rPr>
              <a:t>entraría</a:t>
            </a:r>
            <a:r>
              <a:rPr lang="en-US" dirty="0">
                <a:solidFill>
                  <a:schemeClr val="tx1"/>
                </a:solidFill>
                <a:latin typeface="Helvetica" pitchFamily="2" charset="0"/>
              </a:rPr>
              <a:t> en </a:t>
            </a:r>
            <a:r>
              <a:rPr lang="en-US" dirty="0" err="1">
                <a:solidFill>
                  <a:schemeClr val="tx1"/>
                </a:solidFill>
                <a:latin typeface="Helvetica" pitchFamily="2" charset="0"/>
              </a:rPr>
              <a:t>conflicto</a:t>
            </a:r>
            <a:r>
              <a:rPr lang="en-US" dirty="0">
                <a:solidFill>
                  <a:schemeClr val="tx1"/>
                </a:solidFill>
                <a:latin typeface="Helvetica" pitchFamily="2" charset="0"/>
              </a:rPr>
              <a:t> con su </a:t>
            </a:r>
            <a:r>
              <a:rPr lang="en-US" dirty="0" err="1">
                <a:solidFill>
                  <a:schemeClr val="tx1"/>
                </a:solidFill>
                <a:latin typeface="Helvetica" pitchFamily="2" charset="0"/>
              </a:rPr>
              <a:t>condición</a:t>
            </a:r>
            <a:r>
              <a:rPr lang="en-US" dirty="0">
                <a:solidFill>
                  <a:schemeClr val="tx1"/>
                </a:solidFill>
                <a:latin typeface="Helvetica" pitchFamily="2" charset="0"/>
              </a:rPr>
              <a:t> de </a:t>
            </a:r>
            <a:r>
              <a:rPr lang="en-US" dirty="0" err="1">
                <a:solidFill>
                  <a:schemeClr val="tx1"/>
                </a:solidFill>
                <a:latin typeface="Helvetica" pitchFamily="2" charset="0"/>
              </a:rPr>
              <a:t>funcionario</a:t>
            </a:r>
            <a:r>
              <a:rPr lang="en-US" dirty="0">
                <a:solidFill>
                  <a:schemeClr val="tx1"/>
                </a:solidFill>
                <a:latin typeface="Helvetica" pitchFamily="2" charset="0"/>
              </a:rPr>
              <a:t> </a:t>
            </a:r>
            <a:r>
              <a:rPr lang="en-US" dirty="0" err="1">
                <a:solidFill>
                  <a:schemeClr val="tx1"/>
                </a:solidFill>
                <a:latin typeface="Helvetica" pitchFamily="2" charset="0"/>
              </a:rPr>
              <a:t>público</a:t>
            </a:r>
            <a:r>
              <a:rPr lang="en-US" dirty="0">
                <a:solidFill>
                  <a:schemeClr val="tx1"/>
                </a:solidFill>
                <a:latin typeface="Helvetica" pitchFamily="2" charset="0"/>
              </a:rPr>
              <a:t> </a:t>
            </a:r>
            <a:r>
              <a:rPr lang="en-US" dirty="0" err="1">
                <a:solidFill>
                  <a:schemeClr val="tx1"/>
                </a:solidFill>
                <a:latin typeface="Helvetica" pitchFamily="2" charset="0"/>
              </a:rPr>
              <a:t>internacional</a:t>
            </a:r>
            <a:r>
              <a:rPr lang="en-US" dirty="0">
                <a:solidFill>
                  <a:schemeClr val="tx1"/>
                </a:solidFill>
                <a:latin typeface="Helvetica" pitchFamily="2" charset="0"/>
              </a:rPr>
              <a:t>.</a:t>
            </a:r>
          </a:p>
        </p:txBody>
      </p:sp>
    </p:spTree>
    <p:extLst>
      <p:ext uri="{BB962C8B-B14F-4D97-AF65-F5344CB8AC3E}">
        <p14:creationId xmlns:p14="http://schemas.microsoft.com/office/powerpoint/2010/main" val="1141418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5"/>
            <a:ext cx="12819234" cy="1088136"/>
          </a:xfrm>
        </p:spPr>
        <p:txBody>
          <a:bodyPr lIns="91440" tIns="45720" rIns="91440" bIns="45720" anchor="b">
            <a:noAutofit/>
          </a:bodyPr>
          <a:lstStyle/>
          <a:p>
            <a:r>
              <a:rPr lang="es-ES" sz="4400" dirty="0">
                <a:solidFill>
                  <a:srgbClr val="149ED9"/>
                </a:solidFill>
                <a:latin typeface="Roboto"/>
                <a:ea typeface="Roboto"/>
              </a:rPr>
              <a:t>Caso 3:	Propiedad de una empresa</a:t>
            </a:r>
            <a:r>
              <a:rPr lang="en-US" sz="4400" dirty="0">
                <a:solidFill>
                  <a:srgbClr val="149ED9"/>
                </a:solidFill>
                <a:latin typeface="Roboto"/>
                <a:ea typeface="Roboto"/>
              </a:rPr>
              <a:t> </a:t>
            </a:r>
            <a:br>
              <a:rPr lang="en-US" sz="4400" dirty="0">
                <a:solidFill>
                  <a:srgbClr val="149ED9"/>
                </a:solidFill>
                <a:latin typeface="Roboto"/>
                <a:ea typeface="Roboto"/>
              </a:rPr>
            </a:br>
            <a:r>
              <a:rPr lang="en-US" sz="4400" dirty="0">
                <a:solidFill>
                  <a:srgbClr val="149ED9"/>
                </a:solidFill>
                <a:latin typeface="Roboto"/>
                <a:ea typeface="Roboto"/>
              </a:rPr>
              <a:t>			</a:t>
            </a:r>
            <a:r>
              <a:rPr lang="en-US" sz="2800" dirty="0">
                <a:solidFill>
                  <a:srgbClr val="149ED9"/>
                </a:solidFill>
                <a:latin typeface="Roboto"/>
                <a:ea typeface="Roboto"/>
              </a:rPr>
              <a:t> </a:t>
            </a: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86990" y="1407084"/>
            <a:ext cx="11981210" cy="5751107"/>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gn="just">
              <a:lnSpc>
                <a:spcPct val="200000"/>
              </a:lnSpc>
              <a:spcBef>
                <a:spcPts val="500"/>
              </a:spcBef>
              <a:spcAft>
                <a:spcPts val="1000"/>
              </a:spcAft>
            </a:pPr>
            <a:r>
              <a:rPr lang="es-ES" dirty="0">
                <a:solidFill>
                  <a:schemeClr val="tx1"/>
                </a:solidFill>
                <a:cs typeface="Tahoma" panose="020B0604030504040204" pitchFamily="34" charset="0"/>
              </a:rPr>
              <a:t>Vivian escribió a su Dependencia de Recursos Humanos solicitando aprobación para ser copropietaria de una empresa externa y participar en ella. Es Oficial de Adquisiciones en un lugar de destino con sede. Declaró que ella y dos buenas amigas suyas crearon una empresa en su país natal, llamada Hydrate247 LLC, de la cual se consideran copropietarias a partes iguales. La empresa vende agua potable purificada a los hogares de distintas zonas residenciales (incluidas algunas zonas donde re </a:t>
            </a:r>
            <a:r>
              <a:rPr lang="es-ES" dirty="0" err="1">
                <a:solidFill>
                  <a:schemeClr val="tx1"/>
                </a:solidFill>
                <a:cs typeface="Tahoma" panose="020B0604030504040204" pitchFamily="34" charset="0"/>
              </a:rPr>
              <a:t>side</a:t>
            </a:r>
            <a:r>
              <a:rPr lang="es-ES" dirty="0">
                <a:solidFill>
                  <a:schemeClr val="tx1"/>
                </a:solidFill>
                <a:cs typeface="Tahoma" panose="020B0604030504040204" pitchFamily="34" charset="0"/>
              </a:rPr>
              <a:t> el personal de las Naciones Unidas), así como a pequeñas oficinas, restaurantes y revendedores de agua. Aclaró lo siguiente:</a:t>
            </a:r>
            <a:endParaRPr lang="en-US" dirty="0">
              <a:solidFill>
                <a:schemeClr val="tx1"/>
              </a:solidFill>
              <a:cs typeface="Tahoma" panose="020B0604030504040204" pitchFamily="34" charset="0"/>
            </a:endParaRPr>
          </a:p>
        </p:txBody>
      </p:sp>
    </p:spTree>
    <p:extLst>
      <p:ext uri="{BB962C8B-B14F-4D97-AF65-F5344CB8AC3E}">
        <p14:creationId xmlns:p14="http://schemas.microsoft.com/office/powerpoint/2010/main" val="1089714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5"/>
            <a:ext cx="12819234" cy="1088136"/>
          </a:xfrm>
        </p:spPr>
        <p:txBody>
          <a:bodyPr lIns="91440" tIns="45720" rIns="91440" bIns="45720" anchor="b">
            <a:noAutofit/>
          </a:bodyPr>
          <a:lstStyle/>
          <a:p>
            <a:r>
              <a:rPr lang="en-US" sz="4400" dirty="0">
                <a:solidFill>
                  <a:srgbClr val="149ED9"/>
                </a:solidFill>
                <a:latin typeface="Roboto"/>
                <a:ea typeface="Roboto"/>
              </a:rPr>
              <a:t>Caso 3:	cont.</a:t>
            </a:r>
            <a:br>
              <a:rPr lang="en-US" sz="4400" dirty="0">
                <a:solidFill>
                  <a:srgbClr val="149ED9"/>
                </a:solidFill>
                <a:latin typeface="Roboto"/>
                <a:ea typeface="Roboto"/>
              </a:rPr>
            </a:br>
            <a:r>
              <a:rPr lang="en-US" sz="4400" dirty="0">
                <a:solidFill>
                  <a:srgbClr val="149ED9"/>
                </a:solidFill>
                <a:latin typeface="Roboto"/>
                <a:ea typeface="Roboto"/>
              </a:rPr>
              <a:t>			</a:t>
            </a:r>
            <a:r>
              <a:rPr lang="en-US" sz="2800" dirty="0">
                <a:solidFill>
                  <a:srgbClr val="149ED9"/>
                </a:solidFill>
                <a:latin typeface="Roboto"/>
                <a:ea typeface="Roboto"/>
              </a:rPr>
              <a:t> </a:t>
            </a: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86990" y="1049572"/>
            <a:ext cx="11981210" cy="5993041"/>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457200" indent="-457200" algn="just">
              <a:lnSpc>
                <a:spcPct val="200000"/>
              </a:lnSpc>
              <a:spcBef>
                <a:spcPts val="500"/>
              </a:spcBef>
              <a:spcAft>
                <a:spcPts val="1000"/>
              </a:spcAft>
              <a:buFont typeface="+mj-lt"/>
              <a:buAutoNum type="alphaLcPeriod"/>
            </a:pPr>
            <a:r>
              <a:rPr lang="es-ES" sz="1800" dirty="0">
                <a:solidFill>
                  <a:schemeClr val="tx1"/>
                </a:solidFill>
                <a:cs typeface="Tahoma" panose="020B0604030504040204" pitchFamily="34" charset="0"/>
              </a:rPr>
              <a:t>La empresa está administrada por sus dos amigas y copropietarias. Tiene 12 empleados, la mayoría conductores. </a:t>
            </a:r>
          </a:p>
          <a:p>
            <a:pPr marL="457200" indent="-457200" algn="just">
              <a:lnSpc>
                <a:spcPct val="200000"/>
              </a:lnSpc>
              <a:spcBef>
                <a:spcPts val="500"/>
              </a:spcBef>
              <a:spcAft>
                <a:spcPts val="1000"/>
              </a:spcAft>
              <a:buFont typeface="+mj-lt"/>
              <a:buAutoNum type="alphaLcPeriod"/>
            </a:pPr>
            <a:r>
              <a:rPr lang="es-ES" sz="1800" dirty="0">
                <a:solidFill>
                  <a:schemeClr val="tx1"/>
                </a:solidFill>
                <a:cs typeface="Tahoma" panose="020B0604030504040204" pitchFamily="34" charset="0"/>
              </a:rPr>
              <a:t>Vivian no participa en las operaciones cotidianas de la empresa, pero puede ir de vez en cuando para ver cómo está funcionando el negocio y hacer algunos trámites y certificar documentos. </a:t>
            </a:r>
          </a:p>
          <a:p>
            <a:pPr marL="457200" indent="-457200" algn="just">
              <a:lnSpc>
                <a:spcPct val="200000"/>
              </a:lnSpc>
              <a:spcBef>
                <a:spcPts val="500"/>
              </a:spcBef>
              <a:spcAft>
                <a:spcPts val="1000"/>
              </a:spcAft>
              <a:buFont typeface="+mj-lt"/>
              <a:buAutoNum type="alphaLcPeriod"/>
            </a:pPr>
            <a:r>
              <a:rPr lang="es-ES" sz="1800" dirty="0">
                <a:solidFill>
                  <a:schemeClr val="tx1"/>
                </a:solidFill>
                <a:cs typeface="Tahoma" panose="020B0604030504040204" pitchFamily="34" charset="0"/>
              </a:rPr>
              <a:t>No cobra un sueldo; no obstante, los beneficios se reparten a partes iguales entre las </a:t>
            </a:r>
            <a:r>
              <a:rPr lang="es-ES" sz="1800" dirty="0" err="1">
                <a:solidFill>
                  <a:schemeClr val="tx1"/>
                </a:solidFill>
                <a:cs typeface="Tahoma" panose="020B0604030504040204" pitchFamily="34" charset="0"/>
              </a:rPr>
              <a:t>copropieta</a:t>
            </a:r>
            <a:r>
              <a:rPr lang="es-ES" sz="1800" dirty="0">
                <a:solidFill>
                  <a:schemeClr val="tx1"/>
                </a:solidFill>
                <a:cs typeface="Tahoma" panose="020B0604030504040204" pitchFamily="34" charset="0"/>
              </a:rPr>
              <a:t> </a:t>
            </a:r>
            <a:r>
              <a:rPr lang="es-ES" sz="1800" dirty="0" err="1">
                <a:solidFill>
                  <a:schemeClr val="tx1"/>
                </a:solidFill>
                <a:cs typeface="Tahoma" panose="020B0604030504040204" pitchFamily="34" charset="0"/>
              </a:rPr>
              <a:t>rias</a:t>
            </a:r>
            <a:r>
              <a:rPr lang="es-ES" sz="1800" dirty="0">
                <a:solidFill>
                  <a:schemeClr val="tx1"/>
                </a:solidFill>
                <a:cs typeface="Tahoma" panose="020B0604030504040204" pitchFamily="34" charset="0"/>
              </a:rPr>
              <a:t> cada trimestre. </a:t>
            </a:r>
          </a:p>
          <a:p>
            <a:pPr marL="457200" indent="-457200" algn="just">
              <a:lnSpc>
                <a:spcPct val="200000"/>
              </a:lnSpc>
              <a:spcBef>
                <a:spcPts val="500"/>
              </a:spcBef>
              <a:spcAft>
                <a:spcPts val="1000"/>
              </a:spcAft>
              <a:buFont typeface="+mj-lt"/>
              <a:buAutoNum type="alphaLcPeriod"/>
            </a:pPr>
            <a:r>
              <a:rPr lang="es-ES" sz="1800" dirty="0">
                <a:solidFill>
                  <a:schemeClr val="tx1"/>
                </a:solidFill>
                <a:cs typeface="Tahoma" panose="020B0604030504040204" pitchFamily="34" charset="0"/>
              </a:rPr>
              <a:t>Vivian confirmó que Hydrate247 no tiene ninguna relación contractual ni trato con las Naciones Unidas. Sin embargo, las dos copropietarias de Hydrate247 trabajan para una empre </a:t>
            </a:r>
            <a:r>
              <a:rPr lang="es-ES" sz="1800" dirty="0" err="1">
                <a:solidFill>
                  <a:schemeClr val="tx1"/>
                </a:solidFill>
                <a:cs typeface="Tahoma" panose="020B0604030504040204" pitchFamily="34" charset="0"/>
              </a:rPr>
              <a:t>sa</a:t>
            </a:r>
            <a:r>
              <a:rPr lang="es-ES" sz="1800" dirty="0">
                <a:solidFill>
                  <a:schemeClr val="tx1"/>
                </a:solidFill>
                <a:cs typeface="Tahoma" panose="020B0604030504040204" pitchFamily="34" charset="0"/>
              </a:rPr>
              <a:t> de tecnologías de la información que ha intentado realizar operaciones comerciales con las Naciones Unidas en el pasado y podría volver a hacerlo en el futuro.</a:t>
            </a:r>
            <a:endParaRPr lang="en-US" sz="1800" dirty="0">
              <a:solidFill>
                <a:schemeClr val="tx1"/>
              </a:solidFill>
              <a:cs typeface="Tahoma" panose="020B0604030504040204" pitchFamily="34" charset="0"/>
            </a:endParaRPr>
          </a:p>
        </p:txBody>
      </p:sp>
    </p:spTree>
    <p:extLst>
      <p:ext uri="{BB962C8B-B14F-4D97-AF65-F5344CB8AC3E}">
        <p14:creationId xmlns:p14="http://schemas.microsoft.com/office/powerpoint/2010/main" val="4262058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Caso 3: Debate</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515356"/>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es-ES" sz="2200" dirty="0">
                <a:solidFill>
                  <a:schemeClr val="tx1"/>
                </a:solidFill>
                <a:cs typeface="Tahoma" panose="020B0604030504040204" pitchFamily="34" charset="0"/>
              </a:rPr>
              <a:t>El facilitador leerá las preguntas de la Guía del líder para facilitar el debate.</a:t>
            </a:r>
          </a:p>
          <a:p>
            <a:pPr marL="342900" indent="-342900">
              <a:lnSpc>
                <a:spcPct val="115000"/>
              </a:lnSpc>
              <a:spcBef>
                <a:spcPts val="500"/>
              </a:spcBef>
              <a:spcAft>
                <a:spcPts val="1000"/>
              </a:spcAft>
              <a:buFont typeface="Arial" panose="020B0604020202020204" pitchFamily="34" charset="0"/>
              <a:buChar char="•"/>
            </a:pPr>
            <a:r>
              <a:rPr lang="es-ES" sz="2200" dirty="0">
                <a:solidFill>
                  <a:schemeClr val="tx1"/>
                </a:solidFill>
                <a:cs typeface="Tahoma" panose="020B0604030504040204" pitchFamily="34" charset="0"/>
              </a:rPr>
              <a:t>Se alienta a los participantes a contribuir con sus puntos de vista y experiencias.</a:t>
            </a:r>
            <a:endParaRPr lang="en-US" sz="2200" dirty="0">
              <a:solidFill>
                <a:schemeClr val="tx1"/>
              </a:solidFill>
              <a:cs typeface="Tahoma" panose="020B0604030504040204" pitchFamily="34" charset="0"/>
            </a:endParaRPr>
          </a:p>
        </p:txBody>
      </p:sp>
    </p:spTree>
    <p:extLst>
      <p:ext uri="{BB962C8B-B14F-4D97-AF65-F5344CB8AC3E}">
        <p14:creationId xmlns:p14="http://schemas.microsoft.com/office/powerpoint/2010/main" val="8580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a:effectLst/>
                <a:latin typeface="Helvetica" pitchFamily="2" charset="0"/>
              </a:rPr>
              <a:t>﻿﻿El ejercicio de una profesión, ya sea como empleado o como contratista independiente, para cualquier entidad ajena a las Naciones Unidas está cubierto por las nociones de "ocupación" y "empleo" y requiere la aprobación del Secretario General.</a:t>
            </a:r>
            <a:endParaRPr lang="en-US">
              <a:effectLst/>
              <a:latin typeface="Helvetica" pitchFamily="2" charset="0"/>
            </a:endParaRPr>
          </a:p>
          <a:p>
            <a:r>
              <a:rPr lang="en-US" b="0" i="0">
                <a:effectLst/>
                <a:latin typeface="Helvetica" pitchFamily="2" charset="0"/>
              </a:rPr>
              <a:t>﻿﻿Los miembros del personal deben garantizar la completa separación entre su actividad personal y su condición de funcionarios de las Naciones Unidas y responsabilidades oficiales.</a:t>
            </a:r>
            <a:endParaRPr lang="en-US">
              <a:effectLst/>
              <a:latin typeface="Helvetica" pitchFamily="2" charset="0"/>
            </a:endParaRPr>
          </a:p>
          <a:p>
            <a:r>
              <a:rPr lang="en-US" b="0" i="0">
                <a:effectLst/>
                <a:latin typeface="Helvetica" pitchFamily="2" charset="0"/>
              </a:rPr>
              <a:t>﻿﻿Los funcionarios no deben aprovechar sus cargos para promocionar sus actividades personales, incluidos servicios o productos comerciales personales.</a:t>
            </a:r>
            <a:endParaRPr lang="en-US">
              <a:effectLst/>
              <a:latin typeface="Helvetica" pitchFamily="2" charset="0"/>
            </a:endParaRPr>
          </a:p>
          <a:p>
            <a:r>
              <a:rPr lang="en-US" b="0" i="0">
                <a:effectLst/>
                <a:latin typeface="Helvetica" pitchFamily="2" charset="0"/>
              </a:rPr>
              <a:t>﻿﻿Un conflicto de intereses efectivo o posible deberá ser mitigado por la Organización y resuelto a favor de los intereses de la Organización.</a:t>
            </a:r>
            <a:endParaRPr lang="en-US">
              <a:effectLst/>
              <a:latin typeface="Helvetica" pitchFamily="2" charset="0"/>
            </a:endParaRPr>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Caso 3: </a:t>
            </a:r>
            <a:r>
              <a:rPr lang="en-US" sz="4400" dirty="0" err="1">
                <a:solidFill>
                  <a:srgbClr val="149ED9"/>
                </a:solidFill>
                <a:latin typeface="Roboto"/>
                <a:ea typeface="Roboto"/>
              </a:rPr>
              <a:t>Mensajes</a:t>
            </a:r>
            <a:r>
              <a:rPr lang="en-US" sz="4400" dirty="0">
                <a:solidFill>
                  <a:srgbClr val="149ED9"/>
                </a:solidFill>
                <a:latin typeface="Roboto"/>
                <a:ea typeface="Roboto"/>
              </a:rPr>
              <a:t> clave</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515356"/>
            <a:ext cx="11968873"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457200" indent="-457200" algn="just">
              <a:lnSpc>
                <a:spcPct val="115000"/>
              </a:lnSpc>
              <a:spcBef>
                <a:spcPts val="500"/>
              </a:spcBef>
              <a:spcAft>
                <a:spcPts val="1000"/>
              </a:spcAft>
              <a:buFont typeface="+mj-lt"/>
              <a:buAutoNum type="arabicPeriod"/>
            </a:pPr>
            <a:r>
              <a:rPr lang="en-US" sz="2000" b="0" i="0" dirty="0">
                <a:solidFill>
                  <a:schemeClr val="tx1"/>
                </a:solidFill>
                <a:effectLst/>
                <a:latin typeface="Helvetica" pitchFamily="2" charset="0"/>
              </a:rPr>
              <a:t>﻿﻿</a:t>
            </a:r>
            <a:r>
              <a:rPr lang="en-US" sz="2200" dirty="0">
                <a:solidFill>
                  <a:schemeClr val="tx1"/>
                </a:solidFill>
                <a:cs typeface="Tahoma" panose="020B0604030504040204" pitchFamily="34" charset="0"/>
              </a:rPr>
              <a:t>El </a:t>
            </a:r>
            <a:r>
              <a:rPr lang="en-US" sz="2200" dirty="0" err="1">
                <a:solidFill>
                  <a:schemeClr val="tx1"/>
                </a:solidFill>
                <a:cs typeface="Tahoma" panose="020B0604030504040204" pitchFamily="34" charset="0"/>
              </a:rPr>
              <a:t>ejercicio</a:t>
            </a:r>
            <a:r>
              <a:rPr lang="en-US" sz="2200" dirty="0">
                <a:solidFill>
                  <a:schemeClr val="tx1"/>
                </a:solidFill>
                <a:cs typeface="Tahoma" panose="020B0604030504040204" pitchFamily="34" charset="0"/>
              </a:rPr>
              <a:t> de </a:t>
            </a:r>
            <a:r>
              <a:rPr lang="en-US" sz="2200" dirty="0" err="1">
                <a:solidFill>
                  <a:schemeClr val="tx1"/>
                </a:solidFill>
                <a:cs typeface="Tahoma" panose="020B0604030504040204" pitchFamily="34" charset="0"/>
              </a:rPr>
              <a:t>una</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profesión</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ya</a:t>
            </a:r>
            <a:r>
              <a:rPr lang="en-US" sz="2200" dirty="0">
                <a:solidFill>
                  <a:schemeClr val="tx1"/>
                </a:solidFill>
                <a:cs typeface="Tahoma" panose="020B0604030504040204" pitchFamily="34" charset="0"/>
              </a:rPr>
              <a:t> sea </a:t>
            </a:r>
            <a:r>
              <a:rPr lang="en-US" sz="2200" dirty="0" err="1">
                <a:solidFill>
                  <a:schemeClr val="tx1"/>
                </a:solidFill>
                <a:cs typeface="Tahoma" panose="020B0604030504040204" pitchFamily="34" charset="0"/>
              </a:rPr>
              <a:t>como</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empleado</a:t>
            </a:r>
            <a:r>
              <a:rPr lang="en-US" sz="2200" dirty="0">
                <a:solidFill>
                  <a:schemeClr val="tx1"/>
                </a:solidFill>
                <a:cs typeface="Tahoma" panose="020B0604030504040204" pitchFamily="34" charset="0"/>
              </a:rPr>
              <a:t> o </a:t>
            </a:r>
            <a:r>
              <a:rPr lang="en-US" sz="2200" dirty="0" err="1">
                <a:solidFill>
                  <a:schemeClr val="tx1"/>
                </a:solidFill>
                <a:cs typeface="Tahoma" panose="020B0604030504040204" pitchFamily="34" charset="0"/>
              </a:rPr>
              <a:t>como</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contratista</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independiente</a:t>
            </a:r>
            <a:r>
              <a:rPr lang="en-US" sz="2200" dirty="0">
                <a:solidFill>
                  <a:schemeClr val="tx1"/>
                </a:solidFill>
                <a:cs typeface="Tahoma" panose="020B0604030504040204" pitchFamily="34" charset="0"/>
              </a:rPr>
              <a:t>, para </a:t>
            </a:r>
            <a:r>
              <a:rPr lang="en-US" sz="2200" dirty="0" err="1">
                <a:solidFill>
                  <a:schemeClr val="tx1"/>
                </a:solidFill>
                <a:cs typeface="Tahoma" panose="020B0604030504040204" pitchFamily="34" charset="0"/>
              </a:rPr>
              <a:t>cualquier</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entidad</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ajena</a:t>
            </a:r>
            <a:r>
              <a:rPr lang="en-US" sz="2200" dirty="0">
                <a:solidFill>
                  <a:schemeClr val="tx1"/>
                </a:solidFill>
                <a:cs typeface="Tahoma" panose="020B0604030504040204" pitchFamily="34" charset="0"/>
              </a:rPr>
              <a:t> a las </a:t>
            </a:r>
            <a:r>
              <a:rPr lang="en-US" sz="2200" dirty="0" err="1">
                <a:solidFill>
                  <a:schemeClr val="tx1"/>
                </a:solidFill>
                <a:cs typeface="Tahoma" panose="020B0604030504040204" pitchFamily="34" charset="0"/>
              </a:rPr>
              <a:t>Naciones</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Unidas</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está</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cubierto</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por</a:t>
            </a:r>
            <a:r>
              <a:rPr lang="en-US" sz="2200" dirty="0">
                <a:solidFill>
                  <a:schemeClr val="tx1"/>
                </a:solidFill>
                <a:cs typeface="Tahoma" panose="020B0604030504040204" pitchFamily="34" charset="0"/>
              </a:rPr>
              <a:t> las </a:t>
            </a:r>
            <a:r>
              <a:rPr lang="en-US" sz="2200" dirty="0" err="1">
                <a:solidFill>
                  <a:schemeClr val="tx1"/>
                </a:solidFill>
                <a:cs typeface="Tahoma" panose="020B0604030504040204" pitchFamily="34" charset="0"/>
              </a:rPr>
              <a:t>nociones</a:t>
            </a:r>
            <a:r>
              <a:rPr lang="en-US" sz="2200" dirty="0">
                <a:solidFill>
                  <a:schemeClr val="tx1"/>
                </a:solidFill>
                <a:cs typeface="Tahoma" panose="020B0604030504040204" pitchFamily="34" charset="0"/>
              </a:rPr>
              <a:t> de "</a:t>
            </a:r>
            <a:r>
              <a:rPr lang="en-US" sz="2200" dirty="0" err="1">
                <a:solidFill>
                  <a:schemeClr val="tx1"/>
                </a:solidFill>
                <a:cs typeface="Tahoma" panose="020B0604030504040204" pitchFamily="34" charset="0"/>
              </a:rPr>
              <a:t>ocupación</a:t>
            </a:r>
            <a:r>
              <a:rPr lang="en-US" sz="2200" dirty="0">
                <a:solidFill>
                  <a:schemeClr val="tx1"/>
                </a:solidFill>
                <a:cs typeface="Tahoma" panose="020B0604030504040204" pitchFamily="34" charset="0"/>
              </a:rPr>
              <a:t>" y "</a:t>
            </a:r>
            <a:r>
              <a:rPr lang="en-US" sz="2200" dirty="0" err="1">
                <a:solidFill>
                  <a:schemeClr val="tx1"/>
                </a:solidFill>
                <a:cs typeface="Tahoma" panose="020B0604030504040204" pitchFamily="34" charset="0"/>
              </a:rPr>
              <a:t>empleo</a:t>
            </a:r>
            <a:r>
              <a:rPr lang="en-US" sz="2200" dirty="0">
                <a:solidFill>
                  <a:schemeClr val="tx1"/>
                </a:solidFill>
                <a:cs typeface="Tahoma" panose="020B0604030504040204" pitchFamily="34" charset="0"/>
              </a:rPr>
              <a:t>" y </a:t>
            </a:r>
            <a:r>
              <a:rPr lang="en-US" sz="2200" dirty="0" err="1">
                <a:solidFill>
                  <a:schemeClr val="tx1"/>
                </a:solidFill>
                <a:cs typeface="Tahoma" panose="020B0604030504040204" pitchFamily="34" charset="0"/>
              </a:rPr>
              <a:t>requiere</a:t>
            </a:r>
            <a:r>
              <a:rPr lang="en-US" sz="2200" dirty="0">
                <a:solidFill>
                  <a:schemeClr val="tx1"/>
                </a:solidFill>
                <a:cs typeface="Tahoma" panose="020B0604030504040204" pitchFamily="34" charset="0"/>
              </a:rPr>
              <a:t> la </a:t>
            </a:r>
            <a:r>
              <a:rPr lang="en-US" sz="2200" dirty="0" err="1">
                <a:solidFill>
                  <a:schemeClr val="tx1"/>
                </a:solidFill>
                <a:cs typeface="Tahoma" panose="020B0604030504040204" pitchFamily="34" charset="0"/>
              </a:rPr>
              <a:t>aprobación</a:t>
            </a:r>
            <a:r>
              <a:rPr lang="en-US" sz="2200" dirty="0">
                <a:solidFill>
                  <a:schemeClr val="tx1"/>
                </a:solidFill>
                <a:cs typeface="Tahoma" panose="020B0604030504040204" pitchFamily="34" charset="0"/>
              </a:rPr>
              <a:t> del </a:t>
            </a:r>
            <a:r>
              <a:rPr lang="en-US" sz="2200" dirty="0" err="1">
                <a:solidFill>
                  <a:schemeClr val="tx1"/>
                </a:solidFill>
                <a:cs typeface="Tahoma" panose="020B0604030504040204" pitchFamily="34" charset="0"/>
              </a:rPr>
              <a:t>Secretario</a:t>
            </a:r>
            <a:r>
              <a:rPr lang="en-US" sz="2200" dirty="0">
                <a:solidFill>
                  <a:schemeClr val="tx1"/>
                </a:solidFill>
                <a:cs typeface="Tahoma" panose="020B0604030504040204" pitchFamily="34" charset="0"/>
              </a:rPr>
              <a:t> General.</a:t>
            </a:r>
          </a:p>
          <a:p>
            <a:pPr marL="457200" indent="-457200" algn="just">
              <a:lnSpc>
                <a:spcPct val="115000"/>
              </a:lnSpc>
              <a:spcBef>
                <a:spcPts val="500"/>
              </a:spcBef>
              <a:spcAft>
                <a:spcPts val="1000"/>
              </a:spcAft>
              <a:buFont typeface="+mj-lt"/>
              <a:buAutoNum type="arabicPeriod"/>
            </a:pPr>
            <a:r>
              <a:rPr lang="en-US" sz="2200" dirty="0">
                <a:solidFill>
                  <a:schemeClr val="tx1"/>
                </a:solidFill>
                <a:cs typeface="Tahoma" panose="020B0604030504040204" pitchFamily="34" charset="0"/>
              </a:rPr>
              <a:t>﻿﻿Los </a:t>
            </a:r>
            <a:r>
              <a:rPr lang="en-US" sz="2200" dirty="0" err="1">
                <a:solidFill>
                  <a:schemeClr val="tx1"/>
                </a:solidFill>
                <a:cs typeface="Tahoma" panose="020B0604030504040204" pitchFamily="34" charset="0"/>
              </a:rPr>
              <a:t>miembros</a:t>
            </a:r>
            <a:r>
              <a:rPr lang="en-US" sz="2200" dirty="0">
                <a:solidFill>
                  <a:schemeClr val="tx1"/>
                </a:solidFill>
                <a:cs typeface="Tahoma" panose="020B0604030504040204" pitchFamily="34" charset="0"/>
              </a:rPr>
              <a:t> del personal </a:t>
            </a:r>
            <a:r>
              <a:rPr lang="en-US" sz="2200" dirty="0" err="1">
                <a:solidFill>
                  <a:schemeClr val="tx1"/>
                </a:solidFill>
                <a:cs typeface="Tahoma" panose="020B0604030504040204" pitchFamily="34" charset="0"/>
              </a:rPr>
              <a:t>deben</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garantizar</a:t>
            </a:r>
            <a:r>
              <a:rPr lang="en-US" sz="2200" dirty="0">
                <a:solidFill>
                  <a:schemeClr val="tx1"/>
                </a:solidFill>
                <a:cs typeface="Tahoma" panose="020B0604030504040204" pitchFamily="34" charset="0"/>
              </a:rPr>
              <a:t> la </a:t>
            </a:r>
            <a:r>
              <a:rPr lang="en-US" sz="2200" dirty="0" err="1">
                <a:solidFill>
                  <a:schemeClr val="tx1"/>
                </a:solidFill>
                <a:cs typeface="Tahoma" panose="020B0604030504040204" pitchFamily="34" charset="0"/>
              </a:rPr>
              <a:t>completa</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separación</a:t>
            </a:r>
            <a:r>
              <a:rPr lang="en-US" sz="2200" dirty="0">
                <a:solidFill>
                  <a:schemeClr val="tx1"/>
                </a:solidFill>
                <a:cs typeface="Tahoma" panose="020B0604030504040204" pitchFamily="34" charset="0"/>
              </a:rPr>
              <a:t> entre </a:t>
            </a:r>
            <a:r>
              <a:rPr lang="en-US" sz="2200" dirty="0" err="1">
                <a:solidFill>
                  <a:schemeClr val="tx1"/>
                </a:solidFill>
                <a:cs typeface="Tahoma" panose="020B0604030504040204" pitchFamily="34" charset="0"/>
              </a:rPr>
              <a:t>su</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actividad</a:t>
            </a:r>
            <a:r>
              <a:rPr lang="en-US" sz="2200" dirty="0">
                <a:solidFill>
                  <a:schemeClr val="tx1"/>
                </a:solidFill>
                <a:cs typeface="Tahoma" panose="020B0604030504040204" pitchFamily="34" charset="0"/>
              </a:rPr>
              <a:t> personal y </a:t>
            </a:r>
            <a:r>
              <a:rPr lang="en-US" sz="2200" dirty="0" err="1">
                <a:solidFill>
                  <a:schemeClr val="tx1"/>
                </a:solidFill>
                <a:cs typeface="Tahoma" panose="020B0604030504040204" pitchFamily="34" charset="0"/>
              </a:rPr>
              <a:t>su</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condición</a:t>
            </a:r>
            <a:r>
              <a:rPr lang="en-US" sz="2200" dirty="0">
                <a:solidFill>
                  <a:schemeClr val="tx1"/>
                </a:solidFill>
                <a:cs typeface="Tahoma" panose="020B0604030504040204" pitchFamily="34" charset="0"/>
              </a:rPr>
              <a:t> de </a:t>
            </a:r>
            <a:r>
              <a:rPr lang="en-US" sz="2200" dirty="0" err="1">
                <a:solidFill>
                  <a:schemeClr val="tx1"/>
                </a:solidFill>
                <a:cs typeface="Tahoma" panose="020B0604030504040204" pitchFamily="34" charset="0"/>
              </a:rPr>
              <a:t>funcionarios</a:t>
            </a:r>
            <a:r>
              <a:rPr lang="en-US" sz="2200" dirty="0">
                <a:solidFill>
                  <a:schemeClr val="tx1"/>
                </a:solidFill>
                <a:cs typeface="Tahoma" panose="020B0604030504040204" pitchFamily="34" charset="0"/>
              </a:rPr>
              <a:t> de las </a:t>
            </a:r>
            <a:r>
              <a:rPr lang="en-US" sz="2200" dirty="0" err="1">
                <a:solidFill>
                  <a:schemeClr val="tx1"/>
                </a:solidFill>
                <a:cs typeface="Tahoma" panose="020B0604030504040204" pitchFamily="34" charset="0"/>
              </a:rPr>
              <a:t>Naciones</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Unidas</a:t>
            </a:r>
            <a:r>
              <a:rPr lang="en-US" sz="2200" dirty="0">
                <a:solidFill>
                  <a:schemeClr val="tx1"/>
                </a:solidFill>
                <a:cs typeface="Tahoma" panose="020B0604030504040204" pitchFamily="34" charset="0"/>
              </a:rPr>
              <a:t> y </a:t>
            </a:r>
            <a:r>
              <a:rPr lang="en-US" sz="2200" dirty="0" err="1">
                <a:solidFill>
                  <a:schemeClr val="tx1"/>
                </a:solidFill>
                <a:cs typeface="Tahoma" panose="020B0604030504040204" pitchFamily="34" charset="0"/>
              </a:rPr>
              <a:t>responsabilidades</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oficiales</a:t>
            </a:r>
            <a:r>
              <a:rPr lang="en-US" sz="2200" dirty="0">
                <a:solidFill>
                  <a:schemeClr val="tx1"/>
                </a:solidFill>
                <a:cs typeface="Tahoma" panose="020B0604030504040204" pitchFamily="34" charset="0"/>
              </a:rPr>
              <a:t>.</a:t>
            </a:r>
          </a:p>
          <a:p>
            <a:pPr marL="457200" indent="-457200" algn="just">
              <a:lnSpc>
                <a:spcPct val="115000"/>
              </a:lnSpc>
              <a:spcBef>
                <a:spcPts val="500"/>
              </a:spcBef>
              <a:spcAft>
                <a:spcPts val="1000"/>
              </a:spcAft>
              <a:buFont typeface="+mj-lt"/>
              <a:buAutoNum type="arabicPeriod"/>
            </a:pPr>
            <a:r>
              <a:rPr lang="en-US" sz="2200" dirty="0">
                <a:solidFill>
                  <a:schemeClr val="tx1"/>
                </a:solidFill>
                <a:cs typeface="Tahoma" panose="020B0604030504040204" pitchFamily="34" charset="0"/>
              </a:rPr>
              <a:t>﻿﻿Los </a:t>
            </a:r>
            <a:r>
              <a:rPr lang="en-US" sz="2200" dirty="0" err="1">
                <a:solidFill>
                  <a:schemeClr val="tx1"/>
                </a:solidFill>
                <a:cs typeface="Tahoma" panose="020B0604030504040204" pitchFamily="34" charset="0"/>
              </a:rPr>
              <a:t>funcionarios</a:t>
            </a:r>
            <a:r>
              <a:rPr lang="en-US" sz="2200" dirty="0">
                <a:solidFill>
                  <a:schemeClr val="tx1"/>
                </a:solidFill>
                <a:cs typeface="Tahoma" panose="020B0604030504040204" pitchFamily="34" charset="0"/>
              </a:rPr>
              <a:t> no </a:t>
            </a:r>
            <a:r>
              <a:rPr lang="en-US" sz="2200" dirty="0" err="1">
                <a:solidFill>
                  <a:schemeClr val="tx1"/>
                </a:solidFill>
                <a:cs typeface="Tahoma" panose="020B0604030504040204" pitchFamily="34" charset="0"/>
              </a:rPr>
              <a:t>deben</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aprovechar</a:t>
            </a:r>
            <a:r>
              <a:rPr lang="en-US" sz="2200" dirty="0">
                <a:solidFill>
                  <a:schemeClr val="tx1"/>
                </a:solidFill>
                <a:cs typeface="Tahoma" panose="020B0604030504040204" pitchFamily="34" charset="0"/>
              </a:rPr>
              <a:t> sus cargos para </a:t>
            </a:r>
            <a:r>
              <a:rPr lang="en-US" sz="2200" dirty="0" err="1">
                <a:solidFill>
                  <a:schemeClr val="tx1"/>
                </a:solidFill>
                <a:cs typeface="Tahoma" panose="020B0604030504040204" pitchFamily="34" charset="0"/>
              </a:rPr>
              <a:t>promocionar</a:t>
            </a:r>
            <a:r>
              <a:rPr lang="en-US" sz="2200" dirty="0">
                <a:solidFill>
                  <a:schemeClr val="tx1"/>
                </a:solidFill>
                <a:cs typeface="Tahoma" panose="020B0604030504040204" pitchFamily="34" charset="0"/>
              </a:rPr>
              <a:t> sus </a:t>
            </a:r>
            <a:r>
              <a:rPr lang="en-US" sz="2200" dirty="0" err="1">
                <a:solidFill>
                  <a:schemeClr val="tx1"/>
                </a:solidFill>
                <a:cs typeface="Tahoma" panose="020B0604030504040204" pitchFamily="34" charset="0"/>
              </a:rPr>
              <a:t>actividades</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personales</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incluidos</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servicios</a:t>
            </a:r>
            <a:r>
              <a:rPr lang="en-US" sz="2200" dirty="0">
                <a:solidFill>
                  <a:schemeClr val="tx1"/>
                </a:solidFill>
                <a:cs typeface="Tahoma" panose="020B0604030504040204" pitchFamily="34" charset="0"/>
              </a:rPr>
              <a:t> o </a:t>
            </a:r>
            <a:r>
              <a:rPr lang="en-US" sz="2200" dirty="0" err="1">
                <a:solidFill>
                  <a:schemeClr val="tx1"/>
                </a:solidFill>
                <a:cs typeface="Tahoma" panose="020B0604030504040204" pitchFamily="34" charset="0"/>
              </a:rPr>
              <a:t>productos</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comerciales</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personales</a:t>
            </a:r>
            <a:r>
              <a:rPr lang="en-US" sz="2200" dirty="0">
                <a:solidFill>
                  <a:schemeClr val="tx1"/>
                </a:solidFill>
                <a:cs typeface="Tahoma" panose="020B0604030504040204" pitchFamily="34" charset="0"/>
              </a:rPr>
              <a:t>.</a:t>
            </a:r>
          </a:p>
          <a:p>
            <a:pPr marL="457200" indent="-457200" algn="just">
              <a:lnSpc>
                <a:spcPct val="115000"/>
              </a:lnSpc>
              <a:spcBef>
                <a:spcPts val="500"/>
              </a:spcBef>
              <a:spcAft>
                <a:spcPts val="1000"/>
              </a:spcAft>
              <a:buFont typeface="+mj-lt"/>
              <a:buAutoNum type="arabicPeriod"/>
            </a:pPr>
            <a:r>
              <a:rPr lang="en-US" sz="2200" dirty="0">
                <a:solidFill>
                  <a:schemeClr val="tx1"/>
                </a:solidFill>
                <a:cs typeface="Tahoma" panose="020B0604030504040204" pitchFamily="34" charset="0"/>
              </a:rPr>
              <a:t>﻿﻿Un </a:t>
            </a:r>
            <a:r>
              <a:rPr lang="en-US" sz="2200" dirty="0" err="1">
                <a:solidFill>
                  <a:schemeClr val="tx1"/>
                </a:solidFill>
                <a:cs typeface="Tahoma" panose="020B0604030504040204" pitchFamily="34" charset="0"/>
              </a:rPr>
              <a:t>conflicto</a:t>
            </a:r>
            <a:r>
              <a:rPr lang="en-US" sz="2200" dirty="0">
                <a:solidFill>
                  <a:schemeClr val="tx1"/>
                </a:solidFill>
                <a:cs typeface="Tahoma" panose="020B0604030504040204" pitchFamily="34" charset="0"/>
              </a:rPr>
              <a:t> de </a:t>
            </a:r>
            <a:r>
              <a:rPr lang="en-US" sz="2200" dirty="0" err="1">
                <a:solidFill>
                  <a:schemeClr val="tx1"/>
                </a:solidFill>
                <a:cs typeface="Tahoma" panose="020B0604030504040204" pitchFamily="34" charset="0"/>
              </a:rPr>
              <a:t>intereses</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efectivo</a:t>
            </a:r>
            <a:r>
              <a:rPr lang="en-US" sz="2200" dirty="0">
                <a:solidFill>
                  <a:schemeClr val="tx1"/>
                </a:solidFill>
                <a:cs typeface="Tahoma" panose="020B0604030504040204" pitchFamily="34" charset="0"/>
              </a:rPr>
              <a:t> o </a:t>
            </a:r>
            <a:r>
              <a:rPr lang="en-US" sz="2200" dirty="0" err="1">
                <a:solidFill>
                  <a:schemeClr val="tx1"/>
                </a:solidFill>
                <a:cs typeface="Tahoma" panose="020B0604030504040204" pitchFamily="34" charset="0"/>
              </a:rPr>
              <a:t>posible</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deberá</a:t>
            </a:r>
            <a:r>
              <a:rPr lang="en-US" sz="2200" dirty="0">
                <a:solidFill>
                  <a:schemeClr val="tx1"/>
                </a:solidFill>
                <a:cs typeface="Tahoma" panose="020B0604030504040204" pitchFamily="34" charset="0"/>
              </a:rPr>
              <a:t> ser </a:t>
            </a:r>
            <a:r>
              <a:rPr lang="en-US" sz="2200" dirty="0" err="1">
                <a:solidFill>
                  <a:schemeClr val="tx1"/>
                </a:solidFill>
                <a:cs typeface="Tahoma" panose="020B0604030504040204" pitchFamily="34" charset="0"/>
              </a:rPr>
              <a:t>mitigado</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por</a:t>
            </a:r>
            <a:r>
              <a:rPr lang="en-US" sz="2200" dirty="0">
                <a:solidFill>
                  <a:schemeClr val="tx1"/>
                </a:solidFill>
                <a:cs typeface="Tahoma" panose="020B0604030504040204" pitchFamily="34" charset="0"/>
              </a:rPr>
              <a:t> la </a:t>
            </a:r>
            <a:r>
              <a:rPr lang="en-US" sz="2200" dirty="0" err="1">
                <a:solidFill>
                  <a:schemeClr val="tx1"/>
                </a:solidFill>
                <a:cs typeface="Tahoma" panose="020B0604030504040204" pitchFamily="34" charset="0"/>
              </a:rPr>
              <a:t>Organización</a:t>
            </a:r>
            <a:r>
              <a:rPr lang="en-US" sz="2200" dirty="0">
                <a:solidFill>
                  <a:schemeClr val="tx1"/>
                </a:solidFill>
                <a:cs typeface="Tahoma" panose="020B0604030504040204" pitchFamily="34" charset="0"/>
              </a:rPr>
              <a:t> y </a:t>
            </a:r>
            <a:r>
              <a:rPr lang="en-US" sz="2200" dirty="0" err="1">
                <a:solidFill>
                  <a:schemeClr val="tx1"/>
                </a:solidFill>
                <a:cs typeface="Tahoma" panose="020B0604030504040204" pitchFamily="34" charset="0"/>
              </a:rPr>
              <a:t>resuelto</a:t>
            </a:r>
            <a:r>
              <a:rPr lang="en-US" sz="2200" dirty="0">
                <a:solidFill>
                  <a:schemeClr val="tx1"/>
                </a:solidFill>
                <a:cs typeface="Tahoma" panose="020B0604030504040204" pitchFamily="34" charset="0"/>
              </a:rPr>
              <a:t> a favor de </a:t>
            </a:r>
            <a:r>
              <a:rPr lang="en-US" sz="2200" dirty="0" err="1">
                <a:solidFill>
                  <a:schemeClr val="tx1"/>
                </a:solidFill>
                <a:cs typeface="Tahoma" panose="020B0604030504040204" pitchFamily="34" charset="0"/>
              </a:rPr>
              <a:t>los</a:t>
            </a:r>
            <a:r>
              <a:rPr lang="en-US" sz="2200" dirty="0">
                <a:solidFill>
                  <a:schemeClr val="tx1"/>
                </a:solidFill>
                <a:cs typeface="Tahoma" panose="020B0604030504040204" pitchFamily="34" charset="0"/>
              </a:rPr>
              <a:t> </a:t>
            </a:r>
            <a:r>
              <a:rPr lang="en-US" sz="2200" dirty="0" err="1">
                <a:solidFill>
                  <a:schemeClr val="tx1"/>
                </a:solidFill>
                <a:cs typeface="Tahoma" panose="020B0604030504040204" pitchFamily="34" charset="0"/>
              </a:rPr>
              <a:t>intereses</a:t>
            </a:r>
            <a:r>
              <a:rPr lang="en-US" sz="2200" dirty="0">
                <a:solidFill>
                  <a:schemeClr val="tx1"/>
                </a:solidFill>
                <a:cs typeface="Tahoma" panose="020B0604030504040204" pitchFamily="34" charset="0"/>
              </a:rPr>
              <a:t> de la </a:t>
            </a:r>
            <a:r>
              <a:rPr lang="en-US" sz="2200" dirty="0" err="1">
                <a:solidFill>
                  <a:schemeClr val="tx1"/>
                </a:solidFill>
                <a:cs typeface="Tahoma" panose="020B0604030504040204" pitchFamily="34" charset="0"/>
              </a:rPr>
              <a:t>Organización</a:t>
            </a:r>
            <a:r>
              <a:rPr lang="en-US" sz="2200" dirty="0">
                <a:solidFill>
                  <a:schemeClr val="tx1"/>
                </a:solidFill>
                <a:cs typeface="Tahoma" panose="020B0604030504040204" pitchFamily="34" charset="0"/>
              </a:rPr>
              <a:t>.</a:t>
            </a:r>
          </a:p>
        </p:txBody>
      </p:sp>
    </p:spTree>
    <p:extLst>
      <p:ext uri="{BB962C8B-B14F-4D97-AF65-F5344CB8AC3E}">
        <p14:creationId xmlns:p14="http://schemas.microsoft.com/office/powerpoint/2010/main" val="3233692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999961"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893970" y="197125"/>
            <a:ext cx="11215271" cy="1606275"/>
          </a:xfrm>
        </p:spPr>
        <p:txBody>
          <a:bodyPr vert="horz" lIns="91440" tIns="45720" rIns="91440" bIns="45720" rtlCol="0" anchor="ctr">
            <a:normAutofit/>
          </a:bodyPr>
          <a:lstStyle/>
          <a:p>
            <a:pPr defTabSz="914400"/>
            <a:r>
              <a:rPr lang="es-US" sz="5500" kern="1200" dirty="0">
                <a:solidFill>
                  <a:schemeClr val="tx1"/>
                </a:solidFill>
                <a:latin typeface="+mj-lt"/>
                <a:ea typeface="+mj-ea"/>
                <a:cs typeface="+mj-cs"/>
              </a:rPr>
              <a:t>CONCLUSIONES</a:t>
            </a:r>
          </a:p>
        </p:txBody>
      </p:sp>
      <p:pic>
        <p:nvPicPr>
          <p:cNvPr id="2" name="Picture 1">
            <a:extLst>
              <a:ext uri="{FF2B5EF4-FFF2-40B4-BE49-F238E27FC236}">
                <a16:creationId xmlns:a16="http://schemas.microsoft.com/office/drawing/2014/main" id="{C0DFD70B-9C51-153A-895D-4CDC7550DF9C}"/>
              </a:ext>
            </a:extLst>
          </p:cNvPr>
          <p:cNvPicPr>
            <a:picLocks noChangeAspect="1"/>
          </p:cNvPicPr>
          <p:nvPr/>
        </p:nvPicPr>
        <p:blipFill>
          <a:blip r:embed="rId3"/>
          <a:stretch>
            <a:fillRect/>
          </a:stretch>
        </p:blipFill>
        <p:spPr>
          <a:xfrm>
            <a:off x="2762190" y="1968454"/>
            <a:ext cx="7475574" cy="4746990"/>
          </a:xfrm>
          <a:prstGeom prst="rect">
            <a:avLst/>
          </a:prstGeom>
        </p:spPr>
      </p:pic>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Tree>
    <p:extLst>
      <p:ext uri="{BB962C8B-B14F-4D97-AF65-F5344CB8AC3E}">
        <p14:creationId xmlns:p14="http://schemas.microsoft.com/office/powerpoint/2010/main" val="4072165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err="1">
                <a:solidFill>
                  <a:srgbClr val="149ED9"/>
                </a:solidFill>
                <a:latin typeface="Roboto"/>
                <a:ea typeface="Roboto"/>
              </a:rPr>
              <a:t>Recapitulación</a:t>
            </a:r>
            <a:r>
              <a:rPr lang="en-US" sz="4400" dirty="0">
                <a:solidFill>
                  <a:srgbClr val="149ED9"/>
                </a:solidFill>
                <a:latin typeface="Roboto"/>
                <a:ea typeface="Roboto"/>
              </a:rPr>
              <a:t> de </a:t>
            </a:r>
            <a:r>
              <a:rPr lang="en-US" sz="4400" dirty="0" err="1">
                <a:solidFill>
                  <a:srgbClr val="149ED9"/>
                </a:solidFill>
                <a:latin typeface="Roboto"/>
                <a:ea typeface="Roboto"/>
              </a:rPr>
              <a:t>mensajes</a:t>
            </a:r>
            <a:r>
              <a:rPr lang="en-US" sz="4400" dirty="0">
                <a:solidFill>
                  <a:srgbClr val="149ED9"/>
                </a:solidFill>
                <a:latin typeface="Roboto"/>
                <a:ea typeface="Roboto"/>
              </a:rPr>
              <a:t> clave</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265525"/>
            <a:ext cx="11968873" cy="5802383"/>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457200" indent="-457200" algn="just">
              <a:lnSpc>
                <a:spcPct val="115000"/>
              </a:lnSpc>
              <a:spcBef>
                <a:spcPts val="500"/>
              </a:spcBef>
              <a:spcAft>
                <a:spcPts val="1000"/>
              </a:spcAft>
              <a:buFont typeface="+mj-lt"/>
              <a:buAutoNum type="arabicPeriod"/>
            </a:pPr>
            <a:r>
              <a:rPr lang="es-ES" sz="1900" dirty="0">
                <a:solidFill>
                  <a:schemeClr val="tx1"/>
                </a:solidFill>
                <a:cs typeface="Tahoma" panose="020B0604030504040204" pitchFamily="34" charset="0"/>
              </a:rPr>
              <a:t>Los miembros del personal deben garantizar la completa separación entre su actividad personal y su condición de funcionarios de las Naciones Unidas y responsabilidades oficiales.</a:t>
            </a:r>
          </a:p>
          <a:p>
            <a:pPr marL="457200" indent="-457200" algn="just">
              <a:lnSpc>
                <a:spcPct val="115000"/>
              </a:lnSpc>
              <a:spcBef>
                <a:spcPts val="500"/>
              </a:spcBef>
              <a:spcAft>
                <a:spcPts val="1000"/>
              </a:spcAft>
              <a:buFont typeface="+mj-lt"/>
              <a:buAutoNum type="arabicPeriod"/>
            </a:pPr>
            <a:r>
              <a:rPr lang="es-ES" sz="1900" dirty="0">
                <a:solidFill>
                  <a:schemeClr val="tx1"/>
                </a:solidFill>
                <a:cs typeface="Tahoma" panose="020B0604030504040204" pitchFamily="34" charset="0"/>
              </a:rPr>
              <a:t>﻿﻿﻿Un conflicto de intereses efectivo o posible deberá ser mitigado por la Organización y resuelto a favor de los intereses de la Organización.</a:t>
            </a:r>
          </a:p>
          <a:p>
            <a:pPr marL="457200" indent="-457200" algn="just">
              <a:lnSpc>
                <a:spcPct val="115000"/>
              </a:lnSpc>
              <a:spcBef>
                <a:spcPts val="500"/>
              </a:spcBef>
              <a:spcAft>
                <a:spcPts val="1000"/>
              </a:spcAft>
              <a:buFont typeface="+mj-lt"/>
              <a:buAutoNum type="arabicPeriod"/>
            </a:pPr>
            <a:r>
              <a:rPr lang="es-ES" sz="1900" dirty="0">
                <a:solidFill>
                  <a:schemeClr val="tx1"/>
                </a:solidFill>
                <a:cs typeface="Tahoma" panose="020B0604030504040204" pitchFamily="34" charset="0"/>
              </a:rPr>
              <a:t>﻿﻿﻿Los funcionarios no deben aprovechar sus cargos ni los conocimientos adquiridos en el desempeño de sus funciones oficiales para obtener beneficios personales, sean financieros o de otro tipo, ni para beneficiar a terceros, como familiares, amigos y personas a quienes deseen favorecer.</a:t>
            </a:r>
          </a:p>
          <a:p>
            <a:pPr marL="457200" indent="-457200" algn="just">
              <a:lnSpc>
                <a:spcPct val="115000"/>
              </a:lnSpc>
              <a:spcBef>
                <a:spcPts val="500"/>
              </a:spcBef>
              <a:spcAft>
                <a:spcPts val="1000"/>
              </a:spcAft>
              <a:buFont typeface="+mj-lt"/>
              <a:buAutoNum type="arabicPeriod"/>
            </a:pPr>
            <a:r>
              <a:rPr lang="es-ES" sz="1900" dirty="0">
                <a:solidFill>
                  <a:schemeClr val="tx1"/>
                </a:solidFill>
                <a:cs typeface="Tahoma" panose="020B0604030504040204" pitchFamily="34" charset="0"/>
              </a:rPr>
              <a:t>﻿﻿﻿La participación a título personal en juntas, paneles, comités, grupos de expertos u órganos similares externos a la Organización requiere la aprobación previa del Secretario General. Del mismo modo, el ejercicio de una profesión, ya sea como empleado o como contratista independiente, para cualquier entidad ajena a las Naciones Unidas está cubierto por las nociones de "ocupación" y "empleo" y requiere la aprobación del Secretario General. </a:t>
            </a:r>
          </a:p>
          <a:p>
            <a:pPr marL="457200" indent="-457200" algn="just">
              <a:lnSpc>
                <a:spcPct val="115000"/>
              </a:lnSpc>
              <a:spcBef>
                <a:spcPts val="500"/>
              </a:spcBef>
              <a:spcAft>
                <a:spcPts val="1000"/>
              </a:spcAft>
              <a:buFont typeface="+mj-lt"/>
              <a:buAutoNum type="arabicPeriod"/>
            </a:pPr>
            <a:r>
              <a:rPr lang="es-ES" sz="1900" dirty="0">
                <a:solidFill>
                  <a:schemeClr val="tx1"/>
                </a:solidFill>
                <a:cs typeface="Tahoma" panose="020B0604030504040204" pitchFamily="34" charset="0"/>
              </a:rPr>
              <a:t>﻿﻿﻿Los funcionarios no podrán comunicar a ninguna fuente información de las Naciones Unidas que no se haya hecho pública, salvo en el ejercicio normal de sus funciones o cuando los autorice para ello el Secretario General, ni podrán utilizar su cargo en beneficio propio.</a:t>
            </a:r>
          </a:p>
        </p:txBody>
      </p:sp>
    </p:spTree>
    <p:extLst>
      <p:ext uri="{BB962C8B-B14F-4D97-AF65-F5344CB8AC3E}">
        <p14:creationId xmlns:p14="http://schemas.microsoft.com/office/powerpoint/2010/main" val="219452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1C80-E866-DF4A-9F35-4D8AD4C101BD}"/>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INTRODUCCIÓN</a:t>
            </a:r>
          </a:p>
        </p:txBody>
      </p:sp>
      <p:graphicFrame>
        <p:nvGraphicFramePr>
          <p:cNvPr id="6" name="Table 5">
            <a:extLst>
              <a:ext uri="{FF2B5EF4-FFF2-40B4-BE49-F238E27FC236}">
                <a16:creationId xmlns:a16="http://schemas.microsoft.com/office/drawing/2014/main" id="{56CC1D5C-9663-34D2-91FE-E4E4B5CAF5B7}"/>
              </a:ext>
            </a:extLst>
          </p:cNvPr>
          <p:cNvGraphicFramePr>
            <a:graphicFrameLocks noGrp="1"/>
          </p:cNvGraphicFramePr>
          <p:nvPr>
            <p:extLst>
              <p:ext uri="{D42A27DB-BD31-4B8C-83A1-F6EECF244321}">
                <p14:modId xmlns:p14="http://schemas.microsoft.com/office/powerpoint/2010/main" val="957899348"/>
              </p:ext>
            </p:extLst>
          </p:nvPr>
        </p:nvGraphicFramePr>
        <p:xfrm>
          <a:off x="197796" y="1645920"/>
          <a:ext cx="12153862" cy="4023360"/>
        </p:xfrm>
        <a:graphic>
          <a:graphicData uri="http://schemas.openxmlformats.org/drawingml/2006/table">
            <a:tbl>
              <a:tblPr firstRow="1" bandRow="1">
                <a:tableStyleId>{2D5ABB26-0587-4C30-8999-92F81FD0307C}</a:tableStyleId>
              </a:tblPr>
              <a:tblGrid>
                <a:gridCol w="12153862">
                  <a:extLst>
                    <a:ext uri="{9D8B030D-6E8A-4147-A177-3AD203B41FA5}">
                      <a16:colId xmlns:a16="http://schemas.microsoft.com/office/drawing/2014/main" val="2617077325"/>
                    </a:ext>
                  </a:extLst>
                </a:gridCol>
              </a:tblGrid>
              <a:tr h="370840">
                <a:tc>
                  <a:txBody>
                    <a:bodyPr/>
                    <a:lstStyle/>
                    <a:p>
                      <a:r>
                        <a:rPr lang="en-US" sz="2800" b="1" dirty="0">
                          <a:solidFill>
                            <a:schemeClr val="bg1"/>
                          </a:solidFill>
                          <a:latin typeface="Roboto" panose="02000000000000000000" pitchFamily="2" charset="0"/>
                          <a:ea typeface="Roboto" panose="02000000000000000000" pitchFamily="2" charset="0"/>
                        </a:rPr>
                        <a:t>REGLAS BÁSICAS</a:t>
                      </a:r>
                    </a:p>
                    <a:p>
                      <a:pPr marL="342900" indent="-342900" algn="l" defTabSz="975208" rtl="0" eaLnBrk="1" latinLnBrk="0" hangingPunct="1">
                        <a:buFont typeface="Arial" panose="020B0604020202020204" pitchFamily="34" charset="0"/>
                        <a:buChar char="•"/>
                      </a:pPr>
                      <a:r>
                        <a:rPr lang="es-ES" sz="2800" kern="1200" dirty="0">
                          <a:solidFill>
                            <a:schemeClr val="bg1"/>
                          </a:solidFill>
                          <a:latin typeface="Roboto" panose="02000000000000000000" pitchFamily="2" charset="0"/>
                          <a:ea typeface="Roboto" panose="02000000000000000000" pitchFamily="2" charset="0"/>
                          <a:cs typeface="+mn-cs"/>
                        </a:rPr>
                        <a:t>Participar y animar a los demás a hacerlo también</a:t>
                      </a:r>
                    </a:p>
                    <a:p>
                      <a:pPr marL="342900" indent="-342900" algn="l" defTabSz="975208" rtl="0" eaLnBrk="1" latinLnBrk="0" hangingPunct="1">
                        <a:buFont typeface="Arial" panose="020B0604020202020204" pitchFamily="34" charset="0"/>
                        <a:buChar char="•"/>
                      </a:pPr>
                      <a:r>
                        <a:rPr lang="es-ES" sz="2800" kern="1200" dirty="0">
                          <a:solidFill>
                            <a:schemeClr val="bg1"/>
                          </a:solidFill>
                          <a:latin typeface="Roboto" panose="02000000000000000000" pitchFamily="2" charset="0"/>
                          <a:ea typeface="Roboto" panose="02000000000000000000" pitchFamily="2" charset="0"/>
                          <a:cs typeface="+mn-cs"/>
                        </a:rPr>
                        <a:t>¡Las preguntas son bienvenidas!</a:t>
                      </a:r>
                    </a:p>
                    <a:p>
                      <a:pPr marL="342900" indent="-342900" algn="l" defTabSz="975208" rtl="0" eaLnBrk="1" latinLnBrk="0" hangingPunct="1">
                        <a:buFont typeface="Arial" panose="020B0604020202020204" pitchFamily="34" charset="0"/>
                        <a:buChar char="•"/>
                      </a:pPr>
                      <a:r>
                        <a:rPr lang="es-ES" sz="2800" kern="1200" dirty="0">
                          <a:solidFill>
                            <a:schemeClr val="bg1"/>
                          </a:solidFill>
                          <a:latin typeface="Roboto" panose="02000000000000000000" pitchFamily="2" charset="0"/>
                          <a:ea typeface="Roboto" panose="02000000000000000000" pitchFamily="2" charset="0"/>
                          <a:cs typeface="+mn-cs"/>
                        </a:rPr>
                        <a:t>Ser curiosos y evitar juzgar</a:t>
                      </a:r>
                    </a:p>
                    <a:p>
                      <a:pPr marL="342900" indent="-342900" algn="l" defTabSz="975208" rtl="0" eaLnBrk="1" latinLnBrk="0" hangingPunct="1">
                        <a:buFont typeface="Arial" panose="020B0604020202020204" pitchFamily="34" charset="0"/>
                        <a:buChar char="•"/>
                      </a:pPr>
                      <a:r>
                        <a:rPr lang="es-ES" sz="2800" kern="1200" dirty="0">
                          <a:solidFill>
                            <a:schemeClr val="bg1"/>
                          </a:solidFill>
                          <a:latin typeface="Roboto" panose="02000000000000000000" pitchFamily="2" charset="0"/>
                          <a:ea typeface="Roboto" panose="02000000000000000000" pitchFamily="2" charset="0"/>
                          <a:cs typeface="+mn-cs"/>
                        </a:rPr>
                        <a:t>Explorar juntos las razones de los desacuerdos</a:t>
                      </a:r>
                    </a:p>
                    <a:p>
                      <a:pPr marL="342900" indent="-342900" algn="l" defTabSz="975208" rtl="0" eaLnBrk="1" latinLnBrk="0" hangingPunct="1">
                        <a:buFont typeface="Arial" panose="020B0604020202020204" pitchFamily="34" charset="0"/>
                        <a:buChar char="•"/>
                      </a:pPr>
                      <a:r>
                        <a:rPr lang="es-ES" sz="2800" kern="1200" dirty="0">
                          <a:solidFill>
                            <a:schemeClr val="bg1"/>
                          </a:solidFill>
                          <a:latin typeface="Roboto" panose="02000000000000000000" pitchFamily="2" charset="0"/>
                          <a:ea typeface="Roboto" panose="02000000000000000000" pitchFamily="2" charset="0"/>
                          <a:cs typeface="+mn-cs"/>
                        </a:rPr>
                        <a:t>Practicar la autorreflexión si nos ponemos a la defensiva</a:t>
                      </a:r>
                    </a:p>
                    <a:p>
                      <a:pPr marL="342900" indent="-342900" algn="l" defTabSz="975208" rtl="0" eaLnBrk="1" latinLnBrk="0" hangingPunct="1">
                        <a:buFont typeface="Arial" panose="020B0604020202020204" pitchFamily="34" charset="0"/>
                        <a:buChar char="•"/>
                      </a:pPr>
                      <a:r>
                        <a:rPr lang="es-ES" sz="2800" kern="1200" dirty="0">
                          <a:solidFill>
                            <a:schemeClr val="bg1"/>
                          </a:solidFill>
                          <a:latin typeface="Roboto" panose="02000000000000000000" pitchFamily="2" charset="0"/>
                          <a:ea typeface="Roboto" panose="02000000000000000000" pitchFamily="2" charset="0"/>
                          <a:cs typeface="+mn-cs"/>
                        </a:rPr>
                        <a:t>Preguntar, no suponer</a:t>
                      </a:r>
                    </a:p>
                    <a:p>
                      <a:pPr marL="342900" indent="-342900" algn="l" defTabSz="975208" rtl="0" eaLnBrk="1" latinLnBrk="0" hangingPunct="1">
                        <a:buFont typeface="Arial" panose="020B0604020202020204" pitchFamily="34" charset="0"/>
                        <a:buChar char="•"/>
                      </a:pPr>
                      <a:r>
                        <a:rPr lang="es-ES" sz="2800" kern="1200" dirty="0">
                          <a:solidFill>
                            <a:schemeClr val="bg1"/>
                          </a:solidFill>
                          <a:latin typeface="Roboto" panose="02000000000000000000" pitchFamily="2" charset="0"/>
                          <a:ea typeface="Roboto" panose="02000000000000000000" pitchFamily="2" charset="0"/>
                          <a:cs typeface="+mn-cs"/>
                        </a:rPr>
                        <a:t>¿Alguna otra regla básica?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7461742"/>
                  </a:ext>
                </a:extLst>
              </a:tr>
              <a:tr h="370840">
                <a:tc>
                  <a:txBody>
                    <a:bodyPr/>
                    <a:lstStyle/>
                    <a:p>
                      <a:pPr marL="0" indent="0" algn="just">
                        <a:buFont typeface="Arial" panose="020B0604020202020204" pitchFamily="34" charset="0"/>
                        <a:buNone/>
                      </a:pPr>
                      <a:endParaRPr lang="en-US" sz="2800" b="0" dirty="0">
                        <a:solidFill>
                          <a:schemeClr val="bg1"/>
                        </a:solidFill>
                        <a:latin typeface="Roboto" panose="02000000000000000000" pitchFamily="2" charset="0"/>
                        <a:ea typeface="Roboto"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672649"/>
                  </a:ext>
                </a:extLst>
              </a:tr>
            </a:tbl>
          </a:graphicData>
        </a:graphic>
      </p:graphicFrame>
    </p:spTree>
    <p:extLst>
      <p:ext uri="{BB962C8B-B14F-4D97-AF65-F5344CB8AC3E}">
        <p14:creationId xmlns:p14="http://schemas.microsoft.com/office/powerpoint/2010/main" val="3152678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11" name="TextBox 10">
            <a:extLst>
              <a:ext uri="{FF2B5EF4-FFF2-40B4-BE49-F238E27FC236}">
                <a16:creationId xmlns:a16="http://schemas.microsoft.com/office/drawing/2014/main" id="{18CD8CD7-1E36-FDB7-6322-C3E9C3AAB51D}"/>
              </a:ext>
            </a:extLst>
          </p:cNvPr>
          <p:cNvSpPr txBox="1"/>
          <p:nvPr/>
        </p:nvSpPr>
        <p:spPr>
          <a:xfrm>
            <a:off x="1374968" y="6781800"/>
            <a:ext cx="11020232" cy="307777"/>
          </a:xfrm>
          <a:prstGeom prst="rect">
            <a:avLst/>
          </a:prstGeom>
          <a:noFill/>
        </p:spPr>
        <p:txBody>
          <a:bodyPr wrap="square" lIns="91440" tIns="45720" rIns="91440" bIns="45720" rtlCol="0" anchor="t">
            <a:spAutoFit/>
          </a:bodyPr>
          <a:lstStyle/>
          <a:p>
            <a:pPr algn="r"/>
            <a:r>
              <a:rPr lang="en-US" sz="1400" cap="all" spc="600" dirty="0">
                <a:solidFill>
                  <a:schemeClr val="bg1"/>
                </a:solidFill>
                <a:latin typeface="Roboto Light"/>
                <a:ea typeface="Roboto Light"/>
                <a:cs typeface="Calibri" panose="020F0502020204030204"/>
              </a:rPr>
              <a:t>+1-917-367-9858</a:t>
            </a:r>
          </a:p>
        </p:txBody>
      </p:sp>
      <p:sp>
        <p:nvSpPr>
          <p:cNvPr id="12" name="TextBox 11">
            <a:extLst>
              <a:ext uri="{FF2B5EF4-FFF2-40B4-BE49-F238E27FC236}">
                <a16:creationId xmlns:a16="http://schemas.microsoft.com/office/drawing/2014/main" id="{9B2F5034-41D2-9D08-9916-883285D90038}"/>
              </a:ext>
            </a:extLst>
          </p:cNvPr>
          <p:cNvSpPr txBox="1"/>
          <p:nvPr/>
        </p:nvSpPr>
        <p:spPr>
          <a:xfrm>
            <a:off x="331751" y="6781800"/>
            <a:ext cx="11641438" cy="307777"/>
          </a:xfrm>
          <a:prstGeom prst="rect">
            <a:avLst/>
          </a:prstGeom>
          <a:noFill/>
        </p:spPr>
        <p:txBody>
          <a:bodyPr wrap="square" lIns="91440" tIns="45720" rIns="91440" bIns="45720" rtlCol="0" anchor="t">
            <a:spAutoFit/>
          </a:bodyPr>
          <a:lstStyle/>
          <a:p>
            <a:r>
              <a:rPr lang="en-US" sz="1400" cap="all" spc="600" dirty="0">
                <a:solidFill>
                  <a:schemeClr val="bg1"/>
                </a:solidFill>
                <a:latin typeface="Roboto Light"/>
                <a:ea typeface="Roboto Light"/>
                <a:cs typeface="Calibri" panose="020F0502020204030204"/>
              </a:rPr>
              <a:t>ethicsoffice@un.org</a:t>
            </a:r>
          </a:p>
        </p:txBody>
      </p:sp>
      <p:pic>
        <p:nvPicPr>
          <p:cNvPr id="5122" name="Picture 2">
            <a:extLst>
              <a:ext uri="{FF2B5EF4-FFF2-40B4-BE49-F238E27FC236}">
                <a16:creationId xmlns:a16="http://schemas.microsoft.com/office/drawing/2014/main" id="{1C9598E1-D6B2-22D3-2544-771842176B48}"/>
              </a:ext>
            </a:extLst>
          </p:cNvPr>
          <p:cNvPicPr>
            <a:picLocks noChangeAspect="1" noChangeArrowheads="1"/>
          </p:cNvPicPr>
          <p:nvPr/>
        </p:nvPicPr>
        <p:blipFill>
          <a:blip r:embed="rId4"/>
          <a:srcRect/>
          <a:stretch/>
        </p:blipFill>
        <p:spPr bwMode="auto">
          <a:xfrm>
            <a:off x="2328974" y="0"/>
            <a:ext cx="73152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4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2" y="1694200"/>
            <a:ext cx="12477944"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SU PARTICIPACIÓN IMPORTA</a:t>
            </a:r>
          </a:p>
          <a:p>
            <a:pPr marL="971550" lvl="1" indent="-285750" algn="just">
              <a:lnSpc>
                <a:spcPct val="150000"/>
              </a:lnSpc>
              <a:buFont typeface="Arial"/>
              <a:buChar char="•"/>
            </a:pPr>
            <a:r>
              <a:rPr lang="es-ES" sz="2800" dirty="0">
                <a:solidFill>
                  <a:srgbClr val="FFFFFF"/>
                </a:solidFill>
                <a:latin typeface="Roboto" panose="02000000000000000000" pitchFamily="2" charset="0"/>
                <a:ea typeface="Roboto" panose="02000000000000000000" pitchFamily="2" charset="0"/>
                <a:cs typeface="Roboto" panose="02000000000000000000" pitchFamily="2" charset="0"/>
              </a:rPr>
              <a:t>Si no se sienten cómodos hablando sobre algún tema que pueda surgir en el Diálogo, hablen conmigo, con la Oficina de Recursos Humanos o con la Oficina de Ética después de la sesión.</a:t>
            </a:r>
          </a:p>
          <a:p>
            <a:pPr marL="971550" lvl="1" indent="-285750" algn="just">
              <a:lnSpc>
                <a:spcPct val="150000"/>
              </a:lnSpc>
              <a:buFont typeface="Arial"/>
              <a:buChar char="•"/>
            </a:pPr>
            <a:r>
              <a:rPr lang="es-ES" sz="2800" dirty="0">
                <a:solidFill>
                  <a:srgbClr val="FFFFFF"/>
                </a:solidFill>
                <a:latin typeface="Roboto" panose="02000000000000000000" pitchFamily="2" charset="0"/>
                <a:ea typeface="Roboto" panose="02000000000000000000" pitchFamily="2" charset="0"/>
                <a:cs typeface="Roboto" panose="02000000000000000000" pitchFamily="2" charset="0"/>
              </a:rPr>
              <a:t>Un recurso útil para el personal relacionado con la ética es La hoja de ruta (en la página de iSeek de la Oficina de Ética).</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INTRODUCCIÓN</a:t>
            </a:r>
          </a:p>
        </p:txBody>
      </p:sp>
    </p:spTree>
    <p:extLst>
      <p:ext uri="{BB962C8B-B14F-4D97-AF65-F5344CB8AC3E}">
        <p14:creationId xmlns:p14="http://schemas.microsoft.com/office/powerpoint/2010/main" val="72560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3" y="1694200"/>
            <a:ext cx="12819233"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PROGRAMA </a:t>
            </a:r>
          </a:p>
          <a:p>
            <a:pPr marL="1200150" lvl="1" indent="-514350">
              <a:lnSpc>
                <a:spcPct val="150000"/>
              </a:lnSpc>
              <a:buFont typeface="+mj-lt"/>
              <a:buAutoNum type="arabicPeriod"/>
            </a:pPr>
            <a:r>
              <a:rPr lang="es-ES" sz="2800" dirty="0">
                <a:solidFill>
                  <a:srgbClr val="FFFFFF"/>
                </a:solidFill>
                <a:latin typeface="Roboto" panose="02000000000000000000" pitchFamily="2" charset="0"/>
                <a:ea typeface="Roboto" panose="02000000000000000000" pitchFamily="2" charset="0"/>
                <a:cs typeface="Roboto" panose="02000000000000000000" pitchFamily="2" charset="0"/>
              </a:rPr>
              <a:t>Introducción: nuestras obligaciones acerca de la participación en actividades externas</a:t>
            </a:r>
          </a:p>
          <a:p>
            <a:pPr marL="1200150" lvl="1" indent="-514350">
              <a:lnSpc>
                <a:spcPct val="150000"/>
              </a:lnSpc>
              <a:buFont typeface="+mj-lt"/>
              <a:buAutoNum type="arabicPeriod"/>
            </a:pPr>
            <a:r>
              <a:rPr lang="es-ES" sz="2800" dirty="0">
                <a:solidFill>
                  <a:srgbClr val="FFFFFF"/>
                </a:solidFill>
                <a:latin typeface="Roboto" panose="02000000000000000000" pitchFamily="2" charset="0"/>
                <a:ea typeface="Roboto" panose="02000000000000000000" pitchFamily="2" charset="0"/>
                <a:cs typeface="Roboto" panose="02000000000000000000" pitchFamily="2" charset="0"/>
              </a:rPr>
              <a:t>Actividad inicial: un ejemplo personal</a:t>
            </a:r>
          </a:p>
          <a:p>
            <a:pPr marL="1200150" lvl="1" indent="-514350">
              <a:lnSpc>
                <a:spcPct val="150000"/>
              </a:lnSpc>
              <a:buFont typeface="+mj-lt"/>
              <a:buAutoNum type="arabicPeriod"/>
            </a:pPr>
            <a:r>
              <a:rPr lang="es-ES" sz="2800" dirty="0">
                <a:solidFill>
                  <a:srgbClr val="FFFFFF"/>
                </a:solidFill>
                <a:latin typeface="Roboto" panose="02000000000000000000" pitchFamily="2" charset="0"/>
                <a:ea typeface="Roboto" panose="02000000000000000000" pitchFamily="2" charset="0"/>
                <a:cs typeface="Roboto" panose="02000000000000000000" pitchFamily="2" charset="0"/>
              </a:rPr>
              <a:t>Debate de los casos hipotéticos</a:t>
            </a:r>
          </a:p>
          <a:p>
            <a:pPr marL="1200150" lvl="1" indent="-514350">
              <a:lnSpc>
                <a:spcPct val="150000"/>
              </a:lnSpc>
              <a:buFont typeface="+mj-lt"/>
              <a:buAutoNum type="arabicPeriod"/>
            </a:pPr>
            <a:r>
              <a:rPr lang="es-ES" sz="2800" dirty="0">
                <a:solidFill>
                  <a:srgbClr val="FFFFFF"/>
                </a:solidFill>
                <a:latin typeface="Roboto" panose="02000000000000000000" pitchFamily="2" charset="0"/>
                <a:ea typeface="Roboto" panose="02000000000000000000" pitchFamily="2" charset="0"/>
                <a:cs typeface="Roboto" panose="02000000000000000000" pitchFamily="2" charset="0"/>
              </a:rPr>
              <a:t>Actividad de cierre: puntos de aprendizaje </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INTRODUCCIÓN</a:t>
            </a:r>
          </a:p>
        </p:txBody>
      </p:sp>
    </p:spTree>
    <p:extLst>
      <p:ext uri="{BB962C8B-B14F-4D97-AF65-F5344CB8AC3E}">
        <p14:creationId xmlns:p14="http://schemas.microsoft.com/office/powerpoint/2010/main" val="164783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2" y="1694200"/>
            <a:ext cx="12477944"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INTRODUCCIÓN</a:t>
            </a:r>
          </a:p>
          <a:p>
            <a:pPr marL="971550" lvl="1" indent="-285750" algn="just">
              <a:lnSpc>
                <a:spcPct val="150000"/>
              </a:lnSpc>
              <a:buFont typeface="Arial"/>
              <a:buChar char="•"/>
            </a:pP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Ejemplos</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oradores</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asesorando</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a </a:t>
            </a: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una</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organización</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comunitaria</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local o </a:t>
            </a: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publicando</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material </a:t>
            </a: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relacionado</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con </a:t>
            </a: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los</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propósitos</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actividades</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o </a:t>
            </a: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intereses</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de las </a:t>
            </a: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Naciones</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800" dirty="0" err="1">
                <a:solidFill>
                  <a:srgbClr val="FFFFFF"/>
                </a:solidFill>
                <a:latin typeface="Roboto" panose="02000000000000000000" pitchFamily="2" charset="0"/>
                <a:ea typeface="Roboto" panose="02000000000000000000" pitchFamily="2" charset="0"/>
                <a:cs typeface="Roboto" panose="02000000000000000000" pitchFamily="2" charset="0"/>
              </a:rPr>
              <a:t>Unidas</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etc. </a:t>
            </a:r>
          </a:p>
          <a:p>
            <a:pPr marL="971550" lvl="1" indent="-285750" algn="just">
              <a:lnSpc>
                <a:spcPct val="150000"/>
              </a:lnSpc>
              <a:buFont typeface="Arial"/>
              <a:buChar char="•"/>
            </a:pPr>
            <a:r>
              <a:rPr lang="es-ES" sz="2800" dirty="0">
                <a:solidFill>
                  <a:srgbClr val="FFFFFF"/>
                </a:solidFill>
                <a:latin typeface="Roboto" panose="02000000000000000000" pitchFamily="2" charset="0"/>
                <a:ea typeface="Roboto" panose="02000000000000000000" pitchFamily="2" charset="0"/>
                <a:cs typeface="Roboto" panose="02000000000000000000" pitchFamily="2" charset="0"/>
              </a:rPr>
              <a:t>No forman parte de nuestras funciones oficiales; el funcionario no actúa como representante de las Naciones Unidas. </a:t>
            </a:r>
          </a:p>
          <a:p>
            <a:pPr marL="971550" lvl="1" indent="-285750" algn="just">
              <a:lnSpc>
                <a:spcPct val="150000"/>
              </a:lnSpc>
              <a:buFont typeface="Arial"/>
              <a:buChar char="•"/>
            </a:pPr>
            <a:r>
              <a:rPr lang="es-ES" sz="2800" dirty="0">
                <a:solidFill>
                  <a:srgbClr val="FFFFFF"/>
                </a:solidFill>
                <a:latin typeface="Roboto" panose="02000000000000000000" pitchFamily="2" charset="0"/>
                <a:ea typeface="Roboto" panose="02000000000000000000" pitchFamily="2" charset="0"/>
                <a:cs typeface="Roboto" panose="02000000000000000000" pitchFamily="2" charset="0"/>
              </a:rPr>
              <a:t>Se realizan a título personal, en nuestro tiempo libre y a nuestra cuenta</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ACTIVIDADES EXTERNAS </a:t>
            </a:r>
          </a:p>
        </p:txBody>
      </p:sp>
    </p:spTree>
    <p:extLst>
      <p:ext uri="{BB962C8B-B14F-4D97-AF65-F5344CB8AC3E}">
        <p14:creationId xmlns:p14="http://schemas.microsoft.com/office/powerpoint/2010/main" val="131423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3" y="1694200"/>
            <a:ext cx="12514039"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lvl="1" indent="-285750" algn="just">
              <a:lnSpc>
                <a:spcPct val="150000"/>
              </a:lnSpc>
              <a:buFont typeface="Arial"/>
              <a:buChar char="•"/>
            </a:pPr>
            <a:r>
              <a:rPr lang="es-ES" sz="2800" dirty="0">
                <a:solidFill>
                  <a:srgbClr val="FFFFFF"/>
                </a:solidFill>
                <a:latin typeface="Roboto" panose="02000000000000000000" pitchFamily="2" charset="0"/>
                <a:ea typeface="Roboto" panose="02000000000000000000" pitchFamily="2" charset="0"/>
                <a:cs typeface="Roboto" panose="02000000000000000000" pitchFamily="2" charset="0"/>
              </a:rPr>
              <a:t>Tienen el potencial de poner en entredicho nuestra independencia e imparcialidad</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a:t>
            </a:r>
          </a:p>
          <a:p>
            <a:pPr marL="971550" lvl="1" indent="-285750" algn="just">
              <a:lnSpc>
                <a:spcPct val="150000"/>
              </a:lnSpc>
              <a:buFont typeface="Arial"/>
              <a:buChar char="•"/>
            </a:pPr>
            <a:r>
              <a:rPr lang="es-ES" sz="2800" dirty="0">
                <a:solidFill>
                  <a:srgbClr val="FFFFFF"/>
                </a:solidFill>
                <a:latin typeface="Roboto" panose="02000000000000000000" pitchFamily="2" charset="0"/>
                <a:ea typeface="Roboto" panose="02000000000000000000" pitchFamily="2" charset="0"/>
                <a:cs typeface="Roboto" panose="02000000000000000000" pitchFamily="2" charset="0"/>
              </a:rPr>
              <a:t>Tienen el potencial de </a:t>
            </a:r>
            <a:r>
              <a:rPr lang="es-ES" sz="2800" dirty="0" err="1">
                <a:solidFill>
                  <a:srgbClr val="FFFFFF"/>
                </a:solidFill>
                <a:latin typeface="Roboto" panose="02000000000000000000" pitchFamily="2" charset="0"/>
                <a:ea typeface="Roboto" panose="02000000000000000000" pitchFamily="2" charset="0"/>
                <a:cs typeface="Roboto" panose="02000000000000000000" pitchFamily="2" charset="0"/>
              </a:rPr>
              <a:t>decrear</a:t>
            </a:r>
            <a:r>
              <a:rPr lang="es-ES" sz="2800" dirty="0">
                <a:solidFill>
                  <a:srgbClr val="FFFFFF"/>
                </a:solidFill>
                <a:latin typeface="Roboto" panose="02000000000000000000" pitchFamily="2" charset="0"/>
                <a:ea typeface="Roboto" panose="02000000000000000000" pitchFamily="2" charset="0"/>
                <a:cs typeface="Roboto" panose="02000000000000000000" pitchFamily="2" charset="0"/>
              </a:rPr>
              <a:t> una situación de conflicto de intereses o de perjudicar la imagen de la Organización</a:t>
            </a:r>
          </a:p>
          <a:p>
            <a:pPr marL="971550" lvl="1" indent="-285750" algn="just">
              <a:lnSpc>
                <a:spcPct val="150000"/>
              </a:lnSpc>
              <a:buFont typeface="Arial"/>
              <a:buChar char="•"/>
            </a:pPr>
            <a:r>
              <a:rPr lang="es-ES" sz="2800" dirty="0">
                <a:solidFill>
                  <a:srgbClr val="FFFFFF"/>
                </a:solidFill>
                <a:latin typeface="Roboto" panose="02000000000000000000" pitchFamily="2" charset="0"/>
                <a:ea typeface="Roboto" panose="02000000000000000000" pitchFamily="2" charset="0"/>
                <a:cs typeface="Roboto" panose="02000000000000000000" pitchFamily="2" charset="0"/>
              </a:rPr>
              <a:t>Cuando se requiere la aprobación previa del Secretario General</a:t>
            </a:r>
          </a:p>
          <a:p>
            <a:pPr marL="971550" lvl="1" indent="-285750" algn="just">
              <a:lnSpc>
                <a:spcPct val="150000"/>
              </a:lnSpc>
              <a:buFont typeface="Arial"/>
              <a:buChar char="•"/>
            </a:pPr>
            <a:r>
              <a:rPr lang="es-ES" sz="2800" dirty="0">
                <a:solidFill>
                  <a:srgbClr val="FFFFFF"/>
                </a:solidFill>
                <a:latin typeface="Roboto" panose="02000000000000000000" pitchFamily="2" charset="0"/>
                <a:ea typeface="Roboto" panose="02000000000000000000" pitchFamily="2" charset="0"/>
                <a:cs typeface="Roboto" panose="02000000000000000000" pitchFamily="2" charset="0"/>
              </a:rPr>
              <a:t>Las cláusulas 1.2 o) y p) del Estatuto del Personal; la regla 1.2 r) del Reglamento del Personal; y el párrafo 11 de la circular informativa sobre actividades externas (ST/IC/2006/30). </a:t>
            </a:r>
            <a:endParaRPr lang="en-US" sz="28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ACTIVIDADES EXTERNAS </a:t>
            </a:r>
          </a:p>
        </p:txBody>
      </p:sp>
    </p:spTree>
    <p:extLst>
      <p:ext uri="{BB962C8B-B14F-4D97-AF65-F5344CB8AC3E}">
        <p14:creationId xmlns:p14="http://schemas.microsoft.com/office/powerpoint/2010/main" val="421373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3" y="1694200"/>
            <a:ext cx="12514039"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LA CLÁUSULA 1.2 M) DEL ESTATUTO DEL PERSONAL</a:t>
            </a:r>
          </a:p>
          <a:p>
            <a:pPr lvl="1" indent="0" algn="just">
              <a:lnSpc>
                <a:spcPct val="150000"/>
              </a:lnSpc>
              <a:buNone/>
            </a:pPr>
            <a:r>
              <a:rPr lang="en-US" i="1"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s-ES" i="1" dirty="0">
                <a:solidFill>
                  <a:srgbClr val="FFFFFF"/>
                </a:solidFill>
                <a:latin typeface="Roboto" panose="02000000000000000000" pitchFamily="2" charset="0"/>
                <a:ea typeface="Roboto" panose="02000000000000000000" pitchFamily="2" charset="0"/>
                <a:cs typeface="Roboto" panose="02000000000000000000" pitchFamily="2" charset="0"/>
              </a:rPr>
              <a:t>Se produce un conflicto de intereses cuando, por acción u omisión, los intereses personales de un funcionario interfieren con el desempeño de sus tareas y funciones oficiales o con la integridad, la independencia y la imparcialidad que exige su condición de funcionario público internacional. Cuando surja un conflicto de intereses efectivo o posible, este deberá ser comunicado por el funcionario al jefe de su oficina, mitigado por la Organización y resuelto a favor de los intereses de la Organización</a:t>
            </a:r>
            <a:r>
              <a:rPr lang="en-US" i="1" dirty="0">
                <a:solidFill>
                  <a:srgbClr val="FFFFFF"/>
                </a:solidFill>
                <a:latin typeface="Roboto" panose="02000000000000000000" pitchFamily="2" charset="0"/>
                <a:ea typeface="Roboto" panose="02000000000000000000" pitchFamily="2" charset="0"/>
                <a:cs typeface="Roboto" panose="02000000000000000000" pitchFamily="2" charset="0"/>
              </a:rPr>
              <a:t>” </a:t>
            </a:r>
          </a:p>
          <a:p>
            <a:pPr lvl="1" indent="0">
              <a:lnSpc>
                <a:spcPct val="150000"/>
              </a:lnSpc>
              <a:buNone/>
            </a:pPr>
            <a:endParaRPr lang="en-US" sz="28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ACTIVIDADES EXTERNAS </a:t>
            </a:r>
          </a:p>
        </p:txBody>
      </p:sp>
    </p:spTree>
    <p:extLst>
      <p:ext uri="{BB962C8B-B14F-4D97-AF65-F5344CB8AC3E}">
        <p14:creationId xmlns:p14="http://schemas.microsoft.com/office/powerpoint/2010/main" val="1141567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3" y="1694200"/>
            <a:ext cx="12502007"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gn="just">
              <a:lnSpc>
                <a:spcPct val="150000"/>
              </a:lnSpc>
              <a:buNone/>
            </a:pPr>
            <a:r>
              <a:rPr lang="en-US" sz="2700" b="1" dirty="0">
                <a:solidFill>
                  <a:srgbClr val="FFFFFF"/>
                </a:solidFill>
                <a:latin typeface="Roboto" panose="02000000000000000000" pitchFamily="2" charset="0"/>
                <a:ea typeface="Roboto" panose="02000000000000000000" pitchFamily="2" charset="0"/>
                <a:cs typeface="Roboto" panose="02000000000000000000" pitchFamily="2" charset="0"/>
              </a:rPr>
              <a:t>PREGUNTAS</a:t>
            </a:r>
          </a:p>
          <a:p>
            <a:pPr marL="1200150" lvl="1" indent="-514350" algn="just">
              <a:lnSpc>
                <a:spcPct val="150000"/>
              </a:lnSpc>
              <a:buFont typeface="Arial" panose="020B0604020202020204" pitchFamily="34" charset="0"/>
              <a:buAutoNum type="arabicPeriod"/>
            </a:pP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¿Por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qué</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es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importante</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obtener</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autorización</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previa?</a:t>
            </a:r>
          </a:p>
          <a:p>
            <a:pPr marL="1200150" lvl="1" indent="-514350" algn="just">
              <a:lnSpc>
                <a:spcPct val="150000"/>
              </a:lnSpc>
              <a:buFont typeface="Arial" panose="020B0604020202020204" pitchFamily="34" charset="0"/>
              <a:buAutoNum type="arabicPeriod"/>
            </a:pP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¿Por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qué</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es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necesario</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obtener</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una</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autorización</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antes de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publicar</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un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escrito</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personal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relacionado</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con las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Naciones</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Unidas</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a:t>
            </a:r>
          </a:p>
          <a:p>
            <a:pPr marL="1200150" lvl="1" indent="-514350" algn="just">
              <a:lnSpc>
                <a:spcPct val="150000"/>
              </a:lnSpc>
              <a:buAutoNum type="arabicPeriod"/>
            </a:pP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Constituye</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un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conflicto</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de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intereses</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formar</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parte</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de un panel o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comité</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externo</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a:t>
            </a:r>
          </a:p>
          <a:p>
            <a:pPr marL="1200150" lvl="1" indent="-514350" algn="just">
              <a:lnSpc>
                <a:spcPct val="150000"/>
              </a:lnSpc>
              <a:buAutoNum type="arabicPeriod"/>
            </a:pP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Pueden</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utilizar</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su</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título</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oficial</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o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indicar</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su</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afiliación</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 la ONU?</a:t>
            </a:r>
          </a:p>
          <a:p>
            <a:pPr marL="1200150" lvl="1" indent="-514350" algn="just">
              <a:lnSpc>
                <a:spcPct val="150000"/>
              </a:lnSpc>
              <a:buFont typeface="Arial" panose="020B0604020202020204" pitchFamily="34" charset="0"/>
              <a:buAutoNum type="arabicPeriod"/>
            </a:pP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¿Es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apropiado</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promover</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sus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intereses</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comerciales</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personales</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en</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su</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lugar</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 de </a:t>
            </a:r>
            <a:r>
              <a:rPr lang="en-US" sz="2550" dirty="0" err="1">
                <a:solidFill>
                  <a:srgbClr val="FFFFFF"/>
                </a:solidFill>
                <a:latin typeface="Roboto" panose="02000000000000000000" pitchFamily="2" charset="0"/>
                <a:ea typeface="Roboto" panose="02000000000000000000" pitchFamily="2" charset="0"/>
                <a:cs typeface="Roboto" panose="02000000000000000000" pitchFamily="2" charset="0"/>
              </a:rPr>
              <a:t>trabajo</a:t>
            </a:r>
            <a:r>
              <a:rPr lang="en-US" sz="2550" dirty="0">
                <a:solidFill>
                  <a:srgbClr val="FFFFFF"/>
                </a:solidFill>
                <a:latin typeface="Roboto" panose="02000000000000000000" pitchFamily="2" charset="0"/>
                <a:ea typeface="Roboto" panose="02000000000000000000" pitchFamily="2" charset="0"/>
                <a:cs typeface="Roboto" panose="02000000000000000000" pitchFamily="2" charset="0"/>
              </a:rPr>
              <a:t>?</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OBJETIVOS</a:t>
            </a:r>
          </a:p>
        </p:txBody>
      </p:sp>
    </p:spTree>
    <p:extLst>
      <p:ext uri="{BB962C8B-B14F-4D97-AF65-F5344CB8AC3E}">
        <p14:creationId xmlns:p14="http://schemas.microsoft.com/office/powerpoint/2010/main" val="3357641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FC40F4A94FBE46AA35C4E547749382" ma:contentTypeVersion="18" ma:contentTypeDescription="Create a new document." ma:contentTypeScope="" ma:versionID="0f9cacdd0220a9e70d1a65b881f2d5d5">
  <xsd:schema xmlns:xsd="http://www.w3.org/2001/XMLSchema" xmlns:xs="http://www.w3.org/2001/XMLSchema" xmlns:p="http://schemas.microsoft.com/office/2006/metadata/properties" xmlns:ns2="61eb470e-1a82-429e-8299-ea67b804f197" xmlns:ns3="cf6b5686-4118-47b9-9072-8853c5a958d5" xmlns:ns4="985ec44e-1bab-4c0b-9df0-6ba128686fc9" targetNamespace="http://schemas.microsoft.com/office/2006/metadata/properties" ma:root="true" ma:fieldsID="2ffa9d1eccdb337264fa610f9bd09b27" ns2:_="" ns3:_="" ns4:_="">
    <xsd:import namespace="61eb470e-1a82-429e-8299-ea67b804f197"/>
    <xsd:import namespace="cf6b5686-4118-47b9-9072-8853c5a958d5"/>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b470e-1a82-429e-8299-ea67b804f1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6b5686-4118-47b9-9072-8853c5a958d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293d89d-cbed-4616-9384-83aa4468511a}" ma:internalName="TaxCatchAll" ma:showField="CatchAllData" ma:web="cf6b5686-4118-47b9-9072-8853c5a958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eb470e-1a82-429e-8299-ea67b804f197">
      <Terms xmlns="http://schemas.microsoft.com/office/infopath/2007/PartnerControls"/>
    </lcf76f155ced4ddcb4097134ff3c332f>
    <TaxCatchAll xmlns="985ec44e-1bab-4c0b-9df0-6ba128686f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29C81B-32A8-4963-BD2B-2B4EEA469332}">
  <ds:schemaRefs>
    <ds:schemaRef ds:uri="http://schemas.microsoft.com/office/2006/metadata/contentType"/>
    <ds:schemaRef ds:uri="http://schemas.microsoft.com/office/2006/metadata/properties/metaAttributes"/>
    <ds:schemaRef ds:uri="http://www.w3.org/2000/xmlns/"/>
    <ds:schemaRef ds:uri="http://www.w3.org/2001/XMLSchema"/>
    <ds:schemaRef ds:uri="61eb470e-1a82-429e-8299-ea67b804f197"/>
    <ds:schemaRef ds:uri="cf6b5686-4118-47b9-9072-8853c5a958d5"/>
    <ds:schemaRef ds:uri="985ec44e-1bab-4c0b-9df0-6ba128686fc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E1EC21-F636-47C5-9EE8-A7D115666907}">
  <ds:schemaRefs>
    <ds:schemaRef ds:uri="http://schemas.microsoft.com/office/2006/metadata/properties"/>
    <ds:schemaRef ds:uri="http://www.w3.org/2000/xmlns/"/>
    <ds:schemaRef ds:uri="61eb470e-1a82-429e-8299-ea67b804f197"/>
    <ds:schemaRef ds:uri="http://schemas.microsoft.com/office/infopath/2007/PartnerControls"/>
    <ds:schemaRef ds:uri="985ec44e-1bab-4c0b-9df0-6ba128686fc9"/>
    <ds:schemaRef ds:uri="http://www.w3.org/2001/XMLSchema-instance"/>
  </ds:schemaRefs>
</ds:datastoreItem>
</file>

<file path=customXml/itemProps3.xml><?xml version="1.0" encoding="utf-8"?>
<ds:datastoreItem xmlns:ds="http://schemas.openxmlformats.org/officeDocument/2006/customXml" ds:itemID="{EBD2688C-056C-4411-B4A3-E08069EE7A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2111</TotalTime>
  <Words>9236</Words>
  <Application>Microsoft Office PowerPoint</Application>
  <PresentationFormat>Custom</PresentationFormat>
  <Paragraphs>395</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Meiryo</vt:lpstr>
      <vt:lpstr>Arial</vt:lpstr>
      <vt:lpstr>Calibri</vt:lpstr>
      <vt:lpstr>Helvetica</vt:lpstr>
      <vt:lpstr>Lato Light</vt:lpstr>
      <vt:lpstr>Roboto</vt:lpstr>
      <vt:lpstr>Roboto Condensed</vt:lpstr>
      <vt:lpstr>Roboto Light</vt:lpstr>
      <vt:lpstr>Tahoma</vt:lpstr>
      <vt:lpstr>Office Theme</vt:lpstr>
      <vt:lpstr>Personal use of social media How is my online behaviour?</vt:lpstr>
      <vt:lpstr>INTRODUCCIÓN</vt:lpstr>
      <vt:lpstr>INTRODUCCIÓN</vt:lpstr>
      <vt:lpstr>INTRODUCCIÓN</vt:lpstr>
      <vt:lpstr>INTRODUCCIÓN</vt:lpstr>
      <vt:lpstr>ACTIVIDADES EXTERNAS </vt:lpstr>
      <vt:lpstr>ACTIVIDADES EXTERNAS </vt:lpstr>
      <vt:lpstr>ACTIVIDADES EXTERNAS </vt:lpstr>
      <vt:lpstr>OBJETIVOS</vt:lpstr>
      <vt:lpstr>OBJETIVOS</vt:lpstr>
      <vt:lpstr>UN EJEMPLO DE MI EXPERIENCIA PERSONAL</vt:lpstr>
      <vt:lpstr>CASOS HIPOTÉTICOS</vt:lpstr>
      <vt:lpstr>Caso 1: Escritos académicos personales    SOBRE TEMAS RELACIONADOS CON LAS NACIONES UNIDAS</vt:lpstr>
      <vt:lpstr>Caso 1: cont. </vt:lpstr>
      <vt:lpstr>Caso 1: cont. </vt:lpstr>
      <vt:lpstr>Caso 1: Debate </vt:lpstr>
      <vt:lpstr>Caso 1: Key Messages </vt:lpstr>
      <vt:lpstr>Caso 2: Participación en juntas, paneles,    COMITÉS, GRUPOS DE EXPERTOS Y ÓRGANOS SIMILARES</vt:lpstr>
      <vt:lpstr>Caso 2: cont.    </vt:lpstr>
      <vt:lpstr>Caso 2: cont.    </vt:lpstr>
      <vt:lpstr>Caso 2: cont.    </vt:lpstr>
      <vt:lpstr>Caso 2: Debate  </vt:lpstr>
      <vt:lpstr>Caso 2: Mensajes clave </vt:lpstr>
      <vt:lpstr>Caso 3: Propiedad de una empresa      </vt:lpstr>
      <vt:lpstr>Caso 3: cont.     </vt:lpstr>
      <vt:lpstr>Caso 3: Debate </vt:lpstr>
      <vt:lpstr>Caso 3: Mensajes clave </vt:lpstr>
      <vt:lpstr>CONCLUSIONES</vt:lpstr>
      <vt:lpstr>Recapitulación de mensajes clave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OHR Initiatives &amp; Updates</dc:title>
  <dc:creator>Lindsey Thoeng</dc:creator>
  <cp:lastModifiedBy>Paul Saukila</cp:lastModifiedBy>
  <cp:revision>46</cp:revision>
  <dcterms:created xsi:type="dcterms:W3CDTF">2020-06-06T00:55:50Z</dcterms:created>
  <dcterms:modified xsi:type="dcterms:W3CDTF">2024-07-26T20:12:53Z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0x01010075FC40F4A94FBE46AA35C4E547749382</vt:lpwstr>
  </property>
  <property fmtid="{D5CDD505-2E9C-101B-9397-08002B2CF9AE}" pid="3" name="MediaServiceImageTags">
    <vt:lpwstr/>
  </property>
</Properties>
</file>